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0"/>
    <c:plotArea>
      <c:barChart>
        <c:barDir val="bar"/>
        <c:grouping val="clustered"/>
        <c:ser>
          <c:idx val="0"/>
          <c:order val="0"/>
          <c:tx>
            <c:strRef>
              <c:f>Sheet1!$B$1</c:f>
              <c:strCache>
                <c:ptCount val="1"/>
                <c:pt idx="0">
                  <c:v>فیصد کم امکان</c:v>
                </c:pt>
              </c:strCache>
            </c:strRef>
          </c:tx>
          <c:spPr>
            <a:solidFill>
              <a:srgbClr val="0E5753"/>
            </a:solidFill>
          </c:spPr>
          <c:cat>
            <c:strRef>
              <c:f>Sheet1!$A$2:$A$2</c:f>
              <c:strCache>
                <c:ptCount val="1"/>
                <c:pt idx="0">
                  <c:v>طرزِ زندگی کا پروگرام</c:v>
                </c:pt>
              </c:strCache>
            </c:strRef>
          </c:cat>
          <c:val>
            <c:numRef>
              <c:f>Sheet1!$B$2:$B$2</c:f>
              <c:numCache>
                <c:formatCode>General</c:formatCode>
                <c:ptCount val="1"/>
                <c:pt idx="0">
                  <c:v>0.58</c:v>
                </c:pt>
              </c:numCache>
            </c:numRef>
          </c:val>
        </c:ser>
        <c:dLbls>
          <c:numFmt formatCode="0%" sourceLinked="0"/>
          <c:txPr>
            <a:bodyPr/>
            <a:lstStyle/>
            <a:p>
              <a:pPr>
                <a:defRPr sz="1500" b="1"/>
              </a:pPr>
            </a:p>
          </c:txPr>
          <c:dLblPos val="outEnd"/>
          <c:showLegendKey val="0"/>
          <c:showVal val="1"/>
          <c:showCatName val="0"/>
          <c:showSerName val="0"/>
          <c:showPercent val="0"/>
          <c:showBubbleSize val="0"/>
          <c:showLeaderLines val="1"/>
        </c:dLbls>
        <c:gapWidth val="55"/>
        <c:overlap val="-8"/>
        <c:axId val="-2068027336"/>
        <c:axId val="-2113994440"/>
      </c:barChart>
      <c:catAx>
        <c:axId val="-2068027336"/>
        <c:scaling>
          <c:orientation val="minMax"/>
        </c:scaling>
        <c:delete val="0"/>
        <c:axPos val="l"/>
        <c:majorTickMark val="out"/>
        <c:minorTickMark val="none"/>
        <c:tickLblPos val="nextTo"/>
        <c:spPr>
          <a:ln>
            <a:solidFill>
              <a:srgbClr val="DDD8CD"/>
            </a:solidFill>
          </a:ln>
        </c:spPr>
        <c:txPr>
          <a:bodyPr/>
          <a:lstStyle/>
          <a:p>
            <a:pPr>
              <a:defRPr sz="1400"/>
            </a:pPr>
          </a:p>
        </c:txPr>
        <c:crossAx val="-2113994440"/>
        <c:crosses val="autoZero"/>
        <c:auto val="1"/>
        <c:lblAlgn val="ctr"/>
        <c:lblOffset val="100"/>
        <c:noMultiLvlLbl val="0"/>
      </c:catAx>
      <c:valAx>
        <c:axId val="-2113994440"/>
        <c:scaling>
          <c:orientation val="maxMin"/>
          <c:max val="1.0"/>
          <c:min val="0.0"/>
        </c:scaling>
        <c:delete val="0"/>
        <c:axPos val="b"/>
        <c:majorGridlines>
          <c:spPr>
            <a:ln>
              <a:solidFill>
                <a:srgbClr val="DDD8CD"/>
              </a:solidFill>
            </a:ln>
          </c:spPr>
        </c:majorGridlines>
        <c:numFmt formatCode="0%" sourceLinked="0"/>
        <c:majorTickMark val="out"/>
        <c:minorTickMark val="none"/>
        <c:tickLblPos val="nextTo"/>
        <c:spPr>
          <a:ln>
            <a:noFill/>
          </a:ln>
        </c:spPr>
        <c:txPr>
          <a:bodyPr/>
          <a:lstStyle/>
          <a:p>
            <a:pPr>
              <a:defRPr sz="1100">
                <a:solidFill>
                  <a:srgbClr val="5F6A67"/>
                </a:solidFill>
              </a:defRPr>
            </a:pPr>
          </a:p>
        </c:txPr>
        <c:crossAx val="-2068027336"/>
        <c:crosses val="max"/>
      </c:valAx>
    </c:plotArea>
    <c:dispBlanksAs val="gap"/>
  </c:chart>
  <c:txPr>
    <a:bodyPr/>
    <a:lstStyle/>
    <a:p>
      <a:pPr>
        <a:defRPr sz="1300">
          <a:latin typeface="Segoe U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خوش آمدید۔ یہ نشست وزن اور میٹابولک صحت کے بارے میں ہے: معمولی اور قائم رہنے والی کمی ہی صحت کیوں بدلتی ہے، قوتِ ارادی کے علاوہ وزن پر کیا اثر ڈالتا ہے، پروگرام اور دوائیں کیسے کام کرتی ہیں، اور وزن کم کرنے والے سپلیمنٹس کیوں خطرناک ہیں۔ یہ عمومی تعلیم ہے، آپ کے علاج کا ذاتی مشورہ نہیں۔</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سوال سے آغاز کریں۔ زیادہ تر لوگ وزن کا ہدف اُس سے کہیں بڑا رکھتے ہیں جو صحت بدلتا ہے۔ این آئی ڈی ڈی کے کے مطابق چھ مہینوں میں جسمانی وزن کا پانچ فیصد کم کرنا اچھا ابتدائی ہدف ہو سکتا ہے۔ دو سو پاؤنڈ والے شخص کے لیے یہ دس پاؤنڈ ہے۔</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تین اعداد۔ چھ مہینوں میں جسمانی وزن کا پانچ فیصد اچھا ابتدائی ہدف ہو سکتا ہے۔ دو سو پاؤنڈ پر یہ دس پاؤنڈ ہے۔ اور ٹائپ ٹو ذیابیطس کے خطرے والوں میں پانچ سے سات فیصد کمی اسے روک یا مؤخر کر سکتی ہے۔</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معمولی کمی کیا کر سکتی ہے۔ تین سے پانچ فیصد جگر کی چربی کم کر سکتا ہے۔ پانچ سے سات فیصد خطرے والوں میں ٹائپ ٹو ذیابیطس روک یا مؤخر کر سکتا ہے۔ پانچ سے دس فیصد خون کی شکر، بلڈ پریشر اور ٹرائی گلیسرائیڈز کم کر سکتا ہے۔ تیزی سے وزن کم کرنا پتے کی پتھری کا خطرہ بڑھاتا ہے، اس لیے آہستہ اور مستقل بہتر ہے۔</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وزن صحت کے لیے کیوں اہم ہے۔ ٹائپ ٹو ذیابیطس والے تقریباً دس میں سے نو کا وزن زیادہ ہے یا موٹاپا ہے۔ پیٹ کے گرد چربی دل کی بیماری کے لیے دوسری جگہوں کی چربی سے بڑا خطرہ ہے۔ موٹاپا سلیپ ایپنیا کی عام وجہ اور گھٹنوں، کولہوں اور ٹخنوں کی گٹھیا کا بڑا خطرہ ہے۔ تقریباً تین میں سے ایک بالغ کو میٹابولک سنڈروم ہے، اور اس سے زیادہ تر بچا جا سکتا ہے۔</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این آئی ایچ کے ذیابیطس سے بچاؤ کے پروگرام نے زیادہ خطرے والے بالغوں کا مطالعہ کیا۔ طرزِ زندگی والے گروپ نے وزن کا سات فیصد کم کرنے اور ہفتے میں ایک سو پچاس منٹ ورزش کا ہدف رکھا، اور تقریباً تین سال بعد ان میں ٹائپ ٹو ذیابیطس کا امکان پلیسبو کے مقابلے میں اٹھاون فیصد کم تھا۔ فائدہ کم از کم پندرہ سال جاری رہا۔ یہ ان شرکا کے مطالعے کے نتائج ہیں، کسی فارمیسی یا کلینک پروگرام کا ثبوت نہیں۔</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وزن پر کیا اثر ڈالتا ہے۔ روزمرہ عادتیں: زیادہ کیلوری، میٹھی اور چکنائی والی غذائیں، میٹھے مشروبات اور دیر تک بیٹھے رہنا۔ نیند اور دوائیں: کم نیند بھوک بڑھاتی ہے، اور مرگی، ڈپریشن، ذیابیطس اور الرجی کی بعض دوائیں وزن بڑھا سکتی ہیں۔ جسم اور ماحول: پی سی او ایس یا کم کام کرنے والا تھائیرائیڈ، جینز، اور آپ کہاں رہتے اور کام کرتے ہیں۔</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محفوظ اور کامیاب پروگرام میں کیا ہوتا ہے: چھ مہینوں میں چودہ یا زیادہ مشاورتی نشستیں، جسم کی ضرورت کے مطابق غذائی منصوبہ، ہفتے میں کم از کم ایک سو پچاس منٹ تیز چہل قدمی جیسی معتدل سرگرمی، اور غذا، سرگرمی اور وزن کی باقاعدہ نگرانی۔</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وزن کی نسخے والی دوائیں اُن بالغوں کو دی جا سکتی ہیں جن کا بی ایم آئی تیس یا زیادہ ہو، یا ستائیس یا زیادہ کے ساتھ ہائی بلڈ پریشر یا ٹائپ ٹو ذیابیطس جیسے مسائل ہوں۔ اوسطاً یہ ایک سال میں تین سے بارہ فیصد زیادہ کمی لاتی ہیں۔ یہ صحت مند عادتوں کی جگہ نہیں لیتیں، بند کرنے پر عموماً کچھ وزن واپس آتا ہے، اور یہ حمل یا صرف شکل بدلنے کے لیے نہیں۔</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وزن کم کرنے والے سپلیمنٹس۔ ان کے مؤثر ہونے کا سائنسی ثبوت بہت کم ہے، اور بنانے والے شاذ ہی انہیں انسانوں پر جانچتے ہیں۔ ایف ڈی اے خبردار کرتا ہے کہ بہت سی ڈائٹ گولیاں، سپلیمنٹس اور چائے خطرناک چھپے اجزا رکھتی ہیں، اور جو پروڈکٹ اس کی فہرست میں نہ ہو وہ لازماً محفوظ نہیں۔ بٹر اورنج، ایک عام جزو، دھڑکن اور بلڈ پریشر بڑھا سکتا ہے۔</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ایک تاریخی نوٹ۔ ڈاکٹر ماجد علی کو کیلوری بس کیلوری ہے کے خیال پر اعتراض تھا اور وہ وزن کو قوتِ ارادی کی ناکامی کے بجائے میٹابولک مسئلے کی علامت سمجھتے تھے۔ میٹھی غذائیں اور مشروبات وزن بڑھانے والی عادتوں میں شامل ہیں، اور قوتِ ارادی کے علاوہ بہت سی چیزیں وزن پر اثر ڈالتی ہیں۔ موٹاپے کی ان کی واحد وجوہات اور خاتمے کا دعویٰ یہاں استعمال کیے گئے ذرائع سے ثابت نہیں۔</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ان علامات پر فوری طبی مدد ضروری ہے۔ پہلی پر زور دیں: محرک ڈائٹ مصنوعات دل پر اثر ڈال سکتی ہیں۔ یہ فہرست پراپر ہیلتھ کی حفاظتی عبارت ہے جس کی فارماسسٹ سے منظوری باقی ہے۔</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پانچ قدم۔ اپنا پانچ فیصد نکالیں۔ اپنی دوائیں معالج سے جانچیں۔ نیند کی حفاظت کریں۔ زیادہ تر دن حرکت کریں، ہفتے میں ایک سو پچاس منٹ تک۔ اور وزن کم کرنے والے سپلیمنٹس سے بچیں۔</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اس لیکچر کے تمام اعداد ان ذرائع سے ہیں۔ تمام دعووں کی مکمل فہرست، ہر ایک کے اصل اقتباس کے ساتھ، موضوع کے حوالہ جات والے صفحے پر موجود ہے۔ فوری مدد کی علامات ان ذرائع کا بھی حوالہ دیتی ہیں: MedlinePlus — Heart palpitations؛ MedlinePlus — Bulimia؛ MedlinePlus — Weight loss - unintentional؛ NIDDK — Symptoms &amp; Causes of Gallstones۔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آخر میں وہ سوالات دیں جو لوگ اگلی ملاقات میں ساتھ لے جا سکیں۔ یاد دلائیں کہ یہ لیکچر جائزے کا نسخہ ہے اور ابھی فارماسسٹ سے منظور شدہ نہیں۔</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chart" Target="../charts/char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وزن</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a:t>
            </a:r>
          </a:p>
        </p:txBody>
      </p:sp>
      <p:sp>
        <p:nvSpPr>
          <p:cNvPr id="6" name="Rounded Rectangle 5"/>
          <p:cNvSpPr/>
          <p:nvPr/>
        </p:nvSpPr>
        <p:spPr>
          <a:xfrm>
            <a:off x="11076127"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11323015"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11194999"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11295583"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85255" y="1161288"/>
            <a:ext cx="4572000" cy="548640"/>
          </a:xfrm>
          <a:prstGeom prst="rect">
            <a:avLst/>
          </a:prstGeom>
          <a:noFill/>
        </p:spPr>
        <p:txBody>
          <a:bodyPr wrap="square" lIns="18288" rIns="18288" tIns="18288" bIns="18288" anchor="ctr">
            <a:spAutoFit/>
          </a:bodyPr>
          <a:lstStyle/>
          <a:p>
            <a:pPr algn="r" rtl="1">
              <a:lnSpc>
                <a:spcPct val="125000"/>
              </a:lnSpc>
            </a:pPr>
            <a:r>
              <a:rPr sz="2304" b="0" i="0" lang="ur-PK">
                <a:solidFill>
                  <a:srgbClr val="F7F5F0"/>
                </a:solidFill>
                <a:latin typeface="Georgia"/>
                <a:cs typeface="Noto Nastaliq Urdu"/>
              </a:rPr>
              <a:t>پراپر ہیلتھ</a:t>
            </a:r>
          </a:p>
        </p:txBody>
      </p:sp>
      <p:sp>
        <p:nvSpPr>
          <p:cNvPr id="11" name="TextBox 10"/>
          <p:cNvSpPr txBox="1"/>
          <p:nvPr/>
        </p:nvSpPr>
        <p:spPr>
          <a:xfrm>
            <a:off x="2041855" y="2148840"/>
            <a:ext cx="9601200" cy="2011680"/>
          </a:xfrm>
          <a:prstGeom prst="rect">
            <a:avLst/>
          </a:prstGeom>
          <a:noFill/>
        </p:spPr>
        <p:txBody>
          <a:bodyPr wrap="square" lIns="18288" rIns="18288" tIns="18288" bIns="18288" anchor="t">
            <a:spAutoFit/>
          </a:bodyPr>
          <a:lstStyle/>
          <a:p>
            <a:pPr algn="r" rtl="1">
              <a:lnSpc>
                <a:spcPct val="125000"/>
              </a:lnSpc>
            </a:pPr>
            <a:r>
              <a:rPr sz="3647" b="0" i="0" lang="ur-PK">
                <a:solidFill>
                  <a:srgbClr val="F7F5F0"/>
                </a:solidFill>
                <a:latin typeface="Georgia"/>
                <a:cs typeface="Noto Nastaliq Urdu"/>
              </a:rPr>
              <a:t>وزن اور میٹابولک صحت: مریضوں کے لیے لیکچر</a:t>
            </a:r>
          </a:p>
        </p:txBody>
      </p:sp>
      <p:sp>
        <p:nvSpPr>
          <p:cNvPr id="12" name="TextBox 11"/>
          <p:cNvSpPr txBox="1"/>
          <p:nvPr/>
        </p:nvSpPr>
        <p:spPr>
          <a:xfrm>
            <a:off x="2956255" y="4160520"/>
            <a:ext cx="8686800" cy="914400"/>
          </a:xfrm>
          <a:prstGeom prst="rect">
            <a:avLst/>
          </a:prstGeom>
          <a:noFill/>
        </p:spPr>
        <p:txBody>
          <a:bodyPr wrap="square" lIns="18288" rIns="18288" tIns="18288" bIns="18288" anchor="t">
            <a:spAutoFit/>
          </a:bodyPr>
          <a:lstStyle/>
          <a:p>
            <a:pPr algn="r" rtl="1">
              <a:lnSpc>
                <a:spcPct val="125000"/>
              </a:lnSpc>
            </a:pPr>
            <a:r>
              <a:rPr sz="1920" b="0" i="0" lang="ur-PK">
                <a:solidFill>
                  <a:srgbClr val="B9D4CF"/>
                </a:solidFill>
                <a:latin typeface="Segoe UI"/>
                <a:cs typeface="Noto Nastaliq Urdu"/>
              </a:rPr>
              <a:t>معمولی کمی کیوں اہم ہے، وزن پر کیا اثر ڈالتا ہے، اور محفوظ طریقے سے کیا مدد دیتا ہے</a:t>
            </a:r>
          </a:p>
        </p:txBody>
      </p:sp>
      <p:sp>
        <p:nvSpPr>
          <p:cNvPr id="13" name="TextBox 12"/>
          <p:cNvSpPr txBox="1"/>
          <p:nvPr/>
        </p:nvSpPr>
        <p:spPr>
          <a:xfrm>
            <a:off x="2956255" y="5120640"/>
            <a:ext cx="8686800" cy="457200"/>
          </a:xfrm>
          <a:prstGeom prst="rect">
            <a:avLst/>
          </a:prstGeom>
          <a:noFill/>
        </p:spPr>
        <p:txBody>
          <a:bodyPr wrap="square" lIns="18288" rIns="18288" tIns="18288" bIns="18288" anchor="t">
            <a:spAutoFit/>
          </a:bodyPr>
          <a:lstStyle/>
          <a:p>
            <a:pPr algn="r" rtl="1">
              <a:lnSpc>
                <a:spcPct val="125000"/>
              </a:lnSpc>
            </a:pPr>
            <a:r>
              <a:rPr sz="1344" b="0" i="0" lang="ur-PK">
                <a:solidFill>
                  <a:srgbClr val="B9D4CF"/>
                </a:solidFill>
                <a:latin typeface="Segoe UI"/>
                <a:cs typeface="Noto Nastaliq Urdu"/>
              </a:rPr>
              <a:t>مریضوں اور ان کے گھر والوں کے لیے · تقریباً </a:t>
            </a:r>
            <a:r>
              <a:rPr sz="1344" b="0" i="0" lang="en-US">
                <a:solidFill>
                  <a:srgbClr val="B9D4CF"/>
                </a:solidFill>
                <a:latin typeface="Segoe UI"/>
              </a:rPr>
              <a:t>‎20‎</a:t>
            </a:r>
            <a:r>
              <a:rPr sz="1344" b="0" i="0" lang="ur-PK">
                <a:solidFill>
                  <a:srgbClr val="B9D4CF"/>
                </a:solidFill>
                <a:latin typeface="Segoe UI"/>
                <a:cs typeface="Noto Nastaliq Urdu"/>
              </a:rPr>
              <a:t> منٹ</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وزن</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NIDDK, Treatment for Overweight &amp; Obesity</a:t>
            </a:r>
          </a:p>
        </p:txBody>
      </p:sp>
      <p:sp>
        <p:nvSpPr>
          <p:cNvPr id="7" name="TextBox 6"/>
          <p:cNvSpPr txBox="1"/>
          <p:nvPr/>
        </p:nvSpPr>
        <p:spPr>
          <a:xfrm>
            <a:off x="1218895" y="955040"/>
            <a:ext cx="10424160" cy="1783080"/>
          </a:xfrm>
          <a:prstGeom prst="rect">
            <a:avLst/>
          </a:prstGeom>
          <a:noFill/>
        </p:spPr>
        <p:txBody>
          <a:bodyPr wrap="square" lIns="18288" rIns="18288" tIns="18288" bIns="18288" anchor="t">
            <a:spAutoFit/>
          </a:bodyPr>
          <a:lstStyle/>
          <a:p>
            <a:pPr algn="r" rtl="1">
              <a:lnSpc>
                <a:spcPct val="125000"/>
              </a:lnSpc>
            </a:pPr>
            <a:r>
              <a:rPr sz="4032" b="0" i="0" lang="ur-PK">
                <a:solidFill>
                  <a:srgbClr val="0A3F3C"/>
                </a:solidFill>
                <a:latin typeface="Georgia"/>
                <a:cs typeface="Noto Nastaliq Urdu"/>
              </a:rPr>
              <a:t>صحت بدلنے کے لیے کتنا وزن کم کرنا واقعی ضروری ہے؟</a:t>
            </a:r>
          </a:p>
        </p:txBody>
      </p:sp>
      <p:sp>
        <p:nvSpPr>
          <p:cNvPr id="8" name="Rectangle 7"/>
          <p:cNvSpPr/>
          <p:nvPr/>
        </p:nvSpPr>
        <p:spPr>
          <a:xfrm>
            <a:off x="11588191" y="2921000"/>
            <a:ext cx="54864" cy="2702559"/>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67535" y="2875280"/>
            <a:ext cx="9601200" cy="2794000"/>
          </a:xfrm>
          <a:prstGeom prst="rect">
            <a:avLst/>
          </a:prstGeom>
          <a:noFill/>
        </p:spPr>
        <p:txBody>
          <a:bodyPr wrap="square" lIns="18288" rIns="18288" tIns="18288" bIns="18288" anchor="t">
            <a:spAutoFit/>
          </a:bodyPr>
          <a:lstStyle/>
          <a:p>
            <a:pPr algn="r" rtl="1">
              <a:lnSpc>
                <a:spcPts val="4400"/>
              </a:lnSpc>
            </a:pPr>
            <a:r>
              <a:rPr sz="2304" b="0" i="0" lang="ur-PK">
                <a:solidFill>
                  <a:srgbClr val="46524F"/>
                </a:solidFill>
                <a:latin typeface="Segoe UI"/>
                <a:cs typeface="Noto Nastaliq Urdu"/>
              </a:rPr>
              <a:t>وزن کم کرنے کا صحت پر فائدہ زیادہ تر لوگوں کی توقع سے بہت پہلے شروع ہو جاتا ہے: جسمانی وزن کا تقریباً </a:t>
            </a:r>
            <a:r>
              <a:rPr sz="2304" b="0" i="0" lang="en-US">
                <a:solidFill>
                  <a:srgbClr val="46524F"/>
                </a:solidFill>
                <a:latin typeface="Segoe UI"/>
              </a:rPr>
              <a:t>‎5%‎</a:t>
            </a:r>
            <a:r>
              <a:rPr sz="2304" b="0" i="0" lang="ur-PK">
                <a:solidFill>
                  <a:srgbClr val="46524F"/>
                </a:solidFill>
                <a:latin typeface="Segoe UI"/>
                <a:cs typeface="Noto Nastaliq Urdu"/>
              </a:rPr>
              <a:t>، اور اسے برقرار رکھنا۔ یہاں بیان ہے کہ وزن پر کیا اثر ڈالتا ہے، محفوظ پروگرام کیسا ہوتا ہے، نسخے کی دوائیں کہاں آتی ہیں، اور وزن کم کرنے والے سپلیمنٹس حقیقی خطرہ کیوں رکھتے ہیں۔</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وزن</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NIDDK, Treatment for Overweight &amp; Obesity; NIDDK, Health Risks of Overweight &amp; Obesity</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ابتدائی ہدف توقع سے چھوٹا ہے</a:t>
            </a:r>
          </a:p>
        </p:txBody>
      </p:sp>
      <p:sp>
        <p:nvSpPr>
          <p:cNvPr id="8" name="Rectangle 7"/>
          <p:cNvSpPr/>
          <p:nvPr/>
        </p:nvSpPr>
        <p:spPr>
          <a:xfrm>
            <a:off x="8310676"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310676" y="2011680"/>
            <a:ext cx="3332378" cy="1371600"/>
          </a:xfrm>
          <a:prstGeom prst="rect">
            <a:avLst/>
          </a:prstGeom>
          <a:noFill/>
        </p:spPr>
        <p:txBody>
          <a:bodyPr wrap="square" lIns="18288" rIns="18288" tIns="18288" bIns="18288" anchor="t">
            <a:spAutoFit/>
          </a:bodyPr>
          <a:lstStyle/>
          <a:p>
            <a:pPr algn="r"/>
            <a:r>
              <a:rPr sz="7400" b="0" i="0">
                <a:solidFill>
                  <a:srgbClr val="0A3F3C"/>
                </a:solidFill>
                <a:latin typeface="Georgia"/>
              </a:rPr>
              <a:t>5%</a:t>
            </a:r>
          </a:p>
        </p:txBody>
      </p:sp>
      <p:sp>
        <p:nvSpPr>
          <p:cNvPr id="10" name="TextBox 9"/>
          <p:cNvSpPr txBox="1"/>
          <p:nvPr/>
        </p:nvSpPr>
        <p:spPr>
          <a:xfrm>
            <a:off x="8402116" y="3520440"/>
            <a:ext cx="3240938" cy="1280160"/>
          </a:xfrm>
          <a:prstGeom prst="rect">
            <a:avLst/>
          </a:prstGeom>
          <a:noFill/>
        </p:spPr>
        <p:txBody>
          <a:bodyPr wrap="square" lIns="18288" rIns="18288" tIns="18288" bIns="18288" anchor="t">
            <a:spAutoFit/>
          </a:bodyPr>
          <a:lstStyle/>
          <a:p>
            <a:pPr algn="r" rtl="1">
              <a:lnSpc>
                <a:spcPct val="125000"/>
              </a:lnSpc>
            </a:pPr>
            <a:r>
              <a:rPr sz="2016" b="0" i="0" lang="ur-PK">
                <a:solidFill>
                  <a:srgbClr val="46524F"/>
                </a:solidFill>
                <a:latin typeface="Segoe UI"/>
                <a:cs typeface="Noto Nastaliq Urdu"/>
              </a:rPr>
              <a:t>جسمانی وزن چھ مہینوں میں اچھا ابتدائی ہدف ہو سکتا ہے</a:t>
            </a:r>
          </a:p>
        </p:txBody>
      </p:sp>
      <p:sp>
        <p:nvSpPr>
          <p:cNvPr id="11" name="Rectangle 10"/>
          <p:cNvSpPr/>
          <p:nvPr/>
        </p:nvSpPr>
        <p:spPr>
          <a:xfrm>
            <a:off x="4612538"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612538" y="2011680"/>
            <a:ext cx="3332378" cy="1371600"/>
          </a:xfrm>
          <a:prstGeom prst="rect">
            <a:avLst/>
          </a:prstGeom>
          <a:noFill/>
        </p:spPr>
        <p:txBody>
          <a:bodyPr wrap="square" lIns="18288" rIns="18288" tIns="18288" bIns="18288" anchor="t">
            <a:spAutoFit/>
          </a:bodyPr>
          <a:lstStyle/>
          <a:p>
            <a:pPr algn="r"/>
            <a:r>
              <a:rPr sz="7400" b="0" i="0">
                <a:solidFill>
                  <a:srgbClr val="0A3F3C"/>
                </a:solidFill>
                <a:latin typeface="Georgia"/>
              </a:rPr>
              <a:t>10 lb</a:t>
            </a:r>
          </a:p>
        </p:txBody>
      </p:sp>
      <p:sp>
        <p:nvSpPr>
          <p:cNvPr id="13" name="TextBox 12"/>
          <p:cNvSpPr txBox="1"/>
          <p:nvPr/>
        </p:nvSpPr>
        <p:spPr>
          <a:xfrm>
            <a:off x="4703978" y="3520440"/>
            <a:ext cx="3240938" cy="1280160"/>
          </a:xfrm>
          <a:prstGeom prst="rect">
            <a:avLst/>
          </a:prstGeom>
          <a:noFill/>
        </p:spPr>
        <p:txBody>
          <a:bodyPr wrap="square" lIns="18288" rIns="18288" tIns="18288" bIns="18288" anchor="t">
            <a:spAutoFit/>
          </a:bodyPr>
          <a:lstStyle/>
          <a:p>
            <a:pPr algn="r" rtl="1">
              <a:lnSpc>
                <a:spcPct val="125000"/>
              </a:lnSpc>
            </a:pPr>
            <a:r>
              <a:rPr sz="2016" b="0" i="0" lang="ur-PK">
                <a:solidFill>
                  <a:srgbClr val="46524F"/>
                </a:solidFill>
                <a:latin typeface="Segoe UI"/>
                <a:cs typeface="Noto Nastaliq Urdu"/>
              </a:rPr>
              <a:t>یعنی </a:t>
            </a:r>
            <a:r>
              <a:rPr sz="2016" b="0" i="0" lang="en-US">
                <a:solidFill>
                  <a:srgbClr val="46524F"/>
                </a:solidFill>
                <a:latin typeface="Segoe UI"/>
              </a:rPr>
              <a:t>‎200‎</a:t>
            </a:r>
            <a:r>
              <a:rPr sz="2016" b="0" i="0" lang="ur-PK">
                <a:solidFill>
                  <a:srgbClr val="46524F"/>
                </a:solidFill>
                <a:latin typeface="Segoe UI"/>
                <a:cs typeface="Noto Nastaliq Urdu"/>
              </a:rPr>
              <a:t> پاؤنڈ والے شخص کے لیے یہی </a:t>
            </a:r>
            <a:r>
              <a:rPr sz="2016" b="0" i="0" lang="en-US">
                <a:solidFill>
                  <a:srgbClr val="46524F"/>
                </a:solidFill>
                <a:latin typeface="Segoe UI"/>
              </a:rPr>
              <a:t>‎5%‎</a:t>
            </a:r>
          </a:p>
        </p:txBody>
      </p:sp>
      <p:sp>
        <p:nvSpPr>
          <p:cNvPr id="14" name="Rectangle 13"/>
          <p:cNvSpPr/>
          <p:nvPr/>
        </p:nvSpPr>
        <p:spPr>
          <a:xfrm>
            <a:off x="914400"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14400" y="2011680"/>
            <a:ext cx="3332378" cy="1371600"/>
          </a:xfrm>
          <a:prstGeom prst="rect">
            <a:avLst/>
          </a:prstGeom>
          <a:noFill/>
        </p:spPr>
        <p:txBody>
          <a:bodyPr wrap="square" lIns="18288" rIns="18288" tIns="18288" bIns="18288" anchor="t">
            <a:spAutoFit/>
          </a:bodyPr>
          <a:lstStyle/>
          <a:p>
            <a:pPr algn="r"/>
            <a:r>
              <a:rPr sz="7400" b="0" i="0">
                <a:solidFill>
                  <a:srgbClr val="0A3F3C"/>
                </a:solidFill>
                <a:latin typeface="Georgia"/>
              </a:rPr>
              <a:t>5⁠–⁠7%</a:t>
            </a:r>
          </a:p>
        </p:txBody>
      </p:sp>
      <p:sp>
        <p:nvSpPr>
          <p:cNvPr id="16" name="TextBox 15"/>
          <p:cNvSpPr txBox="1"/>
          <p:nvPr/>
        </p:nvSpPr>
        <p:spPr>
          <a:xfrm>
            <a:off x="1005840" y="3520440"/>
            <a:ext cx="3240938" cy="1280160"/>
          </a:xfrm>
          <a:prstGeom prst="rect">
            <a:avLst/>
          </a:prstGeom>
          <a:noFill/>
        </p:spPr>
        <p:txBody>
          <a:bodyPr wrap="square" lIns="18288" rIns="18288" tIns="18288" bIns="18288" anchor="t">
            <a:spAutoFit/>
          </a:bodyPr>
          <a:lstStyle/>
          <a:p>
            <a:pPr algn="r" rtl="1">
              <a:lnSpc>
                <a:spcPct val="125000"/>
              </a:lnSpc>
            </a:pPr>
            <a:r>
              <a:rPr sz="2016" b="0" i="0" lang="ur-PK">
                <a:solidFill>
                  <a:srgbClr val="46524F"/>
                </a:solidFill>
                <a:latin typeface="Segoe UI"/>
                <a:cs typeface="Noto Nastaliq Urdu"/>
              </a:rPr>
              <a:t>کمی خطرے والوں میں ٹائپ </a:t>
            </a:r>
            <a:r>
              <a:rPr sz="2016" b="0" i="0" lang="en-US">
                <a:solidFill>
                  <a:srgbClr val="46524F"/>
                </a:solidFill>
                <a:latin typeface="Segoe UI"/>
              </a:rPr>
              <a:t>‎2‎</a:t>
            </a:r>
            <a:r>
              <a:rPr sz="2016" b="0" i="0" lang="ur-PK">
                <a:solidFill>
                  <a:srgbClr val="46524F"/>
                </a:solidFill>
                <a:latin typeface="Segoe UI"/>
                <a:cs typeface="Noto Nastaliq Urdu"/>
              </a:rPr>
              <a:t> ذیابیطس روک یا مؤخر کر سکتی ہے</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en-US">
                <a:solidFill>
                  <a:srgbClr val="0A3F3C"/>
                </a:solidFill>
                <a:latin typeface="Segoe UI"/>
              </a:rPr>
              <a:t>‎200‎</a:t>
            </a:r>
            <a:r>
              <a:rPr sz="1728" b="0" i="0" lang="ur-PK">
                <a:solidFill>
                  <a:srgbClr val="0A3F3C"/>
                </a:solidFill>
                <a:latin typeface="Segoe UI"/>
                <a:cs typeface="Noto Nastaliq Urdu"/>
              </a:rPr>
              <a:t> پاؤنڈ پر </a:t>
            </a:r>
            <a:r>
              <a:rPr sz="1728" b="0" i="0" lang="en-US">
                <a:solidFill>
                  <a:srgbClr val="0A3F3C"/>
                </a:solidFill>
                <a:latin typeface="Segoe UI"/>
              </a:rPr>
              <a:t>‎5%‎</a:t>
            </a:r>
            <a:r>
              <a:rPr sz="1728" b="0" i="0" lang="ur-PK">
                <a:solidFill>
                  <a:srgbClr val="0A3F3C"/>
                </a:solidFill>
                <a:latin typeface="Segoe UI"/>
                <a:cs typeface="Noto Nastaliq Urdu"/>
              </a:rPr>
              <a:t> یعنی </a:t>
            </a:r>
            <a:r>
              <a:rPr sz="1728" b="0" i="0" lang="en-US">
                <a:solidFill>
                  <a:srgbClr val="0A3F3C"/>
                </a:solidFill>
                <a:latin typeface="Segoe UI"/>
              </a:rPr>
              <a:t>‎10‎</a:t>
            </a:r>
            <a:r>
              <a:rPr sz="1728" b="0" i="0" lang="ur-PK">
                <a:solidFill>
                  <a:srgbClr val="0A3F3C"/>
                </a:solidFill>
                <a:latin typeface="Segoe UI"/>
                <a:cs typeface="Noto Nastaliq Urdu"/>
              </a:rPr>
              <a:t> پاؤنڈ۔</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وزن</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NIDDK, Health Risks of Overweight &amp; Obesity; NIDDK, Prescription Medications to Treat Overweight &amp; Obesity</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معمولی کمی قابلِ پیمائش اشارے بہتر کرتی ہے</a:t>
            </a:r>
          </a:p>
        </p:txBody>
      </p:sp>
      <p:graphicFrame>
        <p:nvGraphicFramePr>
          <p:cNvPr id="8" name="Table 7"/>
          <p:cNvGraphicFramePr>
            <a:graphicFrameLocks noGrp="1"/>
          </p:cNvGraphicFramePr>
          <p:nvPr/>
        </p:nvGraphicFramePr>
        <p:xfrm>
          <a:off x="548640" y="1783080"/>
          <a:ext cx="11094414" cy="2560320"/>
        </p:xfrm>
        <a:graphic>
          <a:graphicData uri="http://schemas.openxmlformats.org/drawingml/2006/table">
            <a:tbl>
              <a:tblPr firstRow="1" bandRow="0" rtl="1">
                <a:tableStyleId>{5C22544A-7EE6-4342-B048-85BDC9FD1C3A}</a:tableStyleId>
              </a:tblPr>
              <a:tblGrid>
                <a:gridCol w="7607598"/>
                <a:gridCol w="3486816"/>
              </a:tblGrid>
              <a:tr h="640080">
                <a:tc>
                  <a:txBody>
                    <a:bodyPr/>
                    <a:lstStyle/>
                    <a:p>
                      <a:pPr algn="r" rtl="1">
                        <a:lnSpc>
                          <a:spcPct val="125000"/>
                        </a:lnSpc>
                      </a:pPr>
                      <a:r>
                        <a:rPr sz="1344" b="0" i="0" lang="ur-PK">
                          <a:solidFill>
                            <a:srgbClr val="46524F"/>
                          </a:solidFill>
                          <a:latin typeface="Segoe UI"/>
                          <a:cs typeface="Noto Nastaliq Urdu"/>
                        </a:rPr>
                        <a:t>یہ کیا کر سکتا ہے</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کم کیا گیا وزن</a:t>
                      </a:r>
                    </a:p>
                  </a:txBody>
                  <a:tcPr marL="128016" marR="128016" anchor="ctr">
                    <a:solidFill>
                      <a:srgbClr val="EFECE4"/>
                    </a:solidFill>
                  </a:tcPr>
                </a:tc>
              </a:tr>
              <a:tr h="640080">
                <a:tc>
                  <a:txBody>
                    <a:bodyPr/>
                    <a:lstStyle/>
                    <a:p>
                      <a:pPr algn="r" rtl="1">
                        <a:lnSpc>
                          <a:spcPct val="125000"/>
                        </a:lnSpc>
                      </a:pPr>
                      <a:r>
                        <a:rPr sz="1823" b="0" i="0" lang="ur-PK">
                          <a:solidFill>
                            <a:srgbClr val="15201E"/>
                          </a:solidFill>
                          <a:latin typeface="Segoe UI"/>
                          <a:cs typeface="Noto Nastaliq Urdu"/>
                        </a:rPr>
                        <a:t>جگر کی چربی کم کر سکتا ہے۔</a:t>
                      </a:r>
                    </a:p>
                  </a:txBody>
                  <a:tcPr marL="128016" marR="128016" anchor="ctr">
                    <a:solidFill>
                      <a:srgbClr val="FFFFFF"/>
                    </a:solidFill>
                  </a:tcPr>
                </a:tc>
                <a:tc>
                  <a:txBody>
                    <a:bodyPr/>
                    <a:lstStyle/>
                    <a:p>
                      <a:pPr algn="r" rtl="1">
                        <a:lnSpc>
                          <a:spcPct val="125000"/>
                        </a:lnSpc>
                      </a:pPr>
                      <a:r>
                        <a:rPr sz="1823" b="0" i="0" lang="en-US">
                          <a:solidFill>
                            <a:srgbClr val="15201E"/>
                          </a:solidFill>
                          <a:latin typeface="Segoe UI"/>
                        </a:rPr>
                        <a:t>‎3%‎</a:t>
                      </a:r>
                      <a:r>
                        <a:rPr sz="1823" b="0" i="0" lang="ur-PK">
                          <a:solidFill>
                            <a:srgbClr val="15201E"/>
                          </a:solidFill>
                          <a:latin typeface="Segoe UI"/>
                          <a:cs typeface="Noto Nastaliq Urdu"/>
                        </a:rPr>
                        <a:t> سے </a:t>
                      </a:r>
                      <a:r>
                        <a:rPr sz="1823" b="0" i="0" lang="en-US">
                          <a:solidFill>
                            <a:srgbClr val="15201E"/>
                          </a:solidFill>
                          <a:latin typeface="Segoe UI"/>
                        </a:rPr>
                        <a:t>‎5%‎</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خطرے والوں میں ٹائپ </a:t>
                      </a:r>
                      <a:r>
                        <a:rPr sz="1823" b="0" i="0" lang="en-US">
                          <a:solidFill>
                            <a:srgbClr val="15201E"/>
                          </a:solidFill>
                          <a:latin typeface="Segoe UI"/>
                        </a:rPr>
                        <a:t>‎2‎</a:t>
                      </a:r>
                      <a:r>
                        <a:rPr sz="1823" b="0" i="0" lang="ur-PK">
                          <a:solidFill>
                            <a:srgbClr val="15201E"/>
                          </a:solidFill>
                          <a:latin typeface="Segoe UI"/>
                          <a:cs typeface="Noto Nastaliq Urdu"/>
                        </a:rPr>
                        <a:t> ذیابیطس روک یا مؤخر کر سکتا ہے۔</a:t>
                      </a:r>
                    </a:p>
                  </a:txBody>
                  <a:tcPr marL="128016" marR="128016" anchor="ctr">
                    <a:solidFill>
                      <a:srgbClr val="FFFFFF"/>
                    </a:solidFill>
                  </a:tcPr>
                </a:tc>
                <a:tc>
                  <a:txBody>
                    <a:bodyPr/>
                    <a:lstStyle/>
                    <a:p>
                      <a:pPr algn="r" rtl="1">
                        <a:lnSpc>
                          <a:spcPct val="125000"/>
                        </a:lnSpc>
                      </a:pPr>
                      <a:r>
                        <a:rPr sz="1823" b="0" i="0" lang="en-US">
                          <a:solidFill>
                            <a:srgbClr val="15201E"/>
                          </a:solidFill>
                          <a:latin typeface="Segoe UI"/>
                        </a:rPr>
                        <a:t>‎5%‎</a:t>
                      </a:r>
                      <a:r>
                        <a:rPr sz="1823" b="0" i="0" lang="ur-PK">
                          <a:solidFill>
                            <a:srgbClr val="15201E"/>
                          </a:solidFill>
                          <a:latin typeface="Segoe UI"/>
                          <a:cs typeface="Noto Nastaliq Urdu"/>
                        </a:rPr>
                        <a:t> سے </a:t>
                      </a:r>
                      <a:r>
                        <a:rPr sz="1823" b="0" i="0" lang="en-US">
                          <a:solidFill>
                            <a:srgbClr val="15201E"/>
                          </a:solidFill>
                          <a:latin typeface="Segoe UI"/>
                        </a:rPr>
                        <a:t>‎7%‎</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خون کی شکر، بلڈ پریشر اور ٹرائی گلیسرائیڈز کم کر سکتا ہے۔</a:t>
                      </a:r>
                    </a:p>
                  </a:txBody>
                  <a:tcPr marL="128016" marR="128016" anchor="ctr">
                    <a:solidFill>
                      <a:srgbClr val="FFFFFF"/>
                    </a:solidFill>
                  </a:tcPr>
                </a:tc>
                <a:tc>
                  <a:txBody>
                    <a:bodyPr/>
                    <a:lstStyle/>
                    <a:p>
                      <a:pPr algn="r" rtl="1">
                        <a:lnSpc>
                          <a:spcPct val="125000"/>
                        </a:lnSpc>
                      </a:pPr>
                      <a:r>
                        <a:rPr sz="1823" b="0" i="0" lang="en-US">
                          <a:solidFill>
                            <a:srgbClr val="15201E"/>
                          </a:solidFill>
                          <a:latin typeface="Segoe UI"/>
                        </a:rPr>
                        <a:t>‎5%‎</a:t>
                      </a:r>
                      <a:r>
                        <a:rPr sz="1823" b="0" i="0" lang="ur-PK">
                          <a:solidFill>
                            <a:srgbClr val="15201E"/>
                          </a:solidFill>
                          <a:latin typeface="Segoe UI"/>
                          <a:cs typeface="Noto Nastaliq Urdu"/>
                        </a:rPr>
                        <a:t> سے </a:t>
                      </a:r>
                      <a:r>
                        <a:rPr sz="1823" b="0" i="0" lang="en-US">
                          <a:solidFill>
                            <a:srgbClr val="15201E"/>
                          </a:solidFill>
                          <a:latin typeface="Segoe UI"/>
                        </a:rPr>
                        <a:t>‎10%‎</a:t>
                      </a:r>
                    </a:p>
                  </a:txBody>
                  <a:tcPr marL="128016" marR="128016" anchor="ctr">
                    <a:solidFill>
                      <a:srgbClr val="FFFFFF"/>
                    </a:solidFill>
                  </a:tcPr>
                </a:tc>
              </a:tr>
            </a:tbl>
          </a:graphicData>
        </a:graphic>
      </p:graphicFrame>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فائدے </a:t>
            </a:r>
            <a:r>
              <a:rPr sz="1728" b="0" i="0" lang="en-US">
                <a:solidFill>
                  <a:srgbClr val="0A3F3C"/>
                </a:solidFill>
                <a:latin typeface="Segoe UI"/>
              </a:rPr>
              <a:t>‎3%‎</a:t>
            </a:r>
            <a:r>
              <a:rPr sz="1728" b="0" i="0" lang="ur-PK">
                <a:solidFill>
                  <a:srgbClr val="0A3F3C"/>
                </a:solidFill>
                <a:latin typeface="Segoe UI"/>
                <a:cs typeface="Noto Nastaliq Urdu"/>
              </a:rPr>
              <a:t> سے </a:t>
            </a:r>
            <a:r>
              <a:rPr sz="1728" b="0" i="0" lang="en-US">
                <a:solidFill>
                  <a:srgbClr val="0A3F3C"/>
                </a:solidFill>
                <a:latin typeface="Segoe UI"/>
              </a:rPr>
              <a:t>‎5%‎</a:t>
            </a:r>
            <a:r>
              <a:rPr sz="1728" b="0" i="0" lang="ur-PK">
                <a:solidFill>
                  <a:srgbClr val="0A3F3C"/>
                </a:solidFill>
                <a:latin typeface="Segoe UI"/>
                <a:cs typeface="Noto Nastaliq Urdu"/>
              </a:rPr>
              <a:t> پر شروع ہوتے ہیں۔</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وزن</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NIDDK, Health Risks of Overweight &amp; Obesity; NHLBI, What Is Metabolic Syndrome?</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اضافی وزن کئی خطرات بڑھاتا ہے</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ٹائپ </a:t>
            </a:r>
            <a:r>
              <a:rPr sz="2111" b="0" i="0" lang="en-US">
                <a:solidFill>
                  <a:srgbClr val="15201E"/>
                </a:solidFill>
                <a:latin typeface="Segoe UI"/>
              </a:rPr>
              <a:t>‎2‎</a:t>
            </a:r>
            <a:r>
              <a:rPr sz="2111" b="0" i="0" lang="ur-PK">
                <a:solidFill>
                  <a:srgbClr val="15201E"/>
                </a:solidFill>
                <a:latin typeface="Segoe UI"/>
                <a:cs typeface="Noto Nastaliq Urdu"/>
              </a:rPr>
              <a:t> ذیابیطس: دس میں سے نو کا وزن زیادہ۔</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کمر کی چربی دل کے لیے بڑا خطرہ۔</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سلیپ ایپنیا اور گھٹنوں یا کولہوں کی گٹھیا۔</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میٹابولک سنڈروم: تقریباً تین میں سے ایک بالغ۔</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اس میں سے زیادہ تر سے بچا جا سکتا ہے۔</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وزن</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NIDDK, Diabetes Prevention Program (DPP)</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طرزِ زندگی کے پروگرام نے ذیابیطس کا خطرہ </a:t>
            </a:r>
            <a:r>
              <a:rPr sz="2937" b="0" i="0" lang="en-US">
                <a:solidFill>
                  <a:srgbClr val="15201E"/>
                </a:solidFill>
                <a:latin typeface="Georgia"/>
              </a:rPr>
              <a:t>‎58%‎</a:t>
            </a:r>
            <a:r>
              <a:rPr sz="2937" b="0" i="0" lang="ur-PK">
                <a:solidFill>
                  <a:srgbClr val="15201E"/>
                </a:solidFill>
                <a:latin typeface="Georgia"/>
                <a:cs typeface="Noto Nastaliq Urdu"/>
              </a:rPr>
              <a:t> کم کیا</a:t>
            </a:r>
          </a:p>
        </p:txBody>
      </p:sp>
      <p:sp>
        <p:nvSpPr>
          <p:cNvPr id="8" name="TextBox 7"/>
          <p:cNvSpPr txBox="1"/>
          <p:nvPr/>
        </p:nvSpPr>
        <p:spPr>
          <a:xfrm>
            <a:off x="4967935" y="1572768"/>
            <a:ext cx="6675120" cy="365760"/>
          </a:xfrm>
          <a:prstGeom prst="rect">
            <a:avLst/>
          </a:prstGeom>
          <a:noFill/>
        </p:spPr>
        <p:txBody>
          <a:bodyPr wrap="square" lIns="18288" rIns="18288" tIns="18288" bIns="18288" anchor="t">
            <a:spAutoFit/>
          </a:bodyPr>
          <a:lstStyle/>
          <a:p>
            <a:pPr algn="r" rtl="1">
              <a:lnSpc>
                <a:spcPct val="125000"/>
              </a:lnSpc>
            </a:pPr>
            <a:r>
              <a:rPr sz="1296" b="0" i="0" lang="ur-PK">
                <a:solidFill>
                  <a:srgbClr val="5F6A67"/>
                </a:solidFill>
                <a:latin typeface="Segoe UI"/>
                <a:cs typeface="Noto Nastaliq Urdu"/>
              </a:rPr>
              <a:t>تقریباً تین سال بعد ٹائپ </a:t>
            </a:r>
            <a:r>
              <a:rPr sz="1296" b="0" i="0" lang="en-US">
                <a:solidFill>
                  <a:srgbClr val="5F6A67"/>
                </a:solidFill>
                <a:latin typeface="Segoe UI"/>
              </a:rPr>
              <a:t>‎2‎</a:t>
            </a:r>
            <a:r>
              <a:rPr sz="1296" b="0" i="0" lang="ur-PK">
                <a:solidFill>
                  <a:srgbClr val="5F6A67"/>
                </a:solidFill>
                <a:latin typeface="Segoe UI"/>
                <a:cs typeface="Noto Nastaliq Urdu"/>
              </a:rPr>
              <a:t> ذیابیطس کا کم امکان</a:t>
            </a:r>
          </a:p>
        </p:txBody>
      </p:sp>
      <p:graphicFrame>
        <p:nvGraphicFramePr>
          <p:cNvPr id="9" name="Chart 8"/>
          <p:cNvGraphicFramePr>
            <a:graphicFrameLocks noGrp="1"/>
          </p:cNvGraphicFramePr>
          <p:nvPr/>
        </p:nvGraphicFramePr>
        <p:xfrm>
          <a:off x="4967935" y="2331720"/>
          <a:ext cx="6675120" cy="2788920"/>
        </p:xfrm>
        <a:graphic>
          <a:graphicData uri="http://schemas.openxmlformats.org/drawingml/2006/chart">
            <c:chart xmlns:c="http://schemas.openxmlformats.org/drawingml/2006/chart" r:id="rId3"/>
          </a:graphicData>
        </a:graphic>
      </p:graphicFrame>
      <p:sp>
        <p:nvSpPr>
          <p:cNvPr id="10" name="Rounded Rectangle 9"/>
          <p:cNvSpPr/>
          <p:nvPr/>
        </p:nvSpPr>
        <p:spPr>
          <a:xfrm>
            <a:off x="548639" y="1691640"/>
            <a:ext cx="4144975"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31520" y="1783080"/>
            <a:ext cx="3779215" cy="457200"/>
          </a:xfrm>
          <a:prstGeom prst="rect">
            <a:avLst/>
          </a:prstGeom>
          <a:noFill/>
        </p:spPr>
        <p:txBody>
          <a:bodyPr wrap="square" lIns="18288" rIns="18288" tIns="18288" bIns="18288" anchor="t">
            <a:spAutoFit/>
          </a:bodyPr>
          <a:lstStyle/>
          <a:p>
            <a:pPr algn="r" rtl="1">
              <a:lnSpc>
                <a:spcPct val="125000"/>
              </a:lnSpc>
            </a:pPr>
            <a:r>
              <a:rPr sz="1439" b="0" i="0" lang="ur-PK">
                <a:solidFill>
                  <a:srgbClr val="15201E"/>
                </a:solidFill>
                <a:latin typeface="Segoe UI"/>
                <a:cs typeface="Noto Nastaliq Urdu"/>
              </a:rPr>
              <a:t>کن لوگوں کا مطالعہ ہوا، اور انہوں نے کیا کیا</a:t>
            </a:r>
          </a:p>
        </p:txBody>
      </p:sp>
      <p:sp>
        <p:nvSpPr>
          <p:cNvPr id="12" name="TextBox 11"/>
          <p:cNvSpPr txBox="1"/>
          <p:nvPr/>
        </p:nvSpPr>
        <p:spPr>
          <a:xfrm>
            <a:off x="731520" y="2286000"/>
            <a:ext cx="3779215" cy="2103120"/>
          </a:xfrm>
          <a:prstGeom prst="rect">
            <a:avLst/>
          </a:prstGeom>
          <a:noFill/>
        </p:spPr>
        <p:txBody>
          <a:bodyPr wrap="square" lIns="18288" rIns="18288" tIns="18288" bIns="18288" anchor="t">
            <a:spAutoFit/>
          </a:bodyPr>
          <a:lstStyle/>
          <a:p>
            <a:pPr algn="r" rtl="1">
              <a:lnSpc>
                <a:spcPct val="125000"/>
              </a:lnSpc>
              <a:spcAft>
                <a:spcPts val="937"/>
              </a:spcAft>
            </a:pPr>
            <a:r>
              <a:rPr sz="1200" b="0" i="0" lang="en-US">
                <a:solidFill>
                  <a:srgbClr val="15201E"/>
                </a:solidFill>
                <a:latin typeface="Segoe UI"/>
              </a:rPr>
              <a:t>‎NIH‎</a:t>
            </a:r>
            <a:r>
              <a:rPr sz="1200" b="0" i="0" lang="ur-PK">
                <a:solidFill>
                  <a:srgbClr val="15201E"/>
                </a:solidFill>
                <a:latin typeface="Segoe UI"/>
                <a:cs typeface="Noto Nastaliq Urdu"/>
              </a:rPr>
              <a:t> کے ذیابیطس سے بچاؤ کے پروگرام میں ٹائپ </a:t>
            </a:r>
            <a:r>
              <a:rPr sz="1200" b="0" i="0" lang="en-US">
                <a:solidFill>
                  <a:srgbClr val="15201E"/>
                </a:solidFill>
                <a:latin typeface="Segoe UI"/>
              </a:rPr>
              <a:t>‎2‎</a:t>
            </a:r>
            <a:r>
              <a:rPr sz="1200" b="0" i="0" lang="ur-PK">
                <a:solidFill>
                  <a:srgbClr val="15201E"/>
                </a:solidFill>
                <a:latin typeface="Segoe UI"/>
                <a:cs typeface="Noto Nastaliq Urdu"/>
              </a:rPr>
              <a:t> ذیابیطس کے زیادہ خطرے والے بالغ۔</a:t>
            </a:r>
          </a:p>
          <a:p>
            <a:pPr algn="r" rtl="1">
              <a:lnSpc>
                <a:spcPct val="125000"/>
              </a:lnSpc>
              <a:spcAft>
                <a:spcPts val="937"/>
              </a:spcAft>
            </a:pPr>
            <a:r>
              <a:rPr sz="1200" b="0" i="0" lang="ur-PK">
                <a:solidFill>
                  <a:srgbClr val="15201E"/>
                </a:solidFill>
                <a:latin typeface="Segoe UI"/>
                <a:cs typeface="Noto Nastaliq Urdu"/>
              </a:rPr>
              <a:t>طرزِ زندگی والے گروپ نے وزن کا </a:t>
            </a:r>
            <a:r>
              <a:rPr sz="1200" b="0" i="0" lang="en-US">
                <a:solidFill>
                  <a:srgbClr val="15201E"/>
                </a:solidFill>
                <a:latin typeface="Segoe UI"/>
              </a:rPr>
              <a:t>‎7%‎</a:t>
            </a:r>
            <a:r>
              <a:rPr sz="1200" b="0" i="0" lang="ur-PK">
                <a:solidFill>
                  <a:srgbClr val="15201E"/>
                </a:solidFill>
                <a:latin typeface="Segoe UI"/>
                <a:cs typeface="Noto Nastaliq Urdu"/>
              </a:rPr>
              <a:t> کم کرنے اور ہفتے میں </a:t>
            </a:r>
            <a:r>
              <a:rPr sz="1200" b="0" i="0" lang="en-US">
                <a:solidFill>
                  <a:srgbClr val="15201E"/>
                </a:solidFill>
                <a:latin typeface="Segoe UI"/>
              </a:rPr>
              <a:t>‎150‎</a:t>
            </a:r>
            <a:r>
              <a:rPr sz="1200" b="0" i="0" lang="ur-PK">
                <a:solidFill>
                  <a:srgbClr val="15201E"/>
                </a:solidFill>
                <a:latin typeface="Segoe UI"/>
                <a:cs typeface="Noto Nastaliq Urdu"/>
              </a:rPr>
              <a:t> منٹ ورزش کا ہدف رکھا۔</a:t>
            </a:r>
          </a:p>
          <a:p>
            <a:pPr algn="r" rtl="1">
              <a:lnSpc>
                <a:spcPct val="125000"/>
              </a:lnSpc>
              <a:spcAft>
                <a:spcPts val="937"/>
              </a:spcAft>
            </a:pPr>
            <a:r>
              <a:rPr sz="1200" b="0" i="0" lang="ur-PK">
                <a:solidFill>
                  <a:srgbClr val="15201E"/>
                </a:solidFill>
                <a:latin typeface="Segoe UI"/>
                <a:cs typeface="Noto Nastaliq Urdu"/>
              </a:rPr>
              <a:t>بعد کی نگرانی میں فائدہ کم از کم </a:t>
            </a:r>
            <a:r>
              <a:rPr sz="1200" b="0" i="0" lang="en-US">
                <a:solidFill>
                  <a:srgbClr val="15201E"/>
                </a:solidFill>
                <a:latin typeface="Segoe UI"/>
              </a:rPr>
              <a:t>‎15‎</a:t>
            </a:r>
            <a:r>
              <a:rPr sz="1200" b="0" i="0" lang="ur-PK">
                <a:solidFill>
                  <a:srgbClr val="15201E"/>
                </a:solidFill>
                <a:latin typeface="Segoe UI"/>
                <a:cs typeface="Noto Nastaliq Urdu"/>
              </a:rPr>
              <a:t> سال جاری رہا۔</a:t>
            </a:r>
          </a:p>
        </p:txBody>
      </p:sp>
      <p:sp>
        <p:nvSpPr>
          <p:cNvPr id="13" name="Rounded Rectangle 12"/>
          <p:cNvSpPr/>
          <p:nvPr/>
        </p:nvSpPr>
        <p:spPr>
          <a:xfrm>
            <a:off x="731520" y="4315968"/>
            <a:ext cx="3779215" cy="640080"/>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41247" y="4334256"/>
            <a:ext cx="3559759" cy="603504"/>
          </a:xfrm>
          <a:prstGeom prst="rect">
            <a:avLst/>
          </a:prstGeom>
          <a:noFill/>
        </p:spPr>
        <p:txBody>
          <a:bodyPr wrap="square" lIns="18288" rIns="18288" tIns="18288" bIns="18288" anchor="ctr">
            <a:spAutoFit/>
          </a:bodyPr>
          <a:lstStyle/>
          <a:p>
            <a:pPr algn="r" rtl="1">
              <a:lnSpc>
                <a:spcPct val="125000"/>
              </a:lnSpc>
            </a:pPr>
            <a:r>
              <a:rPr sz="1104" b="0" i="0" lang="ur-PK">
                <a:solidFill>
                  <a:srgbClr val="7A5300"/>
                </a:solidFill>
                <a:latin typeface="Segoe UI"/>
                <a:cs typeface="Noto Nastaliq Urdu"/>
              </a:rPr>
              <a:t>یہ ان شرکا پر ایک تحقیقی مطالعے کے نتائج ہیں، پراپر ہیلتھ یا کلارکسن کی کسی خدمت کا بیان نہیں۔</a:t>
            </a:r>
          </a:p>
        </p:txBody>
      </p:sp>
      <p:sp>
        <p:nvSpPr>
          <p:cNvPr id="15" name="Rounded Rectangle 14"/>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زیادہ خطرے والے بالغوں میں مطالعے کے نتائج، فارمیسی پروگرام نہیں۔</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وزن</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NIDDK, Factors Affecting Weight &amp; Health</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قوتِ ارادی کے علاوہ بہت کچھ وزن پر اثر ڈالتا ہے</a:t>
            </a:r>
          </a:p>
        </p:txBody>
      </p:sp>
      <p:sp>
        <p:nvSpPr>
          <p:cNvPr id="8" name="Rounded Rectangle 7"/>
          <p:cNvSpPr/>
          <p:nvPr/>
        </p:nvSpPr>
        <p:spPr>
          <a:xfrm>
            <a:off x="8127796" y="1691640"/>
            <a:ext cx="3515258"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356396" y="1828800"/>
            <a:ext cx="3058058" cy="82296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روزمرہ عادتیں</a:t>
            </a:r>
          </a:p>
        </p:txBody>
      </p:sp>
      <p:sp>
        <p:nvSpPr>
          <p:cNvPr id="10" name="TextBox 9"/>
          <p:cNvSpPr txBox="1"/>
          <p:nvPr/>
        </p:nvSpPr>
        <p:spPr>
          <a:xfrm>
            <a:off x="8356396" y="2743200"/>
            <a:ext cx="3058058"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زیادہ کیلوری، میٹھی اور چکنائی والی غذائیں۔</a:t>
            </a:r>
          </a:p>
          <a:p>
            <a:pPr algn="r" rtl="1">
              <a:lnSpc>
                <a:spcPct val="125000"/>
              </a:lnSpc>
              <a:spcAft>
                <a:spcPts val="1350"/>
              </a:spcAft>
            </a:pPr>
            <a:r>
              <a:rPr sz="1728" b="0" i="0" lang="ur-PK">
                <a:solidFill>
                  <a:srgbClr val="15201E"/>
                </a:solidFill>
                <a:latin typeface="Segoe UI"/>
                <a:cs typeface="Noto Nastaliq Urdu"/>
              </a:rPr>
              <a:t>میٹھے مشروبات۔</a:t>
            </a:r>
          </a:p>
          <a:p>
            <a:pPr algn="r" rtl="1">
              <a:lnSpc>
                <a:spcPct val="125000"/>
              </a:lnSpc>
              <a:spcAft>
                <a:spcPts val="1350"/>
              </a:spcAft>
            </a:pPr>
            <a:r>
              <a:rPr sz="1728" b="0" i="0" lang="ur-PK">
                <a:solidFill>
                  <a:srgbClr val="15201E"/>
                </a:solidFill>
                <a:latin typeface="Segoe UI"/>
                <a:cs typeface="Noto Nastaliq Urdu"/>
              </a:rPr>
              <a:t>دیر تک بیٹھے رہنا۔</a:t>
            </a:r>
          </a:p>
        </p:txBody>
      </p:sp>
      <p:sp>
        <p:nvSpPr>
          <p:cNvPr id="11" name="Rounded Rectangle 10"/>
          <p:cNvSpPr/>
          <p:nvPr/>
        </p:nvSpPr>
        <p:spPr>
          <a:xfrm>
            <a:off x="4338218" y="1691640"/>
            <a:ext cx="3515258"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66818" y="1828800"/>
            <a:ext cx="3058058" cy="822960"/>
          </a:xfrm>
          <a:prstGeom prst="rect">
            <a:avLst/>
          </a:prstGeom>
          <a:noFill/>
        </p:spPr>
        <p:txBody>
          <a:bodyPr wrap="square" lIns="18288" rIns="18288" tIns="18288" bIns="18288" anchor="t">
            <a:spAutoFit/>
          </a:bodyPr>
          <a:lstStyle/>
          <a:p>
            <a:pPr algn="r" rtl="1">
              <a:lnSpc>
                <a:spcPct val="125000"/>
              </a:lnSpc>
            </a:pPr>
            <a:r>
              <a:rPr sz="1823" b="0" i="0" lang="ur-PK">
                <a:solidFill>
                  <a:srgbClr val="7A5300"/>
                </a:solidFill>
                <a:latin typeface="Segoe UI"/>
                <a:cs typeface="Noto Nastaliq Urdu"/>
              </a:rPr>
              <a:t>نیند اور دوائیں</a:t>
            </a:r>
          </a:p>
        </p:txBody>
      </p:sp>
      <p:sp>
        <p:nvSpPr>
          <p:cNvPr id="13" name="TextBox 12"/>
          <p:cNvSpPr txBox="1"/>
          <p:nvPr/>
        </p:nvSpPr>
        <p:spPr>
          <a:xfrm>
            <a:off x="4566818" y="2743200"/>
            <a:ext cx="3058058"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کم نیند بھوک بڑھاتی ہے۔</a:t>
            </a:r>
          </a:p>
          <a:p>
            <a:pPr algn="r" rtl="1">
              <a:lnSpc>
                <a:spcPct val="125000"/>
              </a:lnSpc>
              <a:spcAft>
                <a:spcPts val="1350"/>
              </a:spcAft>
            </a:pPr>
            <a:r>
              <a:rPr sz="1728" b="0" i="0" lang="ur-PK">
                <a:solidFill>
                  <a:srgbClr val="15201E"/>
                </a:solidFill>
                <a:latin typeface="Segoe UI"/>
                <a:cs typeface="Noto Nastaliq Urdu"/>
              </a:rPr>
              <a:t>مرگی، ڈپریشن، ذیابیطس اور الرجی کی بعض دوائیں۔</a:t>
            </a:r>
          </a:p>
        </p:txBody>
      </p:sp>
      <p:sp>
        <p:nvSpPr>
          <p:cNvPr id="14" name="Rounded Rectangle 13"/>
          <p:cNvSpPr/>
          <p:nvPr/>
        </p:nvSpPr>
        <p:spPr>
          <a:xfrm>
            <a:off x="548639" y="1691640"/>
            <a:ext cx="3515258"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77239" y="1828800"/>
            <a:ext cx="3058058" cy="82296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جسم اور ماحول</a:t>
            </a:r>
          </a:p>
        </p:txBody>
      </p:sp>
      <p:sp>
        <p:nvSpPr>
          <p:cNvPr id="16" name="TextBox 15"/>
          <p:cNvSpPr txBox="1"/>
          <p:nvPr/>
        </p:nvSpPr>
        <p:spPr>
          <a:xfrm>
            <a:off x="777239" y="2743200"/>
            <a:ext cx="3058058"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en-US">
                <a:solidFill>
                  <a:srgbClr val="15201E"/>
                </a:solidFill>
                <a:latin typeface="Segoe UI"/>
              </a:rPr>
              <a:t>‎PCOS‎</a:t>
            </a:r>
            <a:r>
              <a:rPr sz="1728" b="0" i="0" lang="ur-PK">
                <a:solidFill>
                  <a:srgbClr val="15201E"/>
                </a:solidFill>
                <a:latin typeface="Segoe UI"/>
                <a:cs typeface="Noto Nastaliq Urdu"/>
              </a:rPr>
              <a:t>، کشنگ سنڈروم، کم کام کرنے والا تھائیرائیڈ۔</a:t>
            </a:r>
          </a:p>
          <a:p>
            <a:pPr algn="r" rtl="1">
              <a:lnSpc>
                <a:spcPct val="125000"/>
              </a:lnSpc>
              <a:spcAft>
                <a:spcPts val="1350"/>
              </a:spcAft>
            </a:pPr>
            <a:r>
              <a:rPr sz="1728" b="0" i="0" lang="ur-PK">
                <a:solidFill>
                  <a:srgbClr val="15201E"/>
                </a:solidFill>
                <a:latin typeface="Segoe UI"/>
                <a:cs typeface="Noto Nastaliq Urdu"/>
              </a:rPr>
              <a:t>جینز اور خاندانی تاریخ۔</a:t>
            </a:r>
          </a:p>
          <a:p>
            <a:pPr algn="r" rtl="1">
              <a:lnSpc>
                <a:spcPct val="125000"/>
              </a:lnSpc>
              <a:spcAft>
                <a:spcPts val="1350"/>
              </a:spcAft>
            </a:pPr>
            <a:r>
              <a:rPr sz="1728" b="0" i="0" lang="ur-PK">
                <a:solidFill>
                  <a:srgbClr val="15201E"/>
                </a:solidFill>
                <a:latin typeface="Segoe UI"/>
                <a:cs typeface="Noto Nastaliq Urdu"/>
              </a:rPr>
              <a:t>آپ کہاں رہتے اور کام کرتے ہیں۔</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ہر جائزے میں دواؤں کی فہرست ساتھ لائیں۔</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وزن</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NIDDK, Treatment for Overweight &amp; Obesity</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محفوظ پروگراموں کے چار حصے ہوتے ہیں</a:t>
            </a:r>
          </a:p>
        </p:txBody>
      </p:sp>
      <p:sp>
        <p:nvSpPr>
          <p:cNvPr id="8" name="Oval 7"/>
          <p:cNvSpPr/>
          <p:nvPr/>
        </p:nvSpPr>
        <p:spPr>
          <a:xfrm>
            <a:off x="10774375"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flipH="1">
            <a:off x="8949461"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9178061"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باقاعدہ مدد</a:t>
            </a:r>
          </a:p>
        </p:txBody>
      </p:sp>
      <p:sp>
        <p:nvSpPr>
          <p:cNvPr id="11" name="TextBox 10"/>
          <p:cNvSpPr txBox="1"/>
          <p:nvPr/>
        </p:nvSpPr>
        <p:spPr>
          <a:xfrm>
            <a:off x="9178061"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چھ مہینوں میں </a:t>
            </a:r>
            <a:r>
              <a:rPr sz="1344" b="0" i="0" lang="en-US">
                <a:solidFill>
                  <a:srgbClr val="46524F"/>
                </a:solidFill>
                <a:latin typeface="Segoe UI"/>
              </a:rPr>
              <a:t>‎14‎</a:t>
            </a:r>
            <a:r>
              <a:rPr sz="1344" b="0" i="0" lang="ur-PK">
                <a:solidFill>
                  <a:srgbClr val="46524F"/>
                </a:solidFill>
                <a:latin typeface="Segoe UI"/>
                <a:cs typeface="Noto Nastaliq Urdu"/>
              </a:rPr>
              <a:t> یا زیادہ مشاورتی نشستیں۔</a:t>
            </a:r>
          </a:p>
        </p:txBody>
      </p:sp>
      <p:sp>
        <p:nvSpPr>
          <p:cNvPr id="12" name="Oval 11"/>
          <p:cNvSpPr/>
          <p:nvPr/>
        </p:nvSpPr>
        <p:spPr>
          <a:xfrm>
            <a:off x="789790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flipH="1">
            <a:off x="607298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301587"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غذائی منصوبہ</a:t>
            </a:r>
          </a:p>
        </p:txBody>
      </p:sp>
      <p:sp>
        <p:nvSpPr>
          <p:cNvPr id="15" name="TextBox 14"/>
          <p:cNvSpPr txBox="1"/>
          <p:nvPr/>
        </p:nvSpPr>
        <p:spPr>
          <a:xfrm>
            <a:off x="6301587"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جسم کی ضرورت کی کیلوریز اور غذائی اجزا کے مطابق۔</a:t>
            </a:r>
          </a:p>
        </p:txBody>
      </p:sp>
      <p:sp>
        <p:nvSpPr>
          <p:cNvPr id="16" name="Oval 15"/>
          <p:cNvSpPr/>
          <p:nvPr/>
        </p:nvSpPr>
        <p:spPr>
          <a:xfrm>
            <a:off x="502142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flipH="1">
            <a:off x="319651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425113"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سرگرمی</a:t>
            </a:r>
          </a:p>
        </p:txBody>
      </p:sp>
      <p:sp>
        <p:nvSpPr>
          <p:cNvPr id="19" name="TextBox 18"/>
          <p:cNvSpPr txBox="1"/>
          <p:nvPr/>
        </p:nvSpPr>
        <p:spPr>
          <a:xfrm>
            <a:off x="3425113"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ہفتے میں کم از کم </a:t>
            </a:r>
            <a:r>
              <a:rPr sz="1344" b="0" i="0" lang="en-US">
                <a:solidFill>
                  <a:srgbClr val="46524F"/>
                </a:solidFill>
                <a:latin typeface="Segoe UI"/>
              </a:rPr>
              <a:t>‎150‎</a:t>
            </a:r>
            <a:r>
              <a:rPr sz="1344" b="0" i="0" lang="ur-PK">
                <a:solidFill>
                  <a:srgbClr val="46524F"/>
                </a:solidFill>
                <a:latin typeface="Segoe UI"/>
                <a:cs typeface="Noto Nastaliq Urdu"/>
              </a:rPr>
              <a:t> منٹ، جیسے تیز چہل قدمی۔</a:t>
            </a:r>
          </a:p>
        </p:txBody>
      </p:sp>
      <p:sp>
        <p:nvSpPr>
          <p:cNvPr id="20" name="Oval 19"/>
          <p:cNvSpPr/>
          <p:nvPr/>
        </p:nvSpPr>
        <p:spPr>
          <a:xfrm>
            <a:off x="214495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548639"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نگرانی</a:t>
            </a:r>
          </a:p>
        </p:txBody>
      </p:sp>
      <p:sp>
        <p:nvSpPr>
          <p:cNvPr id="22" name="TextBox 21"/>
          <p:cNvSpPr txBox="1"/>
          <p:nvPr/>
        </p:nvSpPr>
        <p:spPr>
          <a:xfrm>
            <a:off x="548639"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غذا اور سرگرمی روزانہ، وزن ہفتہ وار نوٹ کریں۔</a:t>
            </a:r>
          </a:p>
        </p:txBody>
      </p:sp>
      <p:sp>
        <p:nvSpPr>
          <p:cNvPr id="23" name="Rounded Rectangle 22"/>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ہفتے میں </a:t>
            </a:r>
            <a:r>
              <a:rPr sz="1728" b="0" i="0" lang="en-US">
                <a:solidFill>
                  <a:srgbClr val="0A3F3C"/>
                </a:solidFill>
                <a:latin typeface="Segoe UI"/>
              </a:rPr>
              <a:t>‎150‎</a:t>
            </a:r>
            <a:r>
              <a:rPr sz="1728" b="0" i="0" lang="ur-PK">
                <a:solidFill>
                  <a:srgbClr val="0A3F3C"/>
                </a:solidFill>
                <a:latin typeface="Segoe UI"/>
                <a:cs typeface="Noto Nastaliq Urdu"/>
              </a:rPr>
              <a:t> منٹ سرگرمی کا ہدف رکھیں۔</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وزن</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NIDDK, Prescription Medications to Treat Overweight &amp; Obesity</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نسخے کی دوائیں بعض لوگوں کی مدد کرتی ہیں</a:t>
            </a:r>
          </a:p>
        </p:txBody>
      </p:sp>
      <p:graphicFrame>
        <p:nvGraphicFramePr>
          <p:cNvPr id="8" name="Table 7"/>
          <p:cNvGraphicFramePr>
            <a:graphicFrameLocks noGrp="1"/>
          </p:cNvGraphicFramePr>
          <p:nvPr/>
        </p:nvGraphicFramePr>
        <p:xfrm>
          <a:off x="548640" y="1783080"/>
          <a:ext cx="11094414" cy="3200400"/>
        </p:xfrm>
        <a:graphic>
          <a:graphicData uri="http://schemas.openxmlformats.org/drawingml/2006/table">
            <a:tbl>
              <a:tblPr firstRow="1" bandRow="0" rtl="1">
                <a:tableStyleId>{5C22544A-7EE6-4342-B048-85BDC9FD1C3A}</a:tableStyleId>
              </a:tblPr>
              <a:tblGrid>
                <a:gridCol w="6192231"/>
                <a:gridCol w="4902183"/>
              </a:tblGrid>
              <a:tr h="640080">
                <a:tc>
                  <a:txBody>
                    <a:bodyPr/>
                    <a:lstStyle/>
                    <a:p>
                      <a:pPr algn="r" rtl="1">
                        <a:lnSpc>
                          <a:spcPct val="125000"/>
                        </a:lnSpc>
                      </a:pPr>
                      <a:r>
                        <a:rPr sz="1344" b="0" i="0" lang="en-US">
                          <a:solidFill>
                            <a:srgbClr val="46524F"/>
                          </a:solidFill>
                          <a:latin typeface="Segoe UI"/>
                        </a:rPr>
                        <a:t>‎NIDDK‎</a:t>
                      </a:r>
                      <a:r>
                        <a:rPr sz="1344" b="0" i="0" lang="ur-PK">
                          <a:solidFill>
                            <a:srgbClr val="46524F"/>
                          </a:solidFill>
                          <a:latin typeface="Segoe UI"/>
                          <a:cs typeface="Noto Nastaliq Urdu"/>
                        </a:rPr>
                        <a:t> کیا کہتا ہے</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سوال</a:t>
                      </a:r>
                    </a:p>
                  </a:txBody>
                  <a:tcPr marL="128016" marR="128016" anchor="ctr">
                    <a:solidFill>
                      <a:srgbClr val="EFECE4"/>
                    </a:solidFill>
                  </a:tcPr>
                </a:tc>
              </a:tr>
              <a:tr h="640080">
                <a:tc>
                  <a:txBody>
                    <a:bodyPr/>
                    <a:lstStyle/>
                    <a:p>
                      <a:pPr algn="r" rtl="1">
                        <a:lnSpc>
                          <a:spcPct val="125000"/>
                        </a:lnSpc>
                      </a:pPr>
                      <a:r>
                        <a:rPr sz="1823" b="0" i="0" lang="en-US">
                          <a:solidFill>
                            <a:srgbClr val="15201E"/>
                          </a:solidFill>
                          <a:latin typeface="Segoe UI"/>
                        </a:rPr>
                        <a:t>‎BMI 30‎</a:t>
                      </a:r>
                      <a:r>
                        <a:rPr sz="1823" b="0" i="0" lang="ur-PK">
                          <a:solidFill>
                            <a:srgbClr val="15201E"/>
                          </a:solidFill>
                          <a:latin typeface="Segoe UI"/>
                          <a:cs typeface="Noto Nastaliq Urdu"/>
                        </a:rPr>
                        <a:t> یا زیادہ والے بالغ، یا </a:t>
                      </a:r>
                      <a:r>
                        <a:rPr sz="1823" b="0" i="0" lang="en-US">
                          <a:solidFill>
                            <a:srgbClr val="15201E"/>
                          </a:solidFill>
                          <a:latin typeface="Segoe UI"/>
                        </a:rPr>
                        <a:t>‎27‎</a:t>
                      </a:r>
                      <a:r>
                        <a:rPr sz="1823" b="0" i="0" lang="ur-PK">
                          <a:solidFill>
                            <a:srgbClr val="15201E"/>
                          </a:solidFill>
                          <a:latin typeface="Segoe UI"/>
                          <a:cs typeface="Noto Nastaliq Urdu"/>
                        </a:rPr>
                        <a:t> یا زیادہ کے ساتھ ہائی بلڈ پریشر یا ٹائپ </a:t>
                      </a:r>
                      <a:r>
                        <a:rPr sz="1823" b="0" i="0" lang="en-US">
                          <a:solidFill>
                            <a:srgbClr val="15201E"/>
                          </a:solidFill>
                          <a:latin typeface="Segoe UI"/>
                        </a:rPr>
                        <a:t>‎2‎</a:t>
                      </a:r>
                      <a:r>
                        <a:rPr sz="1823" b="0" i="0" lang="ur-PK">
                          <a:solidFill>
                            <a:srgbClr val="15201E"/>
                          </a:solidFill>
                          <a:latin typeface="Segoe UI"/>
                          <a:cs typeface="Noto Nastaliq Urdu"/>
                        </a:rPr>
                        <a:t> ذیابیطس جیسے مسائل۔</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یہ کسے دی جا سکتی ہے؟</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اوسطاً ایک سال میں صرف پروگرام کے مقابلے میں </a:t>
                      </a:r>
                      <a:r>
                        <a:rPr sz="1823" b="0" i="0" lang="en-US">
                          <a:solidFill>
                            <a:srgbClr val="15201E"/>
                          </a:solidFill>
                          <a:latin typeface="Segoe UI"/>
                        </a:rPr>
                        <a:t>‎3%‎</a:t>
                      </a:r>
                      <a:r>
                        <a:rPr sz="1823" b="0" i="0" lang="ur-PK">
                          <a:solidFill>
                            <a:srgbClr val="15201E"/>
                          </a:solidFill>
                          <a:latin typeface="Segoe UI"/>
                          <a:cs typeface="Noto Nastaliq Urdu"/>
                        </a:rPr>
                        <a:t> سے </a:t>
                      </a:r>
                      <a:r>
                        <a:rPr sz="1823" b="0" i="0" lang="en-US">
                          <a:solidFill>
                            <a:srgbClr val="15201E"/>
                          </a:solidFill>
                          <a:latin typeface="Segoe UI"/>
                        </a:rPr>
                        <a:t>‎12%‎</a:t>
                      </a:r>
                      <a:r>
                        <a:rPr sz="1823" b="0" i="0" lang="ur-PK">
                          <a:solidFill>
                            <a:srgbClr val="15201E"/>
                          </a:solidFill>
                          <a:latin typeface="Segoe UI"/>
                          <a:cs typeface="Noto Nastaliq Urdu"/>
                        </a:rPr>
                        <a:t> زیادہ کمی۔</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یہ کتنا اضافہ کرتی ہیں؟</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نہیں۔ یہ طرزِ زندگی کے پروگرام کے ساتھ بہترین کام کرتی ہیں۔</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کیا یہ عادتوں کی جگہ لیتی ہیں؟</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عموماً کچھ وزن واپس آ جاتا ہے۔</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بند کرنے پر کیا ہوتا ہے؟</a:t>
                      </a:r>
                    </a:p>
                  </a:txBody>
                  <a:tcPr marL="128016" marR="128016" anchor="ctr">
                    <a:solidFill>
                      <a:srgbClr val="FFFFFF"/>
                    </a:solidFill>
                  </a:tcPr>
                </a:tc>
              </a:tr>
            </a:tbl>
          </a:graphicData>
        </a:graphic>
      </p:graphicFrame>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یہ طرزِ زندگی کے پروگرام کے ساتھ بہترین کام کرتی ہیں۔</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وزن</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NIH Office of Dietary Supplements, Dietary Supplements for Weight Loss — Fact Sheet for Consumers; U.S. Food and Drug Administration, Weight Loss Product Notifications (hidden ingredients)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وزن کم کرنے والے سپلیمنٹس حقیقی خطرہ رکھتے ہیں</a:t>
            </a:r>
          </a:p>
        </p:txBody>
      </p:sp>
      <p:sp>
        <p:nvSpPr>
          <p:cNvPr id="8" name="Rounded Rectangle 7"/>
          <p:cNvSpPr/>
          <p:nvPr/>
        </p:nvSpPr>
        <p:spPr>
          <a:xfrm>
            <a:off x="6233007" y="1691640"/>
            <a:ext cx="5410047"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461607" y="1828800"/>
            <a:ext cx="4952847" cy="822960"/>
          </a:xfrm>
          <a:prstGeom prst="rect">
            <a:avLst/>
          </a:prstGeom>
          <a:noFill/>
        </p:spPr>
        <p:txBody>
          <a:bodyPr wrap="square" lIns="18288" rIns="18288" tIns="18288" bIns="18288" anchor="t">
            <a:spAutoFit/>
          </a:bodyPr>
          <a:lstStyle/>
          <a:p>
            <a:pPr algn="r" rtl="1">
              <a:lnSpc>
                <a:spcPct val="125000"/>
              </a:lnSpc>
            </a:pPr>
            <a:r>
              <a:rPr sz="1823" b="0" i="0" lang="ur-PK">
                <a:solidFill>
                  <a:srgbClr val="7A5300"/>
                </a:solidFill>
                <a:latin typeface="Segoe UI"/>
                <a:cs typeface="Noto Nastaliq Urdu"/>
              </a:rPr>
              <a:t>کم شواہد</a:t>
            </a:r>
          </a:p>
        </p:txBody>
      </p:sp>
      <p:sp>
        <p:nvSpPr>
          <p:cNvPr id="10" name="TextBox 9"/>
          <p:cNvSpPr txBox="1"/>
          <p:nvPr/>
        </p:nvSpPr>
        <p:spPr>
          <a:xfrm>
            <a:off x="6461607" y="2743200"/>
            <a:ext cx="4952847"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مؤثر ہونے کا سائنسی ثبوت بہت کم۔</a:t>
            </a:r>
          </a:p>
          <a:p>
            <a:pPr algn="r" rtl="1">
              <a:lnSpc>
                <a:spcPct val="125000"/>
              </a:lnSpc>
              <a:spcAft>
                <a:spcPts val="1350"/>
              </a:spcAft>
            </a:pPr>
            <a:r>
              <a:rPr sz="1728" b="0" i="0" lang="ur-PK">
                <a:solidFill>
                  <a:srgbClr val="15201E"/>
                </a:solidFill>
                <a:latin typeface="Segoe UI"/>
                <a:cs typeface="Noto Nastaliq Urdu"/>
              </a:rPr>
              <a:t>بنانے والے شاذ ہی انسانوں پر جانچتے ہیں۔</a:t>
            </a:r>
          </a:p>
        </p:txBody>
      </p:sp>
      <p:sp>
        <p:nvSpPr>
          <p:cNvPr id="11" name="Rounded Rectangle 10"/>
          <p:cNvSpPr/>
          <p:nvPr/>
        </p:nvSpPr>
        <p:spPr>
          <a:xfrm>
            <a:off x="548640" y="1691640"/>
            <a:ext cx="5410047"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 y="1828800"/>
            <a:ext cx="4952847" cy="822960"/>
          </a:xfrm>
          <a:prstGeom prst="rect">
            <a:avLst/>
          </a:prstGeom>
          <a:noFill/>
        </p:spPr>
        <p:txBody>
          <a:bodyPr wrap="square" lIns="18288" rIns="18288" tIns="18288" bIns="18288" anchor="t">
            <a:spAutoFit/>
          </a:bodyPr>
          <a:lstStyle/>
          <a:p>
            <a:pPr algn="r" rtl="1">
              <a:lnSpc>
                <a:spcPct val="125000"/>
              </a:lnSpc>
            </a:pPr>
            <a:r>
              <a:rPr sz="1823" b="0" i="0" lang="ur-PK">
                <a:solidFill>
                  <a:srgbClr val="7A5300"/>
                </a:solidFill>
                <a:latin typeface="Segoe UI"/>
                <a:cs typeface="Noto Nastaliq Urdu"/>
              </a:rPr>
              <a:t>حقیقی خطرات</a:t>
            </a:r>
          </a:p>
        </p:txBody>
      </p:sp>
      <p:sp>
        <p:nvSpPr>
          <p:cNvPr id="13" name="TextBox 12"/>
          <p:cNvSpPr txBox="1"/>
          <p:nvPr/>
        </p:nvSpPr>
        <p:spPr>
          <a:xfrm>
            <a:off x="777240" y="2743200"/>
            <a:ext cx="4952847"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بہت سوں میں خطرناک چھپے اجزا۔</a:t>
            </a:r>
          </a:p>
          <a:p>
            <a:pPr algn="r" rtl="1">
              <a:lnSpc>
                <a:spcPct val="125000"/>
              </a:lnSpc>
              <a:spcAft>
                <a:spcPts val="1350"/>
              </a:spcAft>
            </a:pPr>
            <a:r>
              <a:rPr sz="1728" b="0" i="0" lang="ur-PK">
                <a:solidFill>
                  <a:srgbClr val="15201E"/>
                </a:solidFill>
                <a:latin typeface="Segoe UI"/>
                <a:cs typeface="Noto Nastaliq Urdu"/>
              </a:rPr>
              <a:t>بٹر اورنج دھڑکن اور بلڈ پریشر بڑھا سکتا ہے۔</a:t>
            </a:r>
          </a:p>
        </p:txBody>
      </p:sp>
      <p:sp>
        <p:nvSpPr>
          <p:cNvPr id="14" name="Rounded Rectangle 13"/>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بہت سی ڈائٹ گولیوں اور چائے میں چھپی دوائیں ہوتی ہیں۔</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وزن</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11</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NIDDK, Factors Affecting Weight &amp; Health; NIDDK, Health Risks of Overweight &amp; Obesity</a:t>
            </a:r>
          </a:p>
        </p:txBody>
      </p:sp>
      <p:sp>
        <p:nvSpPr>
          <p:cNvPr id="7" name="TextBox 6"/>
          <p:cNvSpPr txBox="1"/>
          <p:nvPr/>
        </p:nvSpPr>
        <p:spPr>
          <a:xfrm>
            <a:off x="4327855" y="777240"/>
            <a:ext cx="7315200" cy="457200"/>
          </a:xfrm>
          <a:prstGeom prst="rect">
            <a:avLst/>
          </a:prstGeom>
          <a:noFill/>
        </p:spPr>
        <p:txBody>
          <a:bodyPr wrap="square" lIns="18288" rIns="18288" tIns="18288" bIns="18288" anchor="t">
            <a:spAutoFit/>
          </a:bodyPr>
          <a:lstStyle/>
          <a:p>
            <a:pPr algn="r" rtl="1">
              <a:lnSpc>
                <a:spcPct val="125000"/>
              </a:lnSpc>
            </a:pPr>
            <a:r>
              <a:rPr sz="1536" b="0" i="0" lang="ur-PK">
                <a:solidFill>
                  <a:srgbClr val="B7791F"/>
                </a:solidFill>
                <a:latin typeface="Segoe UI"/>
                <a:cs typeface="Noto Nastaliq Urdu"/>
              </a:rPr>
              <a:t>ڈاکٹر ماجد علی کے آرکائیو سے</a:t>
            </a:r>
          </a:p>
        </p:txBody>
      </p:sp>
      <p:sp>
        <p:nvSpPr>
          <p:cNvPr id="8" name="Rectangle 7"/>
          <p:cNvSpPr/>
          <p:nvPr/>
        </p:nvSpPr>
        <p:spPr>
          <a:xfrm>
            <a:off x="11588191" y="1371600"/>
            <a:ext cx="54864" cy="1463039"/>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836615" y="1280160"/>
            <a:ext cx="5486400" cy="1463039"/>
          </a:xfrm>
          <a:prstGeom prst="rect">
            <a:avLst/>
          </a:prstGeom>
          <a:noFill/>
        </p:spPr>
        <p:txBody>
          <a:bodyPr wrap="square" lIns="18288" rIns="18288" tIns="18288" bIns="18288" anchor="t">
            <a:spAutoFit/>
          </a:bodyPr>
          <a:lstStyle/>
          <a:p>
            <a:pPr algn="l"/>
            <a:r>
              <a:rPr sz="2900" b="0" i="0">
                <a:solidFill>
                  <a:srgbClr val="0A3F3C"/>
                </a:solidFill>
                <a:latin typeface="Georgia"/>
              </a:rPr>
              <a:t>“They know that some foods create brisk sugar spikes while others do not.”</a:t>
            </a:r>
          </a:p>
        </p:txBody>
      </p:sp>
      <p:sp>
        <p:nvSpPr>
          <p:cNvPr id="10" name="TextBox 9"/>
          <p:cNvSpPr txBox="1"/>
          <p:nvPr/>
        </p:nvSpPr>
        <p:spPr>
          <a:xfrm>
            <a:off x="5836615" y="2788920"/>
            <a:ext cx="5486400" cy="365760"/>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 ڈاکٹر ماجد علی، </a:t>
            </a:r>
            <a:r>
              <a:rPr sz="1344" b="0" i="0" lang="en-US">
                <a:solidFill>
                  <a:srgbClr val="5F6A67"/>
                </a:solidFill>
                <a:latin typeface="Segoe UI"/>
              </a:rPr>
              <a:t>‎2014-12-30‎</a:t>
            </a:r>
          </a:p>
        </p:txBody>
      </p:sp>
      <p:sp>
        <p:nvSpPr>
          <p:cNvPr id="11" name="TextBox 10"/>
          <p:cNvSpPr txBox="1"/>
          <p:nvPr/>
        </p:nvSpPr>
        <p:spPr>
          <a:xfrm>
            <a:off x="5836615" y="3200400"/>
            <a:ext cx="5486400" cy="822960"/>
          </a:xfrm>
          <a:prstGeom prst="rect">
            <a:avLst/>
          </a:prstGeom>
          <a:noFill/>
        </p:spPr>
        <p:txBody>
          <a:bodyPr wrap="square" lIns="18288" rIns="18288" tIns="18288" bIns="18288" anchor="t">
            <a:spAutoFit/>
          </a:bodyPr>
          <a:lstStyle/>
          <a:p>
            <a:pPr algn="r" rtl="1">
              <a:lnSpc>
                <a:spcPct val="125000"/>
              </a:lnSpc>
            </a:pPr>
            <a:r>
              <a:rPr sz="1920" b="0" i="0" lang="ur-PK">
                <a:solidFill>
                  <a:srgbClr val="0A3F3C"/>
                </a:solidFill>
                <a:latin typeface="Segoe UI"/>
                <a:cs typeface="Noto Nastaliq Urdu"/>
              </a:rPr>
              <a:t>ترجمہ: "وہ جانتے ہیں کہ بعض غذائیں شکر میں تیز اضافہ کرتی ہیں جبکہ بعض نہیں۔"</a:t>
            </a:r>
          </a:p>
        </p:txBody>
      </p:sp>
      <p:sp>
        <p:nvSpPr>
          <p:cNvPr id="12" name="Rounded Rectangle 11"/>
          <p:cNvSpPr/>
          <p:nvPr/>
        </p:nvSpPr>
        <p:spPr>
          <a:xfrm>
            <a:off x="3093415" y="1325880"/>
            <a:ext cx="2377440" cy="274320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248863" y="1417320"/>
            <a:ext cx="2057400" cy="731520"/>
          </a:xfrm>
          <a:prstGeom prst="rect">
            <a:avLst/>
          </a:prstGeom>
          <a:noFill/>
        </p:spPr>
        <p:txBody>
          <a:bodyPr wrap="square" lIns="18288" rIns="18288" tIns="18288" bIns="18288" anchor="t">
            <a:spAutoFit/>
          </a:bodyPr>
          <a:lstStyle/>
          <a:p>
            <a:pPr algn="r" rtl="1">
              <a:lnSpc>
                <a:spcPct val="125000"/>
              </a:lnSpc>
            </a:pPr>
            <a:r>
              <a:rPr sz="1632" b="0" i="0" lang="ur-PK">
                <a:solidFill>
                  <a:srgbClr val="0A3F3C"/>
                </a:solidFill>
                <a:latin typeface="Segoe UI"/>
                <a:cs typeface="Noto Nastaliq Urdu"/>
              </a:rPr>
              <a:t>موجودہ رہنمائی سے مطابقت</a:t>
            </a:r>
          </a:p>
        </p:txBody>
      </p:sp>
      <p:sp>
        <p:nvSpPr>
          <p:cNvPr id="14" name="TextBox 13"/>
          <p:cNvSpPr txBox="1"/>
          <p:nvPr/>
        </p:nvSpPr>
        <p:spPr>
          <a:xfrm>
            <a:off x="3248863" y="2148840"/>
            <a:ext cx="2057400" cy="1828800"/>
          </a:xfrm>
          <a:prstGeom prst="rect">
            <a:avLst/>
          </a:prstGeom>
          <a:noFill/>
        </p:spPr>
        <p:txBody>
          <a:bodyPr wrap="square" lIns="18288" rIns="18288" tIns="18288" bIns="18288" anchor="t">
            <a:spAutoFit/>
          </a:bodyPr>
          <a:lstStyle/>
          <a:p>
            <a:pPr algn="r" rtl="1">
              <a:lnSpc>
                <a:spcPct val="125000"/>
              </a:lnSpc>
              <a:spcAft>
                <a:spcPts val="1275"/>
              </a:spcAft>
            </a:pPr>
            <a:r>
              <a:rPr sz="1632" b="0" i="0" lang="ur-PK">
                <a:solidFill>
                  <a:srgbClr val="15201E"/>
                </a:solidFill>
                <a:latin typeface="Segoe UI"/>
                <a:cs typeface="Noto Nastaliq Urdu"/>
              </a:rPr>
              <a:t>وزن صرف قوتِ ارادی نہیں</a:t>
            </a:r>
          </a:p>
          <a:p>
            <a:pPr algn="r" rtl="1">
              <a:lnSpc>
                <a:spcPct val="125000"/>
              </a:lnSpc>
              <a:spcAft>
                <a:spcPts val="1275"/>
              </a:spcAft>
            </a:pPr>
            <a:r>
              <a:rPr sz="1632" b="0" i="0" lang="ur-PK">
                <a:solidFill>
                  <a:srgbClr val="15201E"/>
                </a:solidFill>
                <a:latin typeface="Segoe UI"/>
                <a:cs typeface="Noto Nastaliq Urdu"/>
              </a:rPr>
              <a:t>میٹھی غذائیں اور مشروبات اہم ہیں</a:t>
            </a:r>
          </a:p>
        </p:txBody>
      </p:sp>
      <p:sp>
        <p:nvSpPr>
          <p:cNvPr id="15" name="Rounded Rectangle 14"/>
          <p:cNvSpPr/>
          <p:nvPr/>
        </p:nvSpPr>
        <p:spPr>
          <a:xfrm>
            <a:off x="578815" y="1325880"/>
            <a:ext cx="2377440" cy="274320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34263" y="1417320"/>
            <a:ext cx="2057400" cy="731520"/>
          </a:xfrm>
          <a:prstGeom prst="rect">
            <a:avLst/>
          </a:prstGeom>
          <a:noFill/>
        </p:spPr>
        <p:txBody>
          <a:bodyPr wrap="square" lIns="18288" rIns="18288" tIns="18288" bIns="18288" anchor="t">
            <a:spAutoFit/>
          </a:bodyPr>
          <a:lstStyle/>
          <a:p>
            <a:pPr algn="r" rtl="1">
              <a:lnSpc>
                <a:spcPct val="125000"/>
              </a:lnSpc>
            </a:pPr>
            <a:r>
              <a:rPr sz="1632" b="0" i="0" lang="ur-PK">
                <a:solidFill>
                  <a:srgbClr val="15201E"/>
                </a:solidFill>
                <a:latin typeface="Segoe UI"/>
                <a:cs typeface="Noto Nastaliq Urdu"/>
              </a:rPr>
              <a:t>موجودہ ذرائع سے ثابت نہیں</a:t>
            </a:r>
          </a:p>
        </p:txBody>
      </p:sp>
      <p:sp>
        <p:nvSpPr>
          <p:cNvPr id="17" name="TextBox 16"/>
          <p:cNvSpPr txBox="1"/>
          <p:nvPr/>
        </p:nvSpPr>
        <p:spPr>
          <a:xfrm>
            <a:off x="734263" y="2148840"/>
            <a:ext cx="2057400" cy="1828800"/>
          </a:xfrm>
          <a:prstGeom prst="rect">
            <a:avLst/>
          </a:prstGeom>
          <a:noFill/>
        </p:spPr>
        <p:txBody>
          <a:bodyPr wrap="square" lIns="18288" rIns="18288" tIns="18288" bIns="18288" anchor="t">
            <a:spAutoFit/>
          </a:bodyPr>
          <a:lstStyle/>
          <a:p>
            <a:pPr algn="r" rtl="1">
              <a:lnSpc>
                <a:spcPct val="125000"/>
              </a:lnSpc>
              <a:spcAft>
                <a:spcPts val="1275"/>
              </a:spcAft>
            </a:pPr>
            <a:r>
              <a:rPr sz="1632" b="0" i="0" lang="ur-PK">
                <a:solidFill>
                  <a:srgbClr val="15201E"/>
                </a:solidFill>
                <a:latin typeface="Segoe UI"/>
                <a:cs typeface="Noto Nastaliq Urdu"/>
              </a:rPr>
              <a:t>موٹاپے کی واحد وجہ</a:t>
            </a:r>
          </a:p>
          <a:p>
            <a:pPr algn="r" rtl="1">
              <a:lnSpc>
                <a:spcPct val="125000"/>
              </a:lnSpc>
              <a:spcAft>
                <a:spcPts val="1275"/>
              </a:spcAft>
            </a:pPr>
            <a:r>
              <a:rPr sz="1632" b="0" i="0" lang="ur-PK">
                <a:solidFill>
                  <a:srgbClr val="15201E"/>
                </a:solidFill>
                <a:latin typeface="Segoe UI"/>
                <a:cs typeface="Noto Nastaliq Urdu"/>
              </a:rPr>
              <a:t>بیماری "ختم" کرنے والے منصوبے</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قوتِ ارادی کا نکتہ درست؛ واحد وجوہات کی تائید نہیں۔</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وزن</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12</a:t>
            </a:r>
          </a:p>
        </p:txBody>
      </p:sp>
      <p:sp>
        <p:nvSpPr>
          <p:cNvPr id="6" name="TextBox 5"/>
          <p:cNvSpPr txBox="1"/>
          <p:nvPr/>
        </p:nvSpPr>
        <p:spPr>
          <a:xfrm>
            <a:off x="2499055" y="777240"/>
            <a:ext cx="9144000" cy="731520"/>
          </a:xfrm>
          <a:prstGeom prst="rect">
            <a:avLst/>
          </a:prstGeom>
          <a:noFill/>
        </p:spPr>
        <p:txBody>
          <a:bodyPr wrap="square" lIns="18288" rIns="18288" tIns="18288" bIns="18288" anchor="t">
            <a:spAutoFit/>
          </a:bodyPr>
          <a:lstStyle/>
          <a:p>
            <a:pPr algn="r" rtl="1">
              <a:lnSpc>
                <a:spcPct val="125000"/>
              </a:lnSpc>
            </a:pPr>
            <a:r>
              <a:rPr sz="2879" b="0" i="0" lang="ur-PK">
                <a:solidFill>
                  <a:srgbClr val="A3271B"/>
                </a:solidFill>
                <a:latin typeface="Georgia"/>
                <a:cs typeface="Noto Nastaliq Urdu"/>
              </a:rPr>
              <a:t>فوری مدد کب لیں</a:t>
            </a:r>
          </a:p>
        </p:txBody>
      </p:sp>
      <p:sp>
        <p:nvSpPr>
          <p:cNvPr id="7" name="Oval 6"/>
          <p:cNvSpPr/>
          <p:nvPr/>
        </p:nvSpPr>
        <p:spPr>
          <a:xfrm>
            <a:off x="11313871"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640080" y="1691640"/>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ڈائٹ پروڈکٹ کے بعد سینے میں درد یا بےہوشی: </a:t>
            </a:r>
            <a:r>
              <a:rPr sz="1920" b="0" i="0" lang="en-US">
                <a:solidFill>
                  <a:srgbClr val="15201E"/>
                </a:solidFill>
                <a:latin typeface="Segoe UI"/>
              </a:rPr>
              <a:t>‎911‎</a:t>
            </a:r>
          </a:p>
        </p:txBody>
      </p:sp>
      <p:sp>
        <p:nvSpPr>
          <p:cNvPr id="9" name="Oval 8"/>
          <p:cNvSpPr/>
          <p:nvPr/>
        </p:nvSpPr>
        <p:spPr>
          <a:xfrm>
            <a:off x="11313871" y="2441448"/>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640080" y="2368296"/>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خود کو نقصان کے خیالات: </a:t>
            </a:r>
            <a:r>
              <a:rPr sz="1920" b="0" i="0" lang="en-US">
                <a:solidFill>
                  <a:srgbClr val="15201E"/>
                </a:solidFill>
                <a:latin typeface="Segoe UI"/>
              </a:rPr>
              <a:t>‎988‎</a:t>
            </a:r>
            <a:r>
              <a:rPr sz="1920" b="0" i="0" lang="ur-PK">
                <a:solidFill>
                  <a:srgbClr val="15201E"/>
                </a:solidFill>
                <a:latin typeface="Segoe UI"/>
                <a:cs typeface="Noto Nastaliq Urdu"/>
              </a:rPr>
              <a:t> پر کال یا ٹیکسٹ</a:t>
            </a:r>
          </a:p>
        </p:txBody>
      </p:sp>
      <p:sp>
        <p:nvSpPr>
          <p:cNvPr id="11" name="Oval 10"/>
          <p:cNvSpPr/>
          <p:nvPr/>
        </p:nvSpPr>
        <p:spPr>
          <a:xfrm>
            <a:off x="11313871" y="3118104"/>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640080" y="3044952"/>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بلاوجہ وزن کم ہونا: جلد ملاقات</a:t>
            </a:r>
          </a:p>
        </p:txBody>
      </p:sp>
      <p:sp>
        <p:nvSpPr>
          <p:cNvPr id="13" name="Oval 12"/>
          <p:cNvSpPr/>
          <p:nvPr/>
        </p:nvSpPr>
        <p:spPr>
          <a:xfrm>
            <a:off x="11313871" y="3794760"/>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640080" y="3721608"/>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بےقابو کھانا یا قے: معالج سے بات کریں</a:t>
            </a:r>
          </a:p>
        </p:txBody>
      </p:sp>
      <p:sp>
        <p:nvSpPr>
          <p:cNvPr id="15" name="Oval 14"/>
          <p:cNvSpPr/>
          <p:nvPr/>
        </p:nvSpPr>
        <p:spPr>
          <a:xfrm>
            <a:off x="11313871" y="4471416"/>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640080" y="4398264"/>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تیز کمی کے بعد پیٹ کے اوپر شدید درد: فوراً ڈاکٹر</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ڈائٹ پروڈکٹ کے بعد سینے میں درد: </a:t>
            </a:r>
            <a:r>
              <a:rPr sz="1728" b="0" i="0" lang="en-US">
                <a:solidFill>
                  <a:srgbClr val="0A3F3C"/>
                </a:solidFill>
                <a:latin typeface="Segoe UI"/>
              </a:rPr>
              <a:t>‎911‎</a:t>
            </a:r>
            <a:r>
              <a:rPr sz="1728" b="0" i="0" lang="ur-PK">
                <a:solidFill>
                  <a:srgbClr val="0A3F3C"/>
                </a:solidFill>
                <a:latin typeface="Segoe UI"/>
                <a:cs typeface="Noto Nastaliq Urdu"/>
              </a:rPr>
              <a:t> پر کال کریں۔</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وزن</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NIDDK, Treatment for Overweight &amp; Obesity; NIDDK, Factors Affecting Weight &amp; Health; NIH Office of Dietary Supplements, Dietary Supplements for Weight Loss — Fact Sheet for Consumers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اب کیا کریں</a:t>
            </a:r>
          </a:p>
        </p:txBody>
      </p:sp>
      <p:sp>
        <p:nvSpPr>
          <p:cNvPr id="8" name="Oval 7"/>
          <p:cNvSpPr/>
          <p:nvPr/>
        </p:nvSpPr>
        <p:spPr>
          <a:xfrm>
            <a:off x="11130991"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640079" y="1709928"/>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اپنا </a:t>
            </a:r>
            <a:r>
              <a:rPr sz="2111" b="0" i="0" lang="en-US">
                <a:solidFill>
                  <a:srgbClr val="15201E"/>
                </a:solidFill>
                <a:latin typeface="Segoe UI"/>
              </a:rPr>
              <a:t>‎5%‎</a:t>
            </a:r>
            <a:r>
              <a:rPr sz="2111" b="0" i="0" lang="ur-PK">
                <a:solidFill>
                  <a:srgbClr val="15201E"/>
                </a:solidFill>
                <a:latin typeface="Segoe UI"/>
                <a:cs typeface="Noto Nastaliq Urdu"/>
              </a:rPr>
              <a:t> نکالیں</a:t>
            </a:r>
          </a:p>
        </p:txBody>
      </p:sp>
      <p:sp>
        <p:nvSpPr>
          <p:cNvPr id="10" name="Oval 9"/>
          <p:cNvSpPr/>
          <p:nvPr/>
        </p:nvSpPr>
        <p:spPr>
          <a:xfrm>
            <a:off x="11130991"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640079" y="2386584"/>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اپنی دوائیں جانچیں</a:t>
            </a:r>
          </a:p>
        </p:txBody>
      </p:sp>
      <p:sp>
        <p:nvSpPr>
          <p:cNvPr id="12" name="Oval 11"/>
          <p:cNvSpPr/>
          <p:nvPr/>
        </p:nvSpPr>
        <p:spPr>
          <a:xfrm>
            <a:off x="11130991"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640079" y="3063240"/>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نیند کی حفاظت کریں</a:t>
            </a:r>
          </a:p>
        </p:txBody>
      </p:sp>
      <p:sp>
        <p:nvSpPr>
          <p:cNvPr id="14" name="Oval 13"/>
          <p:cNvSpPr/>
          <p:nvPr/>
        </p:nvSpPr>
        <p:spPr>
          <a:xfrm>
            <a:off x="11130991"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640079" y="3739896"/>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زیادہ تر دن حرکت کریں</a:t>
            </a:r>
          </a:p>
        </p:txBody>
      </p:sp>
      <p:sp>
        <p:nvSpPr>
          <p:cNvPr id="16" name="Oval 15"/>
          <p:cNvSpPr/>
          <p:nvPr/>
        </p:nvSpPr>
        <p:spPr>
          <a:xfrm>
            <a:off x="11130991" y="4398264"/>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5</a:t>
            </a:r>
          </a:p>
        </p:txBody>
      </p:sp>
      <p:sp>
        <p:nvSpPr>
          <p:cNvPr id="17" name="TextBox 16"/>
          <p:cNvSpPr txBox="1"/>
          <p:nvPr/>
        </p:nvSpPr>
        <p:spPr>
          <a:xfrm>
            <a:off x="640079" y="4416552"/>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وزن کم کرنے والے سپلیمنٹس سے بچیں</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اپنا </a:t>
            </a:r>
            <a:r>
              <a:rPr sz="1728" b="0" i="0" lang="en-US">
                <a:solidFill>
                  <a:srgbClr val="0A3F3C"/>
                </a:solidFill>
                <a:latin typeface="Segoe UI"/>
              </a:rPr>
              <a:t>‎5%‎</a:t>
            </a:r>
            <a:r>
              <a:rPr sz="1728" b="0" i="0" lang="ur-PK">
                <a:solidFill>
                  <a:srgbClr val="0A3F3C"/>
                </a:solidFill>
                <a:latin typeface="Segoe UI"/>
                <a:cs typeface="Noto Nastaliq Urdu"/>
              </a:rPr>
              <a:t> نکالنے سے شروع کریں۔</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وزن</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14</a:t>
            </a:r>
          </a:p>
        </p:txBody>
      </p:sp>
      <p:sp>
        <p:nvSpPr>
          <p:cNvPr id="6" name="TextBox 5"/>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حوالہ جات</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NIDDK — Definition &amp; Facts for Adult Overweight &amp; Obesity</a:t>
            </a:r>
          </a:p>
          <a:p>
            <a:pPr algn="l">
              <a:spcAft>
                <a:spcPts val="1200"/>
              </a:spcAft>
            </a:pPr>
            <a:r>
              <a:rPr sz="1600" b="0" i="0">
                <a:solidFill>
                  <a:srgbClr val="46524F"/>
                </a:solidFill>
                <a:latin typeface="Segoe UI"/>
              </a:rPr>
              <a:t>NIDDK — Factors Affecting Weight &amp; Health</a:t>
            </a:r>
          </a:p>
          <a:p>
            <a:pPr algn="l">
              <a:spcAft>
                <a:spcPts val="1200"/>
              </a:spcAft>
            </a:pPr>
            <a:r>
              <a:rPr sz="1600" b="0" i="0">
                <a:solidFill>
                  <a:srgbClr val="46524F"/>
                </a:solidFill>
                <a:latin typeface="Segoe UI"/>
              </a:rPr>
              <a:t>NIDDK — Health Risks of Overweight &amp; Obesity</a:t>
            </a:r>
          </a:p>
          <a:p>
            <a:pPr algn="l">
              <a:spcAft>
                <a:spcPts val="1200"/>
              </a:spcAft>
            </a:pPr>
            <a:r>
              <a:rPr sz="1600" b="0" i="0">
                <a:solidFill>
                  <a:srgbClr val="46524F"/>
                </a:solidFill>
                <a:latin typeface="Segoe UI"/>
              </a:rPr>
              <a:t>NIDDK — Treatment for Overweight &amp; Obesity</a:t>
            </a:r>
          </a:p>
          <a:p>
            <a:pPr algn="l">
              <a:spcAft>
                <a:spcPts val="1200"/>
              </a:spcAft>
            </a:pPr>
            <a:r>
              <a:rPr sz="1600" b="0" i="0">
                <a:solidFill>
                  <a:srgbClr val="46524F"/>
                </a:solidFill>
                <a:latin typeface="Segoe UI"/>
              </a:rPr>
              <a:t>NIDDK — Prescription Medications to Treat Overweight &amp; Obesity</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NIDDK — Diabetes Prevention Program (DPP)</a:t>
            </a:r>
          </a:p>
          <a:p>
            <a:pPr algn="l">
              <a:spcAft>
                <a:spcPts val="1200"/>
              </a:spcAft>
            </a:pPr>
            <a:r>
              <a:rPr sz="1600" b="0" i="0">
                <a:solidFill>
                  <a:srgbClr val="46524F"/>
                </a:solidFill>
                <a:latin typeface="Segoe UI"/>
              </a:rPr>
              <a:t>NHLBI — What Is Metabolic Syndrome?</a:t>
            </a:r>
          </a:p>
          <a:p>
            <a:pPr algn="l">
              <a:spcAft>
                <a:spcPts val="1200"/>
              </a:spcAft>
            </a:pPr>
            <a:r>
              <a:rPr sz="1600" b="0" i="0">
                <a:solidFill>
                  <a:srgbClr val="46524F"/>
                </a:solidFill>
                <a:latin typeface="Segoe UI"/>
              </a:rPr>
              <a:t>NIDDK — Binge Eating Disorder</a:t>
            </a:r>
          </a:p>
          <a:p>
            <a:pPr algn="l">
              <a:spcAft>
                <a:spcPts val="1200"/>
              </a:spcAft>
            </a:pPr>
            <a:r>
              <a:rPr sz="1600" b="0" i="0">
                <a:solidFill>
                  <a:srgbClr val="46524F"/>
                </a:solidFill>
                <a:latin typeface="Segoe UI"/>
              </a:rPr>
              <a:t>NIH Office of Dietary Supplements — Dietary Supplements for Weight Loss — Fact Sheet for Consumers</a:t>
            </a:r>
          </a:p>
          <a:p>
            <a:pPr algn="l">
              <a:spcAft>
                <a:spcPts val="1200"/>
              </a:spcAft>
            </a:pPr>
            <a:r>
              <a:rPr sz="1600" b="0" i="0">
                <a:solidFill>
                  <a:srgbClr val="46524F"/>
                </a:solidFill>
                <a:latin typeface="Segoe UI"/>
              </a:rPr>
              <a:t>U.S. Food and Drug Administration — Weight Loss Product Notifications (hidden ingredients)</a:t>
            </a:r>
          </a:p>
        </p:txBody>
      </p:sp>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ہر دعویٰ، اپنے اصل اقتباس کے ساتھ، موضوع کے حوالہ جات والے صفحے پر درج ہے۔ فوری مدد کی علامات کے مزید </a:t>
            </a:r>
            <a:r>
              <a:rPr sz="1728" b="0" i="0" lang="en-US">
                <a:solidFill>
                  <a:srgbClr val="0A3F3C"/>
                </a:solidFill>
                <a:latin typeface="Segoe UI"/>
              </a:rPr>
              <a:t>‎4‎</a:t>
            </a:r>
            <a:r>
              <a:rPr sz="1728" b="0" i="0" lang="ur-PK">
                <a:solidFill>
                  <a:srgbClr val="0A3F3C"/>
                </a:solidFill>
                <a:latin typeface="Segoe UI"/>
                <a:cs typeface="Noto Nastaliq Urdu"/>
              </a:rPr>
              <a:t> ذرائع بھی وہیں درج ہیں۔</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وزن</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15</a:t>
            </a:r>
          </a:p>
        </p:txBody>
      </p:sp>
      <p:sp>
        <p:nvSpPr>
          <p:cNvPr id="6" name="TextBox 5"/>
          <p:cNvSpPr txBox="1"/>
          <p:nvPr/>
        </p:nvSpPr>
        <p:spPr>
          <a:xfrm>
            <a:off x="1584655" y="868680"/>
            <a:ext cx="10058400" cy="914400"/>
          </a:xfrm>
          <a:prstGeom prst="rect">
            <a:avLst/>
          </a:prstGeom>
          <a:noFill/>
        </p:spPr>
        <p:txBody>
          <a:bodyPr wrap="square" lIns="18288" rIns="18288" tIns="18288" bIns="18288" anchor="t">
            <a:spAutoFit/>
          </a:bodyPr>
          <a:lstStyle/>
          <a:p>
            <a:pPr algn="r" rtl="1">
              <a:lnSpc>
                <a:spcPct val="125000"/>
              </a:lnSpc>
            </a:pPr>
            <a:r>
              <a:rPr sz="2879" b="0" i="0" lang="ur-PK">
                <a:solidFill>
                  <a:srgbClr val="F7F5F0"/>
                </a:solidFill>
                <a:latin typeface="Georgia"/>
                <a:cs typeface="Noto Nastaliq Urdu"/>
              </a:rPr>
              <a:t>اگلی ملاقات کے لیے سوالات</a:t>
            </a:r>
          </a:p>
        </p:txBody>
      </p:sp>
      <p:sp>
        <p:nvSpPr>
          <p:cNvPr id="7" name="TextBox 6"/>
          <p:cNvSpPr txBox="1"/>
          <p:nvPr/>
        </p:nvSpPr>
        <p:spPr>
          <a:xfrm>
            <a:off x="11094415" y="192024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1</a:t>
            </a:r>
          </a:p>
        </p:txBody>
      </p:sp>
      <p:sp>
        <p:nvSpPr>
          <p:cNvPr id="8" name="TextBox 7"/>
          <p:cNvSpPr txBox="1"/>
          <p:nvPr/>
        </p:nvSpPr>
        <p:spPr>
          <a:xfrm>
            <a:off x="944575" y="195681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میرے وزن کا </a:t>
            </a:r>
            <a:r>
              <a:rPr sz="2111" b="0" i="0" lang="en-US">
                <a:solidFill>
                  <a:srgbClr val="F7F5F0"/>
                </a:solidFill>
                <a:latin typeface="Segoe UI"/>
              </a:rPr>
              <a:t>‎5%‎</a:t>
            </a:r>
            <a:r>
              <a:rPr sz="2111" b="0" i="0" lang="ur-PK">
                <a:solidFill>
                  <a:srgbClr val="F7F5F0"/>
                </a:solidFill>
                <a:latin typeface="Segoe UI"/>
                <a:cs typeface="Noto Nastaliq Urdu"/>
              </a:rPr>
              <a:t> کتنا ہوگا، اور کیا یہ میرے لیے اچھا ابتدائی ہدف ہے؟</a:t>
            </a:r>
          </a:p>
        </p:txBody>
      </p:sp>
      <p:sp>
        <p:nvSpPr>
          <p:cNvPr id="9" name="TextBox 8"/>
          <p:cNvSpPr txBox="1"/>
          <p:nvPr/>
        </p:nvSpPr>
        <p:spPr>
          <a:xfrm>
            <a:off x="11094415" y="274320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2</a:t>
            </a:r>
          </a:p>
        </p:txBody>
      </p:sp>
      <p:sp>
        <p:nvSpPr>
          <p:cNvPr id="10" name="TextBox 9"/>
          <p:cNvSpPr txBox="1"/>
          <p:nvPr/>
        </p:nvSpPr>
        <p:spPr>
          <a:xfrm>
            <a:off x="944575" y="277977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میری کوئی دوا میرے وزن پر اثر ڈال رہی ہے؟</a:t>
            </a:r>
          </a:p>
        </p:txBody>
      </p:sp>
      <p:sp>
        <p:nvSpPr>
          <p:cNvPr id="11" name="TextBox 10"/>
          <p:cNvSpPr txBox="1"/>
          <p:nvPr/>
        </p:nvSpPr>
        <p:spPr>
          <a:xfrm>
            <a:off x="11094415" y="356616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3</a:t>
            </a:r>
          </a:p>
        </p:txBody>
      </p:sp>
      <p:sp>
        <p:nvSpPr>
          <p:cNvPr id="12" name="TextBox 11"/>
          <p:cNvSpPr txBox="1"/>
          <p:nvPr/>
        </p:nvSpPr>
        <p:spPr>
          <a:xfrm>
            <a:off x="944575" y="360273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کوئی منظم پروگرام ہے جس میں میں شامل ہو سکوں؟</a:t>
            </a:r>
          </a:p>
        </p:txBody>
      </p:sp>
      <p:sp>
        <p:nvSpPr>
          <p:cNvPr id="13" name="TextBox 12"/>
          <p:cNvSpPr txBox="1"/>
          <p:nvPr/>
        </p:nvSpPr>
        <p:spPr>
          <a:xfrm>
            <a:off x="11094415" y="438912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4</a:t>
            </a:r>
          </a:p>
        </p:txBody>
      </p:sp>
      <p:sp>
        <p:nvSpPr>
          <p:cNvPr id="14" name="TextBox 13"/>
          <p:cNvSpPr txBox="1"/>
          <p:nvPr/>
        </p:nvSpPr>
        <p:spPr>
          <a:xfrm>
            <a:off x="944575" y="442569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وزن کی نسخے والی دوا میرے لیے مناسب ہے، اور اس کے خطرات کیا ہیں؟</a:t>
            </a:r>
          </a:p>
        </p:txBody>
      </p:sp>
      <p:sp>
        <p:nvSpPr>
          <p:cNvPr id="15" name="TextBox 14"/>
          <p:cNvSpPr txBox="1"/>
          <p:nvPr/>
        </p:nvSpPr>
        <p:spPr>
          <a:xfrm>
            <a:off x="548639" y="5486400"/>
            <a:ext cx="11094415" cy="45720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جائزے کا نسخہ۔ طبی مواد ابھی فارماسسٹ سے منظور شدہ نہیں۔ اردو متن مشینی مدد سے تیار مسودہ ہے جس کا ماہر طبی جائزہ باقی ہے۔</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