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Percent lower chance</c:v>
                </c:pt>
              </c:strCache>
            </c:strRef>
          </c:tx>
          <c:spPr>
            <a:solidFill>
              <a:srgbClr val="0E5753"/>
            </a:solidFill>
          </c:spPr>
          <c:cat>
            <c:strRef>
              <c:f>Sheet1!$A$2:$A$2</c:f>
              <c:strCache>
                <c:ptCount val="1"/>
                <c:pt idx="0">
                  <c:v>Lifestyle program</c:v>
                </c:pt>
              </c:strCache>
            </c:strRef>
          </c:cat>
          <c:val>
            <c:numRef>
              <c:f>Sheet1!$B$2:$B$2</c:f>
              <c:numCache>
                <c:formatCode>General</c:formatCode>
                <c:ptCount val="1"/>
                <c:pt idx="0">
                  <c:v>0.58</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max val="1.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autoZero"/>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weight and metabolic health: why a modest, sustained loss is what changes health, what affects weight beyond willpower, how programs and medicines work, and why weight-loss supplements are risky. This is general education, not advice about your own treatment.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Most people set a weight goal far larger than the one that changes their health. NIDDK suggests that losing 5 percent of your body weight over six months may be a good first goal. For someone who weighs 200 pounds, that is 10 pounds.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numbers. Five percent of body weight over six months may be a good first goal. At 200 pounds, that is 10 pounds. And in people at risk of type 2 diabetes, losing 5 to 7 percent may prevent or delay 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modest loss may do. Three to five percent may reduce fat in the liver. Five to seven percent may prevent or delay type 2 diabetes in people at risk. Five to ten percent may lower blood sugar, blood pressure and triglycerides. Losing weight quickly raises the risk of gallstones, so slow and steady is safer.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weight matters for health. Nearly nine in ten people with type 2 diabetes have overweight or obesity. Fat around the stomach is a bigger risk for heart disease than fat elsewhere. Obesity is a common cause of sleep apnea and a leading risk factor for arthritis in the knees, hips and ankles. About one in three adults have metabolic syndrome, and it is largely preventable.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NIH Diabetes Prevention Program studied adults at high risk. The lifestyle group aimed to lose 7 percent of their weight and exercise 150 minutes a week, and after about three years their chance of type 2 diabetes was 58 percent lower than with placebo. The benefit continued for at least 15 years. These are trial results in those participants, not evidence for any pharmacy or clinic program.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affects weight. Daily habits: high-calorie, sugary and fatty foods, sugary drinks and long hours sitting. Sleep and medicines: too little sleep raises hunger, and some medicines for epilepsy, depression, diabetes and allergies can contribute to weight gain. Body and surroundings: conditions such as PCOS or an underactive thyroid, genes, and where you live and work.</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a safe, successful program includes: 14 or more counseling sessions over six months, an eating plan based on what your body needs, at least 150 minutes a week of moderate activity such as brisk walking, and regular monitoring of food, activity and weight.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Prescription weight medicines may be offered to adults with a BMI of 30 or more, or 27 or more with problems such as high blood pressure or type 2 diabetes. On average they add 3 to 12 percent more weight loss at a year. They do not replace healthy habits, some weight usually returns after stopping, and they are not for pregnancy or for changing appearance alone.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Weight-loss supplements. There is little scientific evidence that they work, and makers rarely test them in people. The FDA warns that many diet pills, supplements and teas are likely to contain dangerous hidden ingredients, and a product missing from its list is not necessarily safe. Bitter orange, a common ingredient, can raise heart rate and blood pressure.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objected to the idea that calories are calories and treated weight as a sign of metabolic problems rather than a failure of willpower. Sugary foods and drinks are among the habits linked to weight gain, and many factors besides willpower affect weight. His single causes of obesity and his reversal framing are not supported by the sources used here.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Stress the first one: stimulant diet products can affect the heart.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steps. Work out your 5 percent. Check your medicines with your prescriber. Protect your sleep. Move most days, working up to 150 minutes a week. And skip weight-loss supplements.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warning signs also cite: MedlinePlus — Heart palpitations; MedlinePlus — Bulimia; MedlinePlus — Weight loss - unintentional; NIDDK — Symptoms &amp; Causes of Gallstones.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WEIGHT</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Weight &amp; metabolic health: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Why a modest loss matters, what affects weight, and what helps safely</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WEIGHT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Treatment for Overweight &amp; Obesity</a:t>
            </a:r>
          </a:p>
        </p:txBody>
      </p:sp>
      <p:sp>
        <p:nvSpPr>
          <p:cNvPr id="7" name="TextBox 6"/>
          <p:cNvSpPr txBox="1"/>
          <p:nvPr/>
        </p:nvSpPr>
        <p:spPr>
          <a:xfrm>
            <a:off x="548640" y="223774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How much weight loss actually changes your health?</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The health benefit of weight loss starts far earlier than most people expect: about 5% of body weight, kept off. Here is what affects weight, what a safe program looks like, how prescription medicines fit, and why weight-loss supplements carry real risk.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WEIGHT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Treatment for Overweight &amp; Obesity; NIDDK, Health Risks of Overweight &amp; Obesity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 first goal is smaller than most expect</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7400" b="0" i="0">
                <a:solidFill>
                  <a:srgbClr val="0A3F3C"/>
                </a:solidFill>
                <a:latin typeface="Georgia"/>
              </a:rPr>
              <a:t>5%</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of body weight over 6 months may be a good first goal</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7400" b="0" i="0">
                <a:solidFill>
                  <a:srgbClr val="0A3F3C"/>
                </a:solidFill>
                <a:latin typeface="Georgia"/>
              </a:rPr>
              <a:t>10 lb</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is that 5% for someone who weighs 200 pounds</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7400" b="0" i="0">
                <a:solidFill>
                  <a:srgbClr val="0A3F3C"/>
                </a:solidFill>
                <a:latin typeface="Georgia"/>
              </a:rPr>
              <a:t>5⁠–⁠7%</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loss may prevent or delay type 2 diabetes in people at risk</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At 200 pounds, 5% is 10 pounds.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WEIGHT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Health Risks of Overweight &amp; Obesity; NIDDK, Prescription Medications to Treat Overweight &amp; Obesity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Modest weight loss improves measurable markers</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a:tableStyleId>{5C22544A-7EE6-4342-B048-85BDC9FD1C3A}</a:tableStyleId>
              </a:tblPr>
              <a:tblGrid>
                <a:gridCol w="3146177"/>
                <a:gridCol w="7948237"/>
              </a:tblGrid>
              <a:tr h="640080">
                <a:tc>
                  <a:txBody>
                    <a:bodyPr/>
                    <a:lstStyle/>
                    <a:p>
                      <a:pPr algn="l"/>
                      <a:r>
                        <a:rPr sz="1400" b="1" i="0">
                          <a:solidFill>
                            <a:srgbClr val="46524F"/>
                          </a:solidFill>
                          <a:latin typeface="Segoe UI"/>
                        </a:rPr>
                        <a:t>Weight lost</a:t>
                      </a:r>
                    </a:p>
                  </a:txBody>
                  <a:tcPr marL="128016" marR="128016" anchor="ctr">
                    <a:solidFill>
                      <a:srgbClr val="EFECE4"/>
                    </a:solidFill>
                  </a:tcPr>
                </a:tc>
                <a:tc>
                  <a:txBody>
                    <a:bodyPr/>
                    <a:lstStyle/>
                    <a:p>
                      <a:pPr algn="l"/>
                      <a:r>
                        <a:rPr sz="1400" b="1" i="0">
                          <a:solidFill>
                            <a:srgbClr val="46524F"/>
                          </a:solidFill>
                          <a:latin typeface="Segoe UI"/>
                        </a:rPr>
                        <a:t>What it may do</a:t>
                      </a:r>
                    </a:p>
                  </a:txBody>
                  <a:tcPr marL="128016" marR="128016" anchor="ctr">
                    <a:solidFill>
                      <a:srgbClr val="EFECE4"/>
                    </a:solidFill>
                  </a:tcPr>
                </a:tc>
              </a:tr>
              <a:tr h="640080">
                <a:tc>
                  <a:txBody>
                    <a:bodyPr/>
                    <a:lstStyle/>
                    <a:p>
                      <a:pPr algn="l"/>
                      <a:r>
                        <a:rPr sz="1900" b="1" i="0">
                          <a:solidFill>
                            <a:srgbClr val="15201E"/>
                          </a:solidFill>
                          <a:latin typeface="Segoe UI"/>
                        </a:rPr>
                        <a:t>3% to 5%</a:t>
                      </a:r>
                    </a:p>
                  </a:txBody>
                  <a:tcPr marL="128016" marR="128016" anchor="ctr">
                    <a:solidFill>
                      <a:srgbClr val="FFFFFF"/>
                    </a:solidFill>
                  </a:tcPr>
                </a:tc>
                <a:tc>
                  <a:txBody>
                    <a:bodyPr/>
                    <a:lstStyle/>
                    <a:p>
                      <a:pPr algn="l"/>
                      <a:r>
                        <a:rPr sz="1900" b="0" i="0">
                          <a:solidFill>
                            <a:srgbClr val="15201E"/>
                          </a:solidFill>
                          <a:latin typeface="Segoe UI"/>
                        </a:rPr>
                        <a:t>Reduce fat in the liver.</a:t>
                      </a:r>
                    </a:p>
                  </a:txBody>
                  <a:tcPr marL="128016" marR="128016" anchor="ctr">
                    <a:solidFill>
                      <a:srgbClr val="FFFFFF"/>
                    </a:solidFill>
                  </a:tcPr>
                </a:tc>
              </a:tr>
              <a:tr h="640080">
                <a:tc>
                  <a:txBody>
                    <a:bodyPr/>
                    <a:lstStyle/>
                    <a:p>
                      <a:pPr algn="l"/>
                      <a:r>
                        <a:rPr sz="1900" b="1" i="0">
                          <a:solidFill>
                            <a:srgbClr val="15201E"/>
                          </a:solidFill>
                          <a:latin typeface="Segoe UI"/>
                        </a:rPr>
                        <a:t>5% to 7%</a:t>
                      </a:r>
                    </a:p>
                  </a:txBody>
                  <a:tcPr marL="128016" marR="128016" anchor="ctr">
                    <a:solidFill>
                      <a:srgbClr val="FFFFFF"/>
                    </a:solidFill>
                  </a:tcPr>
                </a:tc>
                <a:tc>
                  <a:txBody>
                    <a:bodyPr/>
                    <a:lstStyle/>
                    <a:p>
                      <a:pPr algn="l"/>
                      <a:r>
                        <a:rPr sz="1900" b="0" i="0">
                          <a:solidFill>
                            <a:srgbClr val="15201E"/>
                          </a:solidFill>
                          <a:latin typeface="Segoe UI"/>
                        </a:rPr>
                        <a:t>Prevent or delay type 2 diabetes in people at risk.</a:t>
                      </a:r>
                    </a:p>
                  </a:txBody>
                  <a:tcPr marL="128016" marR="128016" anchor="ctr">
                    <a:solidFill>
                      <a:srgbClr val="FFFFFF"/>
                    </a:solidFill>
                  </a:tcPr>
                </a:tc>
              </a:tr>
              <a:tr h="640080">
                <a:tc>
                  <a:txBody>
                    <a:bodyPr/>
                    <a:lstStyle/>
                    <a:p>
                      <a:pPr algn="l"/>
                      <a:r>
                        <a:rPr sz="1900" b="1" i="0">
                          <a:solidFill>
                            <a:srgbClr val="15201E"/>
                          </a:solidFill>
                          <a:latin typeface="Segoe UI"/>
                        </a:rPr>
                        <a:t>5% to 10%</a:t>
                      </a:r>
                    </a:p>
                  </a:txBody>
                  <a:tcPr marL="128016" marR="128016" anchor="ctr">
                    <a:solidFill>
                      <a:srgbClr val="FFFFFF"/>
                    </a:solidFill>
                  </a:tcPr>
                </a:tc>
                <a:tc>
                  <a:txBody>
                    <a:bodyPr/>
                    <a:lstStyle/>
                    <a:p>
                      <a:pPr algn="l"/>
                      <a:r>
                        <a:rPr sz="1900" b="0" i="0">
                          <a:solidFill>
                            <a:srgbClr val="15201E"/>
                          </a:solidFill>
                          <a:latin typeface="Segoe UI"/>
                        </a:rPr>
                        <a:t>Lower blood sugar, blood pressure and triglycerides.</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Benefits start at 3% to 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WEIGHT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Health Risks of Overweight &amp; Obesity; NHLBI, What Is Metabolic Syndrome?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Extra weight raises several risks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Type 2 diabetes: 9 in 10 have extra weight.</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Waist fat is a bigger heart risk.</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Sleep apnea and knee or hip arthritis.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Metabolic syndrome: about 1 in 3 adults.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Much of this is preventable.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WEIGHT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Diabetes Prevention Program (DPP)</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 lifestyle program cut diabetes risk by 58%</a:t>
            </a:r>
          </a:p>
        </p:txBody>
      </p:sp>
      <p:sp>
        <p:nvSpPr>
          <p:cNvPr id="8" name="TextBox 7"/>
          <p:cNvSpPr txBox="1"/>
          <p:nvPr/>
        </p:nvSpPr>
        <p:spPr>
          <a:xfrm>
            <a:off x="548640" y="1572768"/>
            <a:ext cx="6675120" cy="365760"/>
          </a:xfrm>
          <a:prstGeom prst="rect">
            <a:avLst/>
          </a:prstGeom>
          <a:noFill/>
        </p:spPr>
        <p:txBody>
          <a:bodyPr wrap="square" lIns="18288" rIns="18288" tIns="18288" bIns="18288" anchor="t">
            <a:spAutoFit/>
          </a:bodyPr>
          <a:lstStyle/>
          <a:p>
            <a:pPr algn="l"/>
            <a:r>
              <a:rPr sz="1350" b="0" i="0">
                <a:solidFill>
                  <a:srgbClr val="5F6A67"/>
                </a:solidFill>
                <a:latin typeface="Segoe UI"/>
              </a:rPr>
              <a:t>Lower chance of type 2 diabetes after about 3 years</a:t>
            </a:r>
          </a:p>
        </p:txBody>
      </p:sp>
      <p:graphicFrame>
        <p:nvGraphicFramePr>
          <p:cNvPr id="9" name="Chart 8"/>
          <p:cNvGraphicFramePr>
            <a:graphicFrameLocks noGrp="1"/>
          </p:cNvGraphicFramePr>
          <p:nvPr/>
        </p:nvGraphicFramePr>
        <p:xfrm>
          <a:off x="548640"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749807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59" y="1783080"/>
            <a:ext cx="3779215" cy="457200"/>
          </a:xfrm>
          <a:prstGeom prst="rect">
            <a:avLst/>
          </a:prstGeom>
          <a:noFill/>
        </p:spPr>
        <p:txBody>
          <a:bodyPr wrap="square" lIns="18288" rIns="18288" tIns="18288" bIns="18288" anchor="t">
            <a:spAutoFit/>
          </a:bodyPr>
          <a:lstStyle/>
          <a:p>
            <a:pPr algn="l"/>
            <a:r>
              <a:rPr sz="1500" b="1" i="0">
                <a:solidFill>
                  <a:srgbClr val="15201E"/>
                </a:solidFill>
                <a:latin typeface="Segoe UI"/>
              </a:rPr>
              <a:t>Who was studied, and what they did</a:t>
            </a:r>
          </a:p>
        </p:txBody>
      </p:sp>
      <p:sp>
        <p:nvSpPr>
          <p:cNvPr id="12" name="TextBox 11"/>
          <p:cNvSpPr txBox="1"/>
          <p:nvPr/>
        </p:nvSpPr>
        <p:spPr>
          <a:xfrm>
            <a:off x="7680959" y="2286000"/>
            <a:ext cx="3779215" cy="2103120"/>
          </a:xfrm>
          <a:prstGeom prst="rect">
            <a:avLst/>
          </a:prstGeom>
          <a:noFill/>
        </p:spPr>
        <p:txBody>
          <a:bodyPr wrap="square" lIns="18288" rIns="18288" tIns="18288" bIns="18288" anchor="t">
            <a:spAutoFit/>
          </a:bodyPr>
          <a:lstStyle/>
          <a:p>
            <a:pPr algn="l">
              <a:spcAft>
                <a:spcPts val="937"/>
              </a:spcAft>
            </a:pPr>
            <a:r>
              <a:rPr sz="1250" b="0" i="0">
                <a:solidFill>
                  <a:srgbClr val="15201E"/>
                </a:solidFill>
                <a:latin typeface="Segoe UI"/>
              </a:rPr>
              <a:t>Adults at high risk of type 2 diabetes in the NIH Diabetes Prevention Program.</a:t>
            </a:r>
          </a:p>
          <a:p>
            <a:pPr algn="l">
              <a:spcAft>
                <a:spcPts val="937"/>
              </a:spcAft>
            </a:pPr>
            <a:r>
              <a:rPr sz="1250" b="0" i="0">
                <a:solidFill>
                  <a:srgbClr val="15201E"/>
                </a:solidFill>
                <a:latin typeface="Segoe UI"/>
              </a:rPr>
              <a:t>The lifestyle group aimed to lose 7% of body weight and exercise 150 minutes a week.</a:t>
            </a:r>
          </a:p>
          <a:p>
            <a:pPr algn="l">
              <a:spcAft>
                <a:spcPts val="937"/>
              </a:spcAft>
            </a:pPr>
            <a:r>
              <a:rPr sz="1250" b="0" i="0">
                <a:solidFill>
                  <a:srgbClr val="15201E"/>
                </a:solidFill>
                <a:latin typeface="Segoe UI"/>
              </a:rPr>
              <a:t>Follow-up showed the benefit continued for at least 15 years.</a:t>
            </a:r>
          </a:p>
        </p:txBody>
      </p:sp>
      <p:sp>
        <p:nvSpPr>
          <p:cNvPr id="13" name="Rounded Rectangle 12"/>
          <p:cNvSpPr/>
          <p:nvPr/>
        </p:nvSpPr>
        <p:spPr>
          <a:xfrm>
            <a:off x="7680959"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90688" y="4334256"/>
            <a:ext cx="3559759" cy="603504"/>
          </a:xfrm>
          <a:prstGeom prst="rect">
            <a:avLst/>
          </a:prstGeom>
          <a:noFill/>
        </p:spPr>
        <p:txBody>
          <a:bodyPr wrap="square" lIns="18288" rIns="18288" tIns="18288" bIns="18288" anchor="ctr">
            <a:spAutoFit/>
          </a:bodyPr>
          <a:lstStyle/>
          <a:p>
            <a:pPr algn="l"/>
            <a:r>
              <a:rPr sz="1150" b="0" i="0">
                <a:solidFill>
                  <a:srgbClr val="7A5300"/>
                </a:solidFill>
                <a:latin typeface="Segoe UI"/>
              </a:rPr>
              <a:t>Results from a research trial in these participants, not a description of a ProperHealth or Clarkson service.</a:t>
            </a:r>
          </a:p>
        </p:txBody>
      </p:sp>
      <p:sp>
        <p:nvSpPr>
          <p:cNvPr id="15" name="Rounded Rectangle 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Trial results in high-risk adults, not a pharmacy program.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WEIGHT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Factors Affecting Weight &amp; Health</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Many things besides willpower affect weight</a:t>
            </a:r>
          </a:p>
        </p:txBody>
      </p:sp>
      <p:sp>
        <p:nvSpPr>
          <p:cNvPr id="8" name="Rounded Rectangle 7"/>
          <p:cNvSpPr/>
          <p:nvPr/>
        </p:nvSpPr>
        <p:spPr>
          <a:xfrm>
            <a:off x="548640"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Daily habits</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High-calorie, sugary and fatty foods.</a:t>
            </a:r>
          </a:p>
          <a:p>
            <a:pPr algn="l">
              <a:spcAft>
                <a:spcPts val="1350"/>
              </a:spcAft>
            </a:pPr>
            <a:r>
              <a:rPr sz="1800" b="0" i="0">
                <a:solidFill>
                  <a:srgbClr val="15201E"/>
                </a:solidFill>
                <a:latin typeface="Segoe UI"/>
              </a:rPr>
              <a:t>Sugary drinks.</a:t>
            </a:r>
          </a:p>
          <a:p>
            <a:pPr algn="l">
              <a:spcAft>
                <a:spcPts val="1350"/>
              </a:spcAft>
            </a:pPr>
            <a:r>
              <a:rPr sz="1800" b="0" i="0">
                <a:solidFill>
                  <a:srgbClr val="15201E"/>
                </a:solidFill>
                <a:latin typeface="Segoe UI"/>
              </a:rPr>
              <a:t>Long hours sitting.</a:t>
            </a:r>
          </a:p>
        </p:txBody>
      </p:sp>
      <p:sp>
        <p:nvSpPr>
          <p:cNvPr id="11" name="Rounded Rectangle 10"/>
          <p:cNvSpPr/>
          <p:nvPr/>
        </p:nvSpPr>
        <p:spPr>
          <a:xfrm>
            <a:off x="4338218"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Sleep and medicines</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Too little sleep raises hunger.</a:t>
            </a:r>
          </a:p>
          <a:p>
            <a:pPr algn="l">
              <a:spcAft>
                <a:spcPts val="1350"/>
              </a:spcAft>
            </a:pPr>
            <a:r>
              <a:rPr sz="1800" b="0" i="0">
                <a:solidFill>
                  <a:srgbClr val="15201E"/>
                </a:solidFill>
                <a:latin typeface="Segoe UI"/>
              </a:rPr>
              <a:t>Some medicines for epilepsy, depression, diabetes and allergies.</a:t>
            </a:r>
          </a:p>
        </p:txBody>
      </p:sp>
      <p:sp>
        <p:nvSpPr>
          <p:cNvPr id="14" name="Rounded Rectangle 13"/>
          <p:cNvSpPr/>
          <p:nvPr/>
        </p:nvSpPr>
        <p:spPr>
          <a:xfrm>
            <a:off x="8127796"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Body and surroundings</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PCOS, Cushing's syndrome, an underactive thyroid.</a:t>
            </a:r>
          </a:p>
          <a:p>
            <a:pPr algn="l">
              <a:spcAft>
                <a:spcPts val="1350"/>
              </a:spcAft>
            </a:pPr>
            <a:r>
              <a:rPr sz="1800" b="0" i="0">
                <a:solidFill>
                  <a:srgbClr val="15201E"/>
                </a:solidFill>
                <a:latin typeface="Segoe UI"/>
              </a:rPr>
              <a:t>Genes and family history.</a:t>
            </a:r>
          </a:p>
          <a:p>
            <a:pPr algn="l">
              <a:spcAft>
                <a:spcPts val="1350"/>
              </a:spcAft>
            </a:pPr>
            <a:r>
              <a:rPr sz="1800" b="0" i="0">
                <a:solidFill>
                  <a:srgbClr val="15201E"/>
                </a:solidFill>
                <a:latin typeface="Segoe UI"/>
              </a:rPr>
              <a:t>Where you live and work.</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Bring your medicine list to every review.</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WEIGHT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Treatment for Overweight &amp; Obesity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Safe programs share four parts</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Regular support</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14 or more counseling sessions over 6 months.</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An eating plan</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Based on the calories and nutrients your body needs.</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Activity</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At least 150 minutes a week, such as brisk walking.</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Monitoring</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Track food and activity daily, weight weekly.</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Aim for 150 minutes of activity a week.</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WEIGHT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Prescription Medications to Treat Overweight &amp; Obesity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Prescription medicines help some people</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4519946"/>
                <a:gridCol w="6574468"/>
              </a:tblGrid>
              <a:tr h="640080">
                <a:tc>
                  <a:txBody>
                    <a:bodyPr/>
                    <a:lstStyle/>
                    <a:p>
                      <a:pPr algn="l"/>
                      <a:r>
                        <a:rPr sz="1400" b="1" i="0">
                          <a:solidFill>
                            <a:srgbClr val="46524F"/>
                          </a:solidFill>
                          <a:latin typeface="Segoe UI"/>
                        </a:rPr>
                        <a:t>Question</a:t>
                      </a:r>
                    </a:p>
                  </a:txBody>
                  <a:tcPr marL="128016" marR="128016" anchor="ctr">
                    <a:solidFill>
                      <a:srgbClr val="EFECE4"/>
                    </a:solidFill>
                  </a:tcPr>
                </a:tc>
                <a:tc>
                  <a:txBody>
                    <a:bodyPr/>
                    <a:lstStyle/>
                    <a:p>
                      <a:pPr algn="l"/>
                      <a:r>
                        <a:rPr sz="1400" b="1" i="0">
                          <a:solidFill>
                            <a:srgbClr val="46524F"/>
                          </a:solidFill>
                          <a:latin typeface="Segoe UI"/>
                        </a:rPr>
                        <a:t>What NIDDK says</a:t>
                      </a:r>
                    </a:p>
                  </a:txBody>
                  <a:tcPr marL="128016" marR="128016" anchor="ctr">
                    <a:solidFill>
                      <a:srgbClr val="EFECE4"/>
                    </a:solidFill>
                  </a:tcPr>
                </a:tc>
              </a:tr>
              <a:tr h="640080">
                <a:tc>
                  <a:txBody>
                    <a:bodyPr/>
                    <a:lstStyle/>
                    <a:p>
                      <a:pPr algn="l"/>
                      <a:r>
                        <a:rPr sz="1900" b="1" i="0">
                          <a:solidFill>
                            <a:srgbClr val="15201E"/>
                          </a:solidFill>
                          <a:latin typeface="Segoe UI"/>
                        </a:rPr>
                        <a:t>Who may be offered one?</a:t>
                      </a:r>
                    </a:p>
                  </a:txBody>
                  <a:tcPr marL="128016" marR="128016" anchor="ctr">
                    <a:solidFill>
                      <a:srgbClr val="FFFFFF"/>
                    </a:solidFill>
                  </a:tcPr>
                </a:tc>
                <a:tc>
                  <a:txBody>
                    <a:bodyPr/>
                    <a:lstStyle/>
                    <a:p>
                      <a:pPr algn="l"/>
                      <a:r>
                        <a:rPr sz="1900" b="0" i="0">
                          <a:solidFill>
                            <a:srgbClr val="15201E"/>
                          </a:solidFill>
                          <a:latin typeface="Segoe UI"/>
                        </a:rPr>
                        <a:t>Adults with a BMI of 30 or more, or 27 or more with problems such as high blood pressure or type 2 diabetes.</a:t>
                      </a:r>
                    </a:p>
                  </a:txBody>
                  <a:tcPr marL="128016" marR="128016" anchor="ctr">
                    <a:solidFill>
                      <a:srgbClr val="FFFFFF"/>
                    </a:solidFill>
                  </a:tcPr>
                </a:tc>
              </a:tr>
              <a:tr h="640080">
                <a:tc>
                  <a:txBody>
                    <a:bodyPr/>
                    <a:lstStyle/>
                    <a:p>
                      <a:pPr algn="l"/>
                      <a:r>
                        <a:rPr sz="1900" b="1" i="0">
                          <a:solidFill>
                            <a:srgbClr val="15201E"/>
                          </a:solidFill>
                          <a:latin typeface="Segoe UI"/>
                        </a:rPr>
                        <a:t>How much do they add?</a:t>
                      </a:r>
                    </a:p>
                  </a:txBody>
                  <a:tcPr marL="128016" marR="128016" anchor="ctr">
                    <a:solidFill>
                      <a:srgbClr val="FFFFFF"/>
                    </a:solidFill>
                  </a:tcPr>
                </a:tc>
                <a:tc>
                  <a:txBody>
                    <a:bodyPr/>
                    <a:lstStyle/>
                    <a:p>
                      <a:pPr algn="l"/>
                      <a:r>
                        <a:rPr sz="1900" b="0" i="0">
                          <a:solidFill>
                            <a:srgbClr val="15201E"/>
                          </a:solidFill>
                          <a:latin typeface="Segoe UI"/>
                        </a:rPr>
                        <a:t>On average, 3% to 12% more weight loss at 1 year than a lifestyle program alone.</a:t>
                      </a:r>
                    </a:p>
                  </a:txBody>
                  <a:tcPr marL="128016" marR="128016" anchor="ctr">
                    <a:solidFill>
                      <a:srgbClr val="FFFFFF"/>
                    </a:solidFill>
                  </a:tcPr>
                </a:tc>
              </a:tr>
              <a:tr h="640080">
                <a:tc>
                  <a:txBody>
                    <a:bodyPr/>
                    <a:lstStyle/>
                    <a:p>
                      <a:pPr algn="l"/>
                      <a:r>
                        <a:rPr sz="1900" b="1" i="0">
                          <a:solidFill>
                            <a:srgbClr val="15201E"/>
                          </a:solidFill>
                          <a:latin typeface="Segoe UI"/>
                        </a:rPr>
                        <a:t>Do they replace habits?</a:t>
                      </a:r>
                    </a:p>
                  </a:txBody>
                  <a:tcPr marL="128016" marR="128016" anchor="ctr">
                    <a:solidFill>
                      <a:srgbClr val="FFFFFF"/>
                    </a:solidFill>
                  </a:tcPr>
                </a:tc>
                <a:tc>
                  <a:txBody>
                    <a:bodyPr/>
                    <a:lstStyle/>
                    <a:p>
                      <a:pPr algn="l"/>
                      <a:r>
                        <a:rPr sz="1900" b="0" i="0">
                          <a:solidFill>
                            <a:srgbClr val="15201E"/>
                          </a:solidFill>
                          <a:latin typeface="Segoe UI"/>
                        </a:rPr>
                        <a:t>No. They work best with a lifestyle program.</a:t>
                      </a:r>
                    </a:p>
                  </a:txBody>
                  <a:tcPr marL="128016" marR="128016" anchor="ctr">
                    <a:solidFill>
                      <a:srgbClr val="FFFFFF"/>
                    </a:solidFill>
                  </a:tcPr>
                </a:tc>
              </a:tr>
              <a:tr h="640080">
                <a:tc>
                  <a:txBody>
                    <a:bodyPr/>
                    <a:lstStyle/>
                    <a:p>
                      <a:pPr algn="l"/>
                      <a:r>
                        <a:rPr sz="1900" b="1" i="0">
                          <a:solidFill>
                            <a:srgbClr val="15201E"/>
                          </a:solidFill>
                          <a:latin typeface="Segoe UI"/>
                        </a:rPr>
                        <a:t>What happens on stopping?</a:t>
                      </a:r>
                    </a:p>
                  </a:txBody>
                  <a:tcPr marL="128016" marR="128016" anchor="ctr">
                    <a:solidFill>
                      <a:srgbClr val="FFFFFF"/>
                    </a:solidFill>
                  </a:tcPr>
                </a:tc>
                <a:tc>
                  <a:txBody>
                    <a:bodyPr/>
                    <a:lstStyle/>
                    <a:p>
                      <a:pPr algn="l"/>
                      <a:r>
                        <a:rPr sz="1900" b="0" i="0">
                          <a:solidFill>
                            <a:srgbClr val="15201E"/>
                          </a:solidFill>
                          <a:latin typeface="Segoe UI"/>
                        </a:rPr>
                        <a:t>Some weight usually comes back.</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They work best alongside a lifestyle program.</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WEIGHT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Dietary Supplements for Weight Loss — Fact Sheet for Consumers; U.S. Food and Drug Administration, Weight Loss Product Notifications (hidden ingredients)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Weight-loss supplements carry real risk</a:t>
            </a:r>
          </a:p>
        </p:txBody>
      </p:sp>
      <p:sp>
        <p:nvSpPr>
          <p:cNvPr id="8" name="Rounded Rectangle 7"/>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Little evidence</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Little scientific evidence that they work.</a:t>
            </a:r>
          </a:p>
          <a:p>
            <a:pPr algn="l">
              <a:spcAft>
                <a:spcPts val="1350"/>
              </a:spcAft>
            </a:pPr>
            <a:r>
              <a:rPr sz="1800" b="0" i="0">
                <a:solidFill>
                  <a:srgbClr val="15201E"/>
                </a:solidFill>
                <a:latin typeface="Segoe UI"/>
              </a:rPr>
              <a:t>Makers rarely test them in people.</a:t>
            </a:r>
          </a:p>
        </p:txBody>
      </p:sp>
      <p:sp>
        <p:nvSpPr>
          <p:cNvPr id="11" name="Rounded Rectangle 10"/>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Real risks</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Many contain dangerous hidden ingredients.</a:t>
            </a:r>
          </a:p>
          <a:p>
            <a:pPr algn="l">
              <a:spcAft>
                <a:spcPts val="1350"/>
              </a:spcAft>
            </a:pPr>
            <a:r>
              <a:rPr sz="1800" b="0" i="0">
                <a:solidFill>
                  <a:srgbClr val="15201E"/>
                </a:solidFill>
                <a:latin typeface="Segoe UI"/>
              </a:rPr>
              <a:t>Bitter orange can raise heart rate and blood pressure.</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Many diet pills and teas contain hidden drugs.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WEIGHT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Factors Affecting Weight &amp; Health; NIDDK, Health Risks of Overweight &amp; Obesity</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46303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463039"/>
          </a:xfrm>
          <a:prstGeom prst="rect">
            <a:avLst/>
          </a:prstGeom>
          <a:noFill/>
        </p:spPr>
        <p:txBody>
          <a:bodyPr wrap="square" lIns="18288" rIns="18288" tIns="18288" bIns="18288" anchor="t">
            <a:spAutoFit/>
          </a:bodyPr>
          <a:lstStyle/>
          <a:p>
            <a:pPr algn="l"/>
            <a:r>
              <a:rPr sz="2900" b="0" i="0">
                <a:solidFill>
                  <a:srgbClr val="0A3F3C"/>
                </a:solidFill>
                <a:latin typeface="Georgia"/>
              </a:rPr>
              <a:t>“They know that some foods create brisk sugar spikes while others do not.”</a:t>
            </a:r>
          </a:p>
        </p:txBody>
      </p:sp>
      <p:sp>
        <p:nvSpPr>
          <p:cNvPr id="10" name="TextBox 9"/>
          <p:cNvSpPr txBox="1"/>
          <p:nvPr/>
        </p:nvSpPr>
        <p:spPr>
          <a:xfrm>
            <a:off x="868680" y="2788920"/>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2014-12-30</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Weight is not only willpower</a:t>
            </a:r>
          </a:p>
          <a:p>
            <a:pPr algn="l">
              <a:spcAft>
                <a:spcPts val="1275"/>
              </a:spcAft>
            </a:pPr>
            <a:r>
              <a:rPr sz="1700" b="0" i="0">
                <a:solidFill>
                  <a:srgbClr val="15201E"/>
                </a:solidFill>
                <a:latin typeface="Segoe UI"/>
              </a:rPr>
              <a:t>Sugary foods and drinks matter</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A single cause of obesity</a:t>
            </a:r>
          </a:p>
          <a:p>
            <a:pPr algn="l">
              <a:spcAft>
                <a:spcPts val="1275"/>
              </a:spcAft>
            </a:pPr>
            <a:r>
              <a:rPr sz="1700" b="0" i="0">
                <a:solidFill>
                  <a:srgbClr val="15201E"/>
                </a:solidFill>
                <a:latin typeface="Segoe UI"/>
              </a:rPr>
              <a:t>Plans that "reverse" disease</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willpower point fits; his single causes lack support.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WEIGHT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Chest pain or fainting after a diet product: 911</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Thoughts of self-harm: call or text 988</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Unexplained weight loss: book promptly</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Binge eating or purging: talk to a clinician</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Severe upper-belly pain after fast loss: see a doctor now</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Chest pain after a diet product: call 911.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WEIGHT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Treatment for Overweight &amp; Obesity; NIDDK, Factors Affecting Weight &amp; Health; NIH Office of Dietary Supplements, Dietary Supplements for Weight Loss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Work out your 5%</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Check your medicines</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Protect your sleep</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Move most days</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Skip weight-loss supplements</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by working out your 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WEIGHT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Definition &amp; Facts for Adult Overweight &amp; Obesity</a:t>
            </a:r>
          </a:p>
          <a:p>
            <a:pPr algn="l">
              <a:spcAft>
                <a:spcPts val="1200"/>
              </a:spcAft>
            </a:pPr>
            <a:r>
              <a:rPr sz="1600" b="0" i="0">
                <a:solidFill>
                  <a:srgbClr val="46524F"/>
                </a:solidFill>
                <a:latin typeface="Segoe UI"/>
              </a:rPr>
              <a:t>NIDDK — Factors Affecting Weight &amp; Health</a:t>
            </a:r>
          </a:p>
          <a:p>
            <a:pPr algn="l">
              <a:spcAft>
                <a:spcPts val="1200"/>
              </a:spcAft>
            </a:pPr>
            <a:r>
              <a:rPr sz="1600" b="0" i="0">
                <a:solidFill>
                  <a:srgbClr val="46524F"/>
                </a:solidFill>
                <a:latin typeface="Segoe UI"/>
              </a:rPr>
              <a:t>NIDDK — Health Risks of Overweight &amp; Obesity</a:t>
            </a:r>
          </a:p>
          <a:p>
            <a:pPr algn="l">
              <a:spcAft>
                <a:spcPts val="1200"/>
              </a:spcAft>
            </a:pPr>
            <a:r>
              <a:rPr sz="1600" b="0" i="0">
                <a:solidFill>
                  <a:srgbClr val="46524F"/>
                </a:solidFill>
                <a:latin typeface="Segoe UI"/>
              </a:rPr>
              <a:t>NIDDK — Treatment for Overweight &amp; Obesity</a:t>
            </a:r>
          </a:p>
          <a:p>
            <a:pPr algn="l">
              <a:spcAft>
                <a:spcPts val="1200"/>
              </a:spcAft>
            </a:pPr>
            <a:r>
              <a:rPr sz="1600" b="0" i="0">
                <a:solidFill>
                  <a:srgbClr val="46524F"/>
                </a:solidFill>
                <a:latin typeface="Segoe UI"/>
              </a:rPr>
              <a:t>NIDDK — Prescription Medications to Treat Overweight &amp; Obesity</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Diabetes Prevention Program (DPP)</a:t>
            </a:r>
          </a:p>
          <a:p>
            <a:pPr algn="l">
              <a:spcAft>
                <a:spcPts val="1200"/>
              </a:spcAft>
            </a:pPr>
            <a:r>
              <a:rPr sz="1600" b="0" i="0">
                <a:solidFill>
                  <a:srgbClr val="46524F"/>
                </a:solidFill>
                <a:latin typeface="Segoe UI"/>
              </a:rPr>
              <a:t>NHLBI — What Is Metabolic Syndrome?</a:t>
            </a:r>
          </a:p>
          <a:p>
            <a:pPr algn="l">
              <a:spcAft>
                <a:spcPts val="1200"/>
              </a:spcAft>
            </a:pPr>
            <a:r>
              <a:rPr sz="1600" b="0" i="0">
                <a:solidFill>
                  <a:srgbClr val="46524F"/>
                </a:solidFill>
                <a:latin typeface="Segoe UI"/>
              </a:rPr>
              <a:t>NIDDK — Binge Eating Disorder</a:t>
            </a:r>
          </a:p>
          <a:p>
            <a:pPr algn="l">
              <a:spcAft>
                <a:spcPts val="1200"/>
              </a:spcAft>
            </a:pPr>
            <a:r>
              <a:rPr sz="1600" b="0" i="0">
                <a:solidFill>
                  <a:srgbClr val="46524F"/>
                </a:solidFill>
                <a:latin typeface="Segoe UI"/>
              </a:rPr>
              <a:t>NIH Office of Dietary Supplements — Dietary Supplements for Weight Loss — Fact Sheet for Consumers</a:t>
            </a:r>
          </a:p>
          <a:p>
            <a:pPr algn="l">
              <a:spcAft>
                <a:spcPts val="1200"/>
              </a:spcAft>
            </a:pPr>
            <a:r>
              <a:rPr sz="1600" b="0" i="0">
                <a:solidFill>
                  <a:srgbClr val="46524F"/>
                </a:solidFill>
                <a:latin typeface="Segoe UI"/>
              </a:rPr>
              <a:t>U.S. Food and Drug Administration — Weight Loss Product Notifications (hidden ingredients)</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4 more warning-sign sources.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WEIGHT</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15</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What would 5% of my weight be, and is that a good first goal for me?</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any of my medicines be affecting my weight?</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there a structured program I could join?</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a prescription weight medicine appropriate for me, and what are its risks?</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