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وٹامن اور معدنیات کے بارے میں ہے: پہلے غذا، کسے سپلیمنٹ کی ضرورت ہو سکتی ہے، ملٹی وٹامن کیا کر سکتے ہیں اور کیا نہیں، اور زیادتی کا نقصان۔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زیادہ تر لوگوں کو متنوع غذا سے ضرورت پوری ہو جاتی ہے؛ ملٹی وٹامن غذا کی جگہ نہیں لے سکتے۔ بعض گروہوں کو خاص سپلیمنٹ چاہیے، اور بعض وٹامن کی زیادتی نقصان دیتی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تیرہ ضروری وٹامن ہیں۔ وٹامن اے، ڈی، ای اور کے چکنائی میں حل ہوتے اور جسم میں جمع رہتے ہیں، اس لیے زیادتی جمع ہو سکتی ہے۔ وٹامن سی اور بی وٹامن پانی میں حل ہوتے ہیں؛ زائد پیشاب میں نکل جاتا ہے، اس لیے غذا سے باقاعدہ ضرورت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بعض گروہوں کو خاص سپلیمنٹ سے فائدہ ہوتا ہے۔ پچاس سے زیادہ عمر کے بالغ بی بارہ زیادہ تر فورٹیفائیڈ غذا یا سپلیمنٹ سے لیں، اور ویگن کمی کا شکار ہو سکتے ہیں کیونکہ بی بارہ قدرتی طور پر صرف حیوانی غذا میں ہے۔ حمل سے پہلے اور ابتدا میں فولک ایسڈ پیدائشی نقائص سے بچاتا ہے۔ بڑی عمر کی جلد کم وٹامن ڈی بناتی ہے۔ آئرن کی کمی چھوٹے بچوں، پچاس سے کم عمر خواتین اور حاملہ خواتین میں عام ہے۔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ملٹی وٹامن غذا کم پڑنے پر کمی پوری کر سکتے ہیں، اور ایک خاص امتزاج میکولر ڈی جنریشن سست کرتا ہے۔ مگر یہ متنوع غذا کی جگہ نہیں لے سکتے، اور دل کی بیماری اور فالج کے خطرے پر ان کا بہت کم یا کوئی اثر نہیں لگتا۔ کوئی معیاری ملٹی وٹامن نہیں۔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جب زیادہ نقصان دہ ہو۔ سپلیمنٹ سے زیادہ وٹامن اے شدید سر درد، دھندلی نظر اور چکر پیدا کر سکتا ہے۔ ایک سال یا زیادہ زیادہ مقدار بی چھ شدید اعصابی نقصان پہنچا سکتا ہے۔ زیادہ آئرن پیٹ خراب کرتا ہے۔ فولک ایسڈ بالائی حد سے کم رکھیں جب تک معالج نہ کہے۔ ملٹی وٹامن بعض اجزا بہت بڑھا سکتے ہیں۔</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کا دل سے متعلق نوٹ ای ڈی ٹی اے انفیوژن کو منہ سے ملٹی وٹامن اور ملٹی منرل کے ساتھ بیان کرتا ہے، این آئی ایچ کے کیلیشن مطالعے کے حوالے سے۔ اکیلے ملٹی وٹامن کا دل کی بیماری کے خطرے پر بہت کم یا کوئی اثر نہیں لگتا۔ کیلیشن کے مطالعاتی شواہد دل کی شریانوں کی بیماری کے صفحے پر ہیں۔</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ایف ڈی اے سپلیمنٹس کو فروخت سے پہلے حفاظت اور افادیت کے لیے منظور نہیں کرتا۔ بعض سپلیمنٹس دواؤں سے تعامل کرتے، لیب ٹیسٹ متاثر کرتے یا سرجری میں مسئلہ بنتے ہیں۔ ہر بوتل دواؤں کے جائزے میں ساتھ لائیں۔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نے لکھا کہ وٹامن آکسیجن کے لاڈلے ہیں اور سفارش کردہ مقداروں پر شکوک رکھتے تھے۔ وٹامن ضروری ہیں، مگر یہاں استعمال کیے گئے ذرائع ان کے آکسیجن نظریے یا زیادہ مقدار کے طریقوں کی تائید نہیں کرتے، اور بعض وٹامن کی زیادتی نقصان دیتی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بچوں کے آئرن نگلنے پر زور دیں۔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پہلے اپنی پلیٹ دیکھیں۔ پوچھیں کیا آپ ایسے گروہ میں ہیں جسے خاص سپلیمنٹ چاہیے۔ ہر لیبل بالائی حد سے ملائیں۔ اور ہر سپلیمنٹ جائزے میں لائیں۔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کلینک کی دستاویزات نجی ہیں۔ فوری مدد کی علامات ان ذرائع کا بھی حوالہ دیتی ہیں: MedlinePlus — Iron overdose؛ NCCIH — Using Dietary Supplements Wisely؛ MedlinePlus — Black or tarry stools؛ NIDDK — Symptoms &amp; Causes of GI Bleeding؛ NHLBI — Anemia: Symptoms؛ MedlinePlus — Fatigue (Medical Encyclopedia)۔</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وٹامن اور معدنیات: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پہلے غذا، سپلیمنٹ صرف کسی وجہ سے، اور زیادتی کا نقصان</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Multivitamin/mineral Supplements — Fact Sheet for Consumers</a:t>
            </a:r>
          </a:p>
        </p:txBody>
      </p:sp>
      <p:sp>
        <p:nvSpPr>
          <p:cNvPr id="7" name="TextBox 6"/>
          <p:cNvSpPr txBox="1"/>
          <p:nvPr/>
        </p:nvSpPr>
        <p:spPr>
          <a:xfrm>
            <a:off x="1218895" y="20726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اگر آپ مناسب کھاتے ہیں تو کیا وٹامن کی گولی چاہیے؟</a:t>
            </a:r>
          </a:p>
        </p:txBody>
      </p:sp>
      <p:sp>
        <p:nvSpPr>
          <p:cNvPr id="8" name="Rectangle 7"/>
          <p:cNvSpPr/>
          <p:nvPr/>
        </p:nvSpPr>
        <p:spPr>
          <a:xfrm>
            <a:off x="11588191" y="4038600"/>
            <a:ext cx="54864" cy="158495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992880"/>
            <a:ext cx="9601200" cy="16764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زیادہ تر لوگوں کو متنوع غذا سے ضرورت پوری ہو جاتی ہے۔ بعض گروہوں کو خاص سپلیمنٹ چاہیے، ملٹی وٹامن دل کی بیماری میں بہت کم کرتے ہیں، اور بعض وٹامن کی زیادتی حقیقی نقصان دیتی ہے۔ یہاں فرق سمجھیں۔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Vitamins; NIH Office of Dietary Supplements, Vitamin A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وٹامن جمع رہتے ہیں، بعض نہیں</a:t>
            </a:r>
          </a:p>
        </p:txBody>
      </p:sp>
      <p:sp>
        <p:nvSpPr>
          <p:cNvPr id="8" name="Rounded Rectangle 7"/>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چکنائی میں حل: اے، ڈی، ای، کے</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جسم میں جمع رہتے ہیں۔</a:t>
            </a:r>
          </a:p>
          <a:p>
            <a:pPr algn="r" rtl="1">
              <a:lnSpc>
                <a:spcPct val="125000"/>
              </a:lnSpc>
              <a:spcAft>
                <a:spcPts val="1350"/>
              </a:spcAft>
            </a:pPr>
            <a:r>
              <a:rPr sz="1728" b="0" i="0" lang="ur-PK">
                <a:solidFill>
                  <a:srgbClr val="15201E"/>
                </a:solidFill>
                <a:latin typeface="Segoe UI"/>
                <a:cs typeface="Noto Nastaliq Urdu"/>
              </a:rPr>
              <a:t>زیادتی جمع ہو کر نقصان دے سکتی ہے۔</a:t>
            </a:r>
          </a:p>
        </p:txBody>
      </p:sp>
      <p:sp>
        <p:nvSpPr>
          <p:cNvPr id="11" name="Rounded Rectangle 10"/>
          <p:cNvSpPr/>
          <p:nvPr/>
        </p:nvSpPr>
        <p:spPr>
          <a:xfrm>
            <a:off x="548640" y="1691640"/>
            <a:ext cx="5410047" cy="338328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پانی میں حل: سی اور بی وٹامن</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جمع نہیں رہتے؛ زائد پیشاب میں نکل جاتے ہیں۔</a:t>
            </a:r>
          </a:p>
          <a:p>
            <a:pPr algn="r" rtl="1">
              <a:lnSpc>
                <a:spcPct val="125000"/>
              </a:lnSpc>
              <a:spcAft>
                <a:spcPts val="1350"/>
              </a:spcAft>
            </a:pPr>
            <a:r>
              <a:rPr sz="1728" b="0" i="0" lang="ur-PK">
                <a:solidFill>
                  <a:srgbClr val="15201E"/>
                </a:solidFill>
                <a:latin typeface="Segoe UI"/>
                <a:cs typeface="Noto Nastaliq Urdu"/>
              </a:rPr>
              <a:t>غذا سے باقاعدہ ضرورت۔</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جمع رہنے والے وٹامن نقصان دہ حد تک بڑھ سکتے 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Vitamin B12 — Fact Sheet for Consumers; NIH Office of Dietary Supplements, Folate — Fact Sheet for Consumers; NIH Office of Dietary Supplements, Vitamin D — Fact Sheet for Consumers; NIH Office of Dietary Supplements, Iron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گروہوں کو خاص سپلیمنٹ چاہیے</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6740910"/>
                <a:gridCol w="4353504"/>
              </a:tblGrid>
              <a:tr h="640080">
                <a:tc>
                  <a:txBody>
                    <a:bodyPr/>
                    <a:lstStyle/>
                    <a:p>
                      <a:pPr algn="r" rtl="1">
                        <a:lnSpc>
                          <a:spcPct val="125000"/>
                        </a:lnSpc>
                      </a:pPr>
                      <a:r>
                        <a:rPr sz="1344" b="0" i="0" lang="ur-PK">
                          <a:solidFill>
                            <a:srgbClr val="46524F"/>
                          </a:solidFill>
                          <a:latin typeface="Segoe UI"/>
                          <a:cs typeface="Noto Nastaliq Urdu"/>
                        </a:rPr>
                        <a:t>کیا پوچھیں</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کون</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فورٹیفائیڈ غذا یا سپلیمنٹ سے وٹامن بی </a:t>
                      </a:r>
                      <a:r>
                        <a:rPr sz="1823" b="0" i="0" lang="en-US">
                          <a:solidFill>
                            <a:srgbClr val="15201E"/>
                          </a:solidFill>
                          <a:latin typeface="Segoe UI"/>
                        </a:rPr>
                        <a:t>‎12‎</a:t>
                      </a:r>
                      <a:r>
                        <a:rPr sz="1823" b="0" i="0" lang="ur-PK">
                          <a:solidFill>
                            <a:srgbClr val="15201E"/>
                          </a:solidFill>
                          <a:latin typeface="Segoe UI"/>
                          <a:cs typeface="Noto Nastaliq Urdu"/>
                        </a:rPr>
                        <a:t>۔</a:t>
                      </a:r>
                    </a:p>
                  </a:txBody>
                  <a:tcPr marL="128016" marR="128016" anchor="ctr">
                    <a:solidFill>
                      <a:srgbClr val="FFFFFF"/>
                    </a:solidFill>
                  </a:tcPr>
                </a:tc>
                <a:tc>
                  <a:txBody>
                    <a:bodyPr/>
                    <a:lstStyle/>
                    <a:p>
                      <a:pPr algn="r" rtl="1">
                        <a:lnSpc>
                          <a:spcPct val="125000"/>
                        </a:lnSpc>
                      </a:pPr>
                      <a:r>
                        <a:rPr sz="1823" b="0" i="0" lang="en-US">
                          <a:solidFill>
                            <a:srgbClr val="15201E"/>
                          </a:solidFill>
                          <a:latin typeface="Segoe UI"/>
                        </a:rPr>
                        <a:t>‎50‎</a:t>
                      </a:r>
                      <a:r>
                        <a:rPr sz="1823" b="0" i="0" lang="ur-PK">
                          <a:solidFill>
                            <a:srgbClr val="15201E"/>
                          </a:solidFill>
                          <a:latin typeface="Segoe UI"/>
                          <a:cs typeface="Noto Nastaliq Urdu"/>
                        </a:rPr>
                        <a:t> سے زیادہ عمر کے بالغ</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وٹامن بی </a:t>
                      </a:r>
                      <a:r>
                        <a:rPr sz="1823" b="0" i="0" lang="en-US">
                          <a:solidFill>
                            <a:srgbClr val="15201E"/>
                          </a:solidFill>
                          <a:latin typeface="Segoe UI"/>
                        </a:rPr>
                        <a:t>‎12‎</a:t>
                      </a:r>
                      <a:r>
                        <a:rPr sz="1823" b="0" i="0" lang="ur-PK">
                          <a:solidFill>
                            <a:srgbClr val="15201E"/>
                          </a:solidFill>
                          <a:latin typeface="Segoe UI"/>
                          <a:cs typeface="Noto Nastaliq Urdu"/>
                        </a:rPr>
                        <a:t>؛ یہ قدرتی طور پر صرف حیوانی غذا میں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سبزی خور اور ویگن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حمل سے پہلے اور ابتدا میں فولک ایسڈ۔</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حمل کا ارادہ</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وٹامن ڈی، کیونکہ عمر کے ساتھ جلد کم بناتی 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بزرگ</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پچاس سے زیادہ؟ وٹامن بی </a:t>
            </a:r>
            <a:r>
              <a:rPr sz="1728" b="0" i="0" lang="en-US">
                <a:solidFill>
                  <a:srgbClr val="0A3F3C"/>
                </a:solidFill>
                <a:latin typeface="Segoe UI"/>
              </a:rPr>
              <a:t>‎12‎</a:t>
            </a:r>
            <a:r>
              <a:rPr sz="1728" b="0" i="0" lang="ur-PK">
                <a:solidFill>
                  <a:srgbClr val="0A3F3C"/>
                </a:solidFill>
                <a:latin typeface="Segoe UI"/>
                <a:cs typeface="Noto Nastaliq Urdu"/>
              </a:rPr>
              <a:t> کا پوچھیں۔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NIH Office of Dietary Supplements, Multivitamin/mineral Supplements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ملٹی وٹامن غذا کی جگہ نہیں لے سکتے</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کر سکتے ہیں</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غذا کم پڑے تو کمی پوری کرنا۔</a:t>
            </a:r>
          </a:p>
          <a:p>
            <a:pPr algn="r" rtl="1">
              <a:lnSpc>
                <a:spcPct val="125000"/>
              </a:lnSpc>
              <a:spcAft>
                <a:spcPts val="1350"/>
              </a:spcAft>
            </a:pPr>
            <a:r>
              <a:rPr sz="1728" b="0" i="0" lang="ur-PK">
                <a:solidFill>
                  <a:srgbClr val="15201E"/>
                </a:solidFill>
                <a:latin typeface="Segoe UI"/>
                <a:cs typeface="Noto Nastaliq Urdu"/>
              </a:rPr>
              <a:t>ایک خاص امتزاج میکولر ڈی جنریشن سست کرتا ہے۔</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نہیں کر سکتے</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متنوع غذا کی جگہ لینا۔</a:t>
            </a:r>
          </a:p>
          <a:p>
            <a:pPr algn="r" rtl="1">
              <a:lnSpc>
                <a:spcPct val="125000"/>
              </a:lnSpc>
              <a:spcAft>
                <a:spcPts val="1350"/>
              </a:spcAft>
            </a:pPr>
            <a:r>
              <a:rPr sz="1728" b="0" i="0" lang="ur-PK">
                <a:solidFill>
                  <a:srgbClr val="15201E"/>
                </a:solidFill>
                <a:latin typeface="Segoe UI"/>
                <a:cs typeface="Noto Nastaliq Urdu"/>
              </a:rPr>
              <a:t>دل کی بیماری کا خطرہ کم کرنا۔</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دل کی بیماری کے خطرے پر یہ بہت کم کرتے 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NIH Office of Dietary Supplements, Vitamin A — Fact Sheet for Consumers; NIH Office of Dietary Supplements, Vitamin B6 — Fact Sheet for Consumers; NIH Office of Dietary Supplements, Iron — Fact Sheet for Consumers; NIH Office of Dietary Supplements, Folate — Fact Sheet for Consumers; and 1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وٹامن کی زیادتی نقصان دیتی ہے</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8068665"/>
                <a:gridCol w="3025749"/>
              </a:tblGrid>
              <a:tr h="640080">
                <a:tc>
                  <a:txBody>
                    <a:bodyPr/>
                    <a:lstStyle/>
                    <a:p>
                      <a:pPr algn="r" rtl="1">
                        <a:lnSpc>
                          <a:spcPct val="125000"/>
                        </a:lnSpc>
                      </a:pPr>
                      <a:r>
                        <a:rPr sz="1344" b="0" i="0" lang="ur-PK">
                          <a:solidFill>
                            <a:srgbClr val="46524F"/>
                          </a:solidFill>
                          <a:latin typeface="Segoe UI"/>
                          <a:cs typeface="Noto Nastaliq Urdu"/>
                        </a:rPr>
                        <a:t>زیادتی کیا کر سکتی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جزو</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شدید سر درد، دھندلی نظر، متلی، چکر۔</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وٹامن اے</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ایک سال یا زیادہ زیادہ مقدار سے شدید اعصابی نقصان۔</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وٹامن بی </a:t>
                      </a:r>
                      <a:r>
                        <a:rPr sz="1823" b="0" i="0" lang="en-US">
                          <a:solidFill>
                            <a:srgbClr val="15201E"/>
                          </a:solidFill>
                          <a:latin typeface="Segoe UI"/>
                        </a:rPr>
                        <a:t>‎6‎</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پیٹ خراب، قبض، متلی، الٹی۔</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آئرن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بالائی حد سے کم رکھیں جب تک معالج نہ کہے۔</a:t>
                      </a:r>
                    </a:p>
                  </a:txBody>
                  <a:tcPr marL="128016" marR="128016" anchor="ctr">
                    <a:solidFill>
                      <a:srgbClr val="FFFFFF"/>
                    </a:solidFill>
                  </a:tcPr>
                </a:tc>
                <a:tc>
                  <a:txBody>
                    <a:bodyPr/>
                    <a:lstStyle/>
                    <a:p>
                      <a:pPr algn="r" rtl="1">
                        <a:lnSpc>
                          <a:spcPct val="125000"/>
                        </a:lnSpc>
                      </a:pPr>
                      <a:r>
                        <a:rPr sz="1823" b="0" i="0" lang="ur-PK">
                          <a:solidFill>
                            <a:srgbClr val="15201E"/>
                          </a:solidFill>
                          <a:latin typeface="Segoe UI"/>
                          <a:cs typeface="Noto Nastaliq Urdu"/>
                        </a:rPr>
                        <a:t>فولک ایسڈ</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لیبل بالائی حدوں سے ملائیں۔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NIH Office of Dietary Supplements, Multivitamin/mineral Supplements — Fact Sheet for Consumers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ملٹی وٹامن کو کیلیشن کے ساتھ جوڑتا ہے</a:t>
            </a:r>
          </a:p>
        </p:txBody>
      </p:sp>
      <p:sp>
        <p:nvSpPr>
          <p:cNvPr id="8" name="Rounded Rectangle 7"/>
          <p:cNvSpPr/>
          <p:nvPr/>
        </p:nvSpPr>
        <p:spPr>
          <a:xfrm>
            <a:off x="548639" y="1691640"/>
            <a:ext cx="11094415" cy="3383280"/>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3383280"/>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28800"/>
            <a:ext cx="512064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کیلیشن کے ساتھ ملٹی وٹامن</a:t>
            </a:r>
          </a:p>
        </p:txBody>
      </p:sp>
      <p:sp>
        <p:nvSpPr>
          <p:cNvPr id="11" name="TextBox 10"/>
          <p:cNvSpPr txBox="1"/>
          <p:nvPr/>
        </p:nvSpPr>
        <p:spPr>
          <a:xfrm>
            <a:off x="6202375" y="2651760"/>
            <a:ext cx="5120640"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بیان کردہ وجہ</a:t>
            </a:r>
          </a:p>
        </p:txBody>
      </p:sp>
      <p:sp>
        <p:nvSpPr>
          <p:cNvPr id="12" name="TextBox 11"/>
          <p:cNvSpPr txBox="1"/>
          <p:nvPr/>
        </p:nvSpPr>
        <p:spPr>
          <a:xfrm>
            <a:off x="6202375" y="2971800"/>
            <a:ext cx="5120640" cy="16459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نوٹ </a:t>
            </a:r>
            <a:r>
              <a:rPr sz="1392" b="0" i="0" lang="en-US">
                <a:solidFill>
                  <a:srgbClr val="46524F"/>
                </a:solidFill>
                <a:latin typeface="Segoe UI"/>
              </a:rPr>
              <a:t>‎NIH‎</a:t>
            </a:r>
            <a:r>
              <a:rPr sz="1392" b="0" i="0" lang="ur-PK">
                <a:solidFill>
                  <a:srgbClr val="46524F"/>
                </a:solidFill>
                <a:latin typeface="Segoe UI"/>
                <a:cs typeface="Noto Nastaliq Urdu"/>
              </a:rPr>
              <a:t> کے کیلیشن مطالعے کا حوالہ دیتا ہے، جس میں </a:t>
            </a:r>
            <a:r>
              <a:rPr sz="1392" b="0" i="0" lang="en-US">
                <a:solidFill>
                  <a:srgbClr val="46524F"/>
                </a:solidFill>
                <a:latin typeface="Segoe UI"/>
              </a:rPr>
              <a:t>‎EDTA‎</a:t>
            </a:r>
            <a:r>
              <a:rPr sz="1392" b="0" i="0" lang="ur-PK">
                <a:solidFill>
                  <a:srgbClr val="46524F"/>
                </a:solidFill>
                <a:latin typeface="Segoe UI"/>
                <a:cs typeface="Noto Nastaliq Urdu"/>
              </a:rPr>
              <a:t> انفیوژن کے ساتھ ملٹی وٹامن اور ملٹی منرل دیے گئے۔</a:t>
            </a:r>
          </a:p>
        </p:txBody>
      </p:sp>
      <p:sp>
        <p:nvSpPr>
          <p:cNvPr id="13" name="TextBox 12"/>
          <p:cNvSpPr txBox="1"/>
          <p:nvPr/>
        </p:nvSpPr>
        <p:spPr>
          <a:xfrm>
            <a:off x="6202375" y="4663440"/>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علاج کے نوٹس میں درج</a:t>
            </a:r>
          </a:p>
        </p:txBody>
      </p:sp>
      <p:sp>
        <p:nvSpPr>
          <p:cNvPr id="14" name="Rounded Rectangle 13"/>
          <p:cNvSpPr/>
          <p:nvPr/>
        </p:nvSpPr>
        <p:spPr>
          <a:xfrm>
            <a:off x="3276295" y="1856232"/>
            <a:ext cx="2651760" cy="347472"/>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شواہد اس کے برعکس</a:t>
            </a:r>
          </a:p>
        </p:txBody>
      </p:sp>
      <p:sp>
        <p:nvSpPr>
          <p:cNvPr id="15" name="TextBox 14"/>
          <p:cNvSpPr txBox="1"/>
          <p:nvPr/>
        </p:nvSpPr>
        <p:spPr>
          <a:xfrm>
            <a:off x="731519" y="2331720"/>
            <a:ext cx="5196535" cy="1097280"/>
          </a:xfrm>
          <a:prstGeom prst="rect">
            <a:avLst/>
          </a:prstGeom>
          <a:noFill/>
        </p:spPr>
        <p:txBody>
          <a:bodyPr wrap="square" lIns="18288" rIns="18288" tIns="18288" bIns="18288" anchor="t">
            <a:spAutoFit/>
          </a:bodyPr>
          <a:lstStyle/>
          <a:p>
            <a:pPr algn="r" rtl="1">
              <a:lnSpc>
                <a:spcPct val="125000"/>
              </a:lnSpc>
            </a:pPr>
            <a:r>
              <a:rPr sz="1536" b="0" i="0" lang="ur-PK">
                <a:solidFill>
                  <a:srgbClr val="15201E"/>
                </a:solidFill>
                <a:latin typeface="Segoe UI"/>
                <a:cs typeface="Noto Nastaliq Urdu"/>
              </a:rPr>
              <a:t>ملٹی وٹامن کا دل کی بیماری کے خطرے پر بہت کم یا کوئی اثر نہیں۔</a:t>
            </a:r>
          </a:p>
        </p:txBody>
      </p:sp>
      <p:sp>
        <p:nvSpPr>
          <p:cNvPr id="16" name="TextBox 15"/>
          <p:cNvSpPr txBox="1"/>
          <p:nvPr/>
        </p:nvSpPr>
        <p:spPr>
          <a:xfrm>
            <a:off x="731519" y="3474720"/>
            <a:ext cx="5196535" cy="320040"/>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آپ کے لیے اس کا مطلب</a:t>
            </a:r>
          </a:p>
        </p:txBody>
      </p:sp>
      <p:sp>
        <p:nvSpPr>
          <p:cNvPr id="17" name="TextBox 16"/>
          <p:cNvSpPr txBox="1"/>
          <p:nvPr/>
        </p:nvSpPr>
        <p:spPr>
          <a:xfrm>
            <a:off x="731519" y="3794760"/>
            <a:ext cx="5196535" cy="118872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ملٹی وٹامن دل کا علاج نہیں۔ تجویز کردہ دل کی دوائیں جاری رکھیں اور سپلیمنٹ شامل کرنے سے پہلے پوچھیں۔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ملٹی وٹامن دل کا علاج نہیں۔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U.S. Food and Drug Administration, FDA 101: Dietary Supplements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سپلیمنٹس فروخت سے پہلے جانچے نہیں جاتے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فروخت سے پہلے </a:t>
            </a:r>
            <a:r>
              <a:rPr sz="2111" b="0" i="0" lang="en-US">
                <a:solidFill>
                  <a:srgbClr val="15201E"/>
                </a:solidFill>
                <a:latin typeface="Segoe UI"/>
              </a:rPr>
              <a:t>‎FDA‎</a:t>
            </a:r>
            <a:r>
              <a:rPr sz="2111" b="0" i="0" lang="ur-PK">
                <a:solidFill>
                  <a:srgbClr val="15201E"/>
                </a:solidFill>
                <a:latin typeface="Segoe UI"/>
                <a:cs typeface="Noto Nastaliq Urdu"/>
              </a:rPr>
              <a:t> کی منظوری نہیں۔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بعض دواؤں سے تعامل کرتے ہیں۔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بعض لیب ٹیسٹ متاثر کرتے 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ہر بوتل جائزے میں لائیں۔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فارماسسٹ جمع کر کے دیکھ سکتا ہے کہ آپ کیا لے رہے ہیں۔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Vitamins; NIH Office of Dietary Supplements, Vitamin A — Fact Sheet for Consumers; NIH Office of Dietary Supplements, Vitamin B6 — Fact Sheet for Consumers; NIH Office of Dietary Supplements, Folate — Fact Sheet for Consumers</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“Vitamins are oxygen’s darlings.”</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‎2014-06-01‎</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"وٹامن آکسیجن کے لاڈلے ہیں۔"</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رہنمائی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وٹامن ضروری ہیں</a:t>
            </a:r>
          </a:p>
          <a:p>
            <a:pPr algn="r" rtl="1">
              <a:lnSpc>
                <a:spcPct val="125000"/>
              </a:lnSpc>
              <a:spcAft>
                <a:spcPts val="1275"/>
              </a:spcAft>
            </a:pPr>
            <a:r>
              <a:rPr sz="1632" b="0" i="0" lang="ur-PK">
                <a:solidFill>
                  <a:srgbClr val="15201E"/>
                </a:solidFill>
                <a:latin typeface="Segoe UI"/>
                <a:cs typeface="Noto Nastaliq Urdu"/>
              </a:rPr>
              <a:t>غذا سب سے اہم ہے</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وٹامن بطور آکسیجن کے معاون</a:t>
            </a:r>
          </a:p>
          <a:p>
            <a:pPr algn="r" rtl="1">
              <a:lnSpc>
                <a:spcPct val="125000"/>
              </a:lnSpc>
              <a:spcAft>
                <a:spcPts val="1275"/>
              </a:spcAft>
            </a:pPr>
            <a:r>
              <a:rPr sz="1632" b="0" i="0" lang="ur-PK">
                <a:solidFill>
                  <a:srgbClr val="15201E"/>
                </a:solidFill>
                <a:latin typeface="Segoe UI"/>
                <a:cs typeface="Noto Nastaliq Urdu"/>
              </a:rPr>
              <a:t>زیادہ مقدار کے وٹامن طریقے</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وٹامن اہم ہیں؛ آکسیجن نظریہ اور زیادہ مقداریں شامل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بچے نے آئرن یا وٹامن نگلے: پوائزن کنٹرول</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وٹامن اے پر سر درد یا دھندلی نظر: بند کریں، رابطہ</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بی </a:t>
            </a:r>
            <a:r>
              <a:rPr sz="1920" b="0" i="0" lang="en-US">
                <a:solidFill>
                  <a:srgbClr val="15201E"/>
                </a:solidFill>
                <a:latin typeface="Segoe UI"/>
              </a:rPr>
              <a:t>‎6‎</a:t>
            </a:r>
            <a:r>
              <a:rPr sz="1920" b="0" i="0" lang="ur-PK">
                <a:solidFill>
                  <a:srgbClr val="15201E"/>
                </a:solidFill>
                <a:latin typeface="Segoe UI"/>
                <a:cs typeface="Noto Nastaliq Urdu"/>
              </a:rPr>
              <a:t> پر سن پن یا لڑکھڑاہٹ: بند کریں، معالج</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آئرن پر درد کے ساتھ کالا پاخانہ: معالج</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نئی تھکن یا تیز دھڑکن: خون کا ٹیسٹ پوچھیں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بچے نے آئرن یا وٹامن نگلے: پوائزن کنٹرول کو کال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Vitamins; NIH Office of Dietary Supplements, Vitamin B12 — Fact Sheet for Consumers; NIH Office of Dietary Supplements, Folate — Fact Sheet for Consumers; NIH Office of Dietary Supplements, Vitamin A — Fact Sheet for Consumers; U.S. Food and Drug Administration, FDA 101: Dietary Supplements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پہلے اپنی پلیٹ دیکھیں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پوچھیں کیا آپ ایسے گروہ میں ہیں جسے ضرورت ہو</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لیبل بالائی حد سے ملائیں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ہر سپلیمنٹ جائزے میں لائیں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اپنی پلیٹ دیکھنے سے شروع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Vitamins</a:t>
            </a:r>
          </a:p>
          <a:p>
            <a:pPr algn="l">
              <a:spcAft>
                <a:spcPts val="1200"/>
              </a:spcAft>
            </a:pPr>
            <a:r>
              <a:rPr sz="1600" b="0" i="0">
                <a:solidFill>
                  <a:srgbClr val="46524F"/>
                </a:solidFill>
                <a:latin typeface="Segoe UI"/>
              </a:rPr>
              <a:t>NIH Office of Dietary Supplements — Multivitamin/mineral Supplements — Fact Sheet for Consumers</a:t>
            </a:r>
          </a:p>
          <a:p>
            <a:pPr algn="l">
              <a:spcAft>
                <a:spcPts val="1200"/>
              </a:spcAft>
            </a:pPr>
            <a:r>
              <a:rPr sz="1600" b="0" i="0">
                <a:solidFill>
                  <a:srgbClr val="46524F"/>
                </a:solidFill>
                <a:latin typeface="Segoe UI"/>
              </a:rPr>
              <a:t>NIH Office of Dietary Supplements — Vitamin A — Fact Sheet for Consumers</a:t>
            </a:r>
          </a:p>
          <a:p>
            <a:pPr algn="l">
              <a:spcAft>
                <a:spcPts val="1200"/>
              </a:spcAft>
            </a:pPr>
            <a:r>
              <a:rPr sz="1600" b="0" i="0">
                <a:solidFill>
                  <a:srgbClr val="46524F"/>
                </a:solidFill>
                <a:latin typeface="Segoe UI"/>
              </a:rPr>
              <a:t>NIH Office of Dietary Supplements — Vitamin D — Fact Sheet for Consumers</a:t>
            </a:r>
          </a:p>
          <a:p>
            <a:pPr algn="l">
              <a:spcAft>
                <a:spcPts val="1200"/>
              </a:spcAft>
            </a:pPr>
            <a:r>
              <a:rPr sz="1600" b="0" i="0">
                <a:solidFill>
                  <a:srgbClr val="46524F"/>
                </a:solidFill>
                <a:latin typeface="Segoe UI"/>
              </a:rPr>
              <a:t>NIH Office of Dietary Supplements — Vitamin B6 — Fact Sheet for Consumers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Vitamin B12 — Fact Sheet for Consumers</a:t>
            </a:r>
          </a:p>
          <a:p>
            <a:pPr algn="l">
              <a:spcAft>
                <a:spcPts val="1200"/>
              </a:spcAft>
            </a:pPr>
            <a:r>
              <a:rPr sz="1600" b="0" i="0">
                <a:solidFill>
                  <a:srgbClr val="46524F"/>
                </a:solidFill>
                <a:latin typeface="Segoe UI"/>
              </a:rPr>
              <a:t>NIH Office of Dietary Supplements — Iron — Fact Sheet for Consumers</a:t>
            </a:r>
          </a:p>
          <a:p>
            <a:pPr algn="l">
              <a:spcAft>
                <a:spcPts val="1200"/>
              </a:spcAft>
            </a:pPr>
            <a:r>
              <a:rPr sz="1600" b="0" i="0">
                <a:solidFill>
                  <a:srgbClr val="46524F"/>
                </a:solidFill>
                <a:latin typeface="Segoe UI"/>
              </a:rPr>
              <a:t>NIH Office of Dietary Supplements — Folate — Fact Sheet for Consumers</a:t>
            </a:r>
          </a:p>
          <a:p>
            <a:pPr algn="l">
              <a:spcAft>
                <a:spcPts val="1200"/>
              </a:spcAft>
            </a:pPr>
            <a:r>
              <a:rPr sz="1600" b="0" i="0">
                <a:solidFill>
                  <a:srgbClr val="46524F"/>
                </a:solidFill>
                <a:latin typeface="Segoe UI"/>
              </a:rPr>
              <a:t>U.S. Food and Drug Administration — FDA 101: Dietary Supplements</a:t>
            </a:r>
          </a:p>
          <a:p>
            <a:pPr algn="l">
              <a:spcAft>
                <a:spcPts val="1200"/>
              </a:spcAft>
            </a:pPr>
            <a:r>
              <a:rPr sz="1600" b="0" i="0">
                <a:solidFill>
                  <a:srgbClr val="46524F"/>
                </a:solidFill>
                <a:latin typeface="Segoe UI"/>
              </a:rPr>
              <a:t>Pakistan Institute of Medical Advancement — "HEART DISEASES" note and "ED-JECT" EDTA product sheet</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‎6‎</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وٹامن</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13</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میں ایسے گروہ میں ہوں جسے خاص سپلیمنٹ چاہیے؟</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بی </a:t>
            </a:r>
            <a:r>
              <a:rPr sz="2111" b="0" i="0" lang="en-US">
                <a:solidFill>
                  <a:srgbClr val="F7F5F0"/>
                </a:solidFill>
                <a:latin typeface="Segoe UI"/>
              </a:rPr>
              <a:t>‎12‎</a:t>
            </a:r>
            <a:r>
              <a:rPr sz="2111" b="0" i="0" lang="ur-PK">
                <a:solidFill>
                  <a:srgbClr val="F7F5F0"/>
                </a:solidFill>
                <a:latin typeface="Segoe UI"/>
                <a:cs typeface="Noto Nastaliq Urdu"/>
              </a:rPr>
              <a:t>، وٹامن ڈی یا آئرن کا ٹیسٹ کروانا چاہیے؟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میں کوئی چیز بالائی حد سے زیادہ لے رہا ہوں؟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کوئی سپلیمنٹ میری دواؤں سے تعامل کرتا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