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vitamins and minerals: food first, who may need a supplement, what multivitamins can and cannot do, and the harm in too much.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For most people, a varied diet covers their needs; multivitamins cannot replace food. Some groups need a specific supplement, and too much of some vitamins causes harm.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There are 13 essential vitamins. Vitamins A, D, E and K are fat-soluble and stored in the body, so too much can build up. Vitamin C and the B vitamins are water-soluble; excess leaves in the urine, so they are needed regularly from food.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groups benefit from a specific supplement. Adults over 50 should get most of their B12 from fortified foods or supplements, and vegans may fall short because only animal foods contain B12 naturally. Folic acid before and in early pregnancy helps prevent birth defects. Older skin makes less vitamin D. Iron deficiency is not uncommon in young children, women under 50 and pregnant women.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Multivitamins can fill gaps when food falls short, and one specific combination slows macular degeneration. But they cannot replace a varied diet, and they appear to have little or no effect on heart disease and stroke risk. There is no standard multivitamin.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more is harmful. Too much vitamin A from supplements can cause severe headache, blurred vision and dizziness. High-dose B6 for a year or more can cause severe nerve damage. High-dose iron upsets the stomach. Folic acid should stay under the upper limit unless advised. Multivitamins can push some nutrients too high.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heart note describes EDTA infusions given with oral multivitamins and multiminerals, citing the NIH chelation trial. On their own, multivitamins appear to have little or no effect on heart disease risk. The chelation trial evidence is covered on the coronary heart disease page.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FDA does not approve supplements for safety and effectiveness before they are sold. Some supplements interact with medicines, interfere with lab tests or cause problems during surgery. Bring every bottle to your medicine reviews.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vitamins are oxygen's darlings and was sceptical of recommended amounts. Vitamins are essential, but the sources used here do not support his oxygen framework or high-dose protocols, and too much of some vitamins causes harm.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Stress accidental iron swallowing in children.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Look at your plate first. Ask whether you are in a group that needs a specific supplement. Check every label against upper limits. And bring every supplement to your review.</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Clinic documents are private. The warning signs also cite: MedlinePlus — Iron overdose; NCCIH — Using Dietary Supplements Wisely; MedlinePlus — Black or tarry stools; NIDDK — Symptoms &amp; Causes of GI Bleeding; NHLBI — Anemia: Symptoms; MedlinePlus — Fatigue (Medical Encyclopedia).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VITAMINS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Vitamins &amp; minerals: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Food first, supplements for a reason, and the harm in too much</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Multivitamin/mineral Supplements — Fact Sheet for Consumers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Do you need a vitamin pill if you eat reasonably well?</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Most people get what they need from a varied diet. Some groups need a specific supplement, multivitamins do little for heart disease, and too much of some vitamins causes real harm. Here is how to tell the difference.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Vitamins; NIH Office of Dietary Supplements, Vitamin A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vitamins are stored; others are not</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Fat-soluble: A, D, E, K</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Stored in the body.</a:t>
            </a:r>
          </a:p>
          <a:p>
            <a:pPr algn="l">
              <a:spcAft>
                <a:spcPts val="1350"/>
              </a:spcAft>
            </a:pPr>
            <a:r>
              <a:rPr sz="1800" b="0" i="0">
                <a:solidFill>
                  <a:srgbClr val="15201E"/>
                </a:solidFill>
                <a:latin typeface="Segoe UI"/>
              </a:rPr>
              <a:t>Too much can build up and harm.</a:t>
            </a:r>
          </a:p>
        </p:txBody>
      </p:sp>
      <p:sp>
        <p:nvSpPr>
          <p:cNvPr id="11" name="Rounded Rectangle 10"/>
          <p:cNvSpPr/>
          <p:nvPr/>
        </p:nvSpPr>
        <p:spPr>
          <a:xfrm>
            <a:off x="6233007" y="1691640"/>
            <a:ext cx="5410047"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15201E"/>
                </a:solidFill>
                <a:latin typeface="Segoe UI"/>
              </a:rPr>
              <a:t>Water-soluble: C and B vitamins</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Not stored; excess leaves in urine.</a:t>
            </a:r>
          </a:p>
          <a:p>
            <a:pPr algn="l">
              <a:spcAft>
                <a:spcPts val="1350"/>
              </a:spcAft>
            </a:pPr>
            <a:r>
              <a:rPr sz="1800" b="0" i="0">
                <a:solidFill>
                  <a:srgbClr val="15201E"/>
                </a:solidFill>
                <a:latin typeface="Segoe UI"/>
              </a:rPr>
              <a:t>Needed regularly from food.</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Stored vitamins can build up to harmful levels.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Vitamin B12 — Fact Sheet for Consumers; NIH Office of Dietary Supplements, Folate — Fact Sheet for Consumers; NIH Office of Dietary Supplements, Vitamin D — Fact Sheet for Consumers; NIH Office of Dietary Supplements, Iron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groups need a specific supplement</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829333"/>
                <a:gridCol w="6265081"/>
              </a:tblGrid>
              <a:tr h="640080">
                <a:tc>
                  <a:txBody>
                    <a:bodyPr/>
                    <a:lstStyle/>
                    <a:p>
                      <a:pPr algn="l"/>
                      <a:r>
                        <a:rPr sz="1400" b="1" i="0">
                          <a:solidFill>
                            <a:srgbClr val="46524F"/>
                          </a:solidFill>
                          <a:latin typeface="Segoe UI"/>
                        </a:rPr>
                        <a:t>Who</a:t>
                      </a:r>
                    </a:p>
                  </a:txBody>
                  <a:tcPr marL="128016" marR="128016" anchor="ctr">
                    <a:solidFill>
                      <a:srgbClr val="EFECE4"/>
                    </a:solidFill>
                  </a:tcPr>
                </a:tc>
                <a:tc>
                  <a:txBody>
                    <a:bodyPr/>
                    <a:lstStyle/>
                    <a:p>
                      <a:pPr algn="l"/>
                      <a:r>
                        <a:rPr sz="1400" b="1" i="0">
                          <a:solidFill>
                            <a:srgbClr val="46524F"/>
                          </a:solidFill>
                          <a:latin typeface="Segoe UI"/>
                        </a:rPr>
                        <a:t>What to ask about</a:t>
                      </a:r>
                    </a:p>
                  </a:txBody>
                  <a:tcPr marL="128016" marR="128016" anchor="ctr">
                    <a:solidFill>
                      <a:srgbClr val="EFECE4"/>
                    </a:solidFill>
                  </a:tcPr>
                </a:tc>
              </a:tr>
              <a:tr h="640080">
                <a:tc>
                  <a:txBody>
                    <a:bodyPr/>
                    <a:lstStyle/>
                    <a:p>
                      <a:pPr algn="l"/>
                      <a:r>
                        <a:rPr sz="1900" b="1" i="0">
                          <a:solidFill>
                            <a:srgbClr val="15201E"/>
                          </a:solidFill>
                          <a:latin typeface="Segoe UI"/>
                        </a:rPr>
                        <a:t>Adults over 50</a:t>
                      </a:r>
                    </a:p>
                  </a:txBody>
                  <a:tcPr marL="128016" marR="128016" anchor="ctr">
                    <a:solidFill>
                      <a:srgbClr val="FFFFFF"/>
                    </a:solidFill>
                  </a:tcPr>
                </a:tc>
                <a:tc>
                  <a:txBody>
                    <a:bodyPr/>
                    <a:lstStyle/>
                    <a:p>
                      <a:pPr algn="l"/>
                      <a:r>
                        <a:rPr sz="1900" b="0" i="0">
                          <a:solidFill>
                            <a:srgbClr val="15201E"/>
                          </a:solidFill>
                          <a:latin typeface="Segoe UI"/>
                        </a:rPr>
                        <a:t>Vitamin B12 from fortified foods or a supplement.</a:t>
                      </a:r>
                    </a:p>
                  </a:txBody>
                  <a:tcPr marL="128016" marR="128016" anchor="ctr">
                    <a:solidFill>
                      <a:srgbClr val="FFFFFF"/>
                    </a:solidFill>
                  </a:tcPr>
                </a:tc>
              </a:tr>
              <a:tr h="640080">
                <a:tc>
                  <a:txBody>
                    <a:bodyPr/>
                    <a:lstStyle/>
                    <a:p>
                      <a:pPr algn="l"/>
                      <a:r>
                        <a:rPr sz="1900" b="1" i="0">
                          <a:solidFill>
                            <a:srgbClr val="15201E"/>
                          </a:solidFill>
                          <a:latin typeface="Segoe UI"/>
                        </a:rPr>
                        <a:t>Vegans and strict vegetarians</a:t>
                      </a:r>
                    </a:p>
                  </a:txBody>
                  <a:tcPr marL="128016" marR="128016" anchor="ctr">
                    <a:solidFill>
                      <a:srgbClr val="FFFFFF"/>
                    </a:solidFill>
                  </a:tcPr>
                </a:tc>
                <a:tc>
                  <a:txBody>
                    <a:bodyPr/>
                    <a:lstStyle/>
                    <a:p>
                      <a:pPr algn="l"/>
                      <a:r>
                        <a:rPr sz="1900" b="0" i="0">
                          <a:solidFill>
                            <a:srgbClr val="15201E"/>
                          </a:solidFill>
                          <a:latin typeface="Segoe UI"/>
                        </a:rPr>
                        <a:t>Vitamin B12; only animal foods contain it naturally.</a:t>
                      </a:r>
                    </a:p>
                  </a:txBody>
                  <a:tcPr marL="128016" marR="128016" anchor="ctr">
                    <a:solidFill>
                      <a:srgbClr val="FFFFFF"/>
                    </a:solidFill>
                  </a:tcPr>
                </a:tc>
              </a:tr>
              <a:tr h="640080">
                <a:tc>
                  <a:txBody>
                    <a:bodyPr/>
                    <a:lstStyle/>
                    <a:p>
                      <a:pPr algn="l"/>
                      <a:r>
                        <a:rPr sz="1900" b="1" i="0">
                          <a:solidFill>
                            <a:srgbClr val="15201E"/>
                          </a:solidFill>
                          <a:latin typeface="Segoe UI"/>
                        </a:rPr>
                        <a:t>Planning a pregnancy</a:t>
                      </a:r>
                    </a:p>
                  </a:txBody>
                  <a:tcPr marL="128016" marR="128016" anchor="ctr">
                    <a:solidFill>
                      <a:srgbClr val="FFFFFF"/>
                    </a:solidFill>
                  </a:tcPr>
                </a:tc>
                <a:tc>
                  <a:txBody>
                    <a:bodyPr/>
                    <a:lstStyle/>
                    <a:p>
                      <a:pPr algn="l"/>
                      <a:r>
                        <a:rPr sz="1900" b="0" i="0">
                          <a:solidFill>
                            <a:srgbClr val="15201E"/>
                          </a:solidFill>
                          <a:latin typeface="Segoe UI"/>
                        </a:rPr>
                        <a:t>Folic acid before and in early pregnancy.</a:t>
                      </a:r>
                    </a:p>
                  </a:txBody>
                  <a:tcPr marL="128016" marR="128016" anchor="ctr">
                    <a:solidFill>
                      <a:srgbClr val="FFFFFF"/>
                    </a:solidFill>
                  </a:tcPr>
                </a:tc>
              </a:tr>
              <a:tr h="640080">
                <a:tc>
                  <a:txBody>
                    <a:bodyPr/>
                    <a:lstStyle/>
                    <a:p>
                      <a:pPr algn="l"/>
                      <a:r>
                        <a:rPr sz="1900" b="1" i="0">
                          <a:solidFill>
                            <a:srgbClr val="15201E"/>
                          </a:solidFill>
                          <a:latin typeface="Segoe UI"/>
                        </a:rPr>
                        <a:t>Older adults</a:t>
                      </a:r>
                    </a:p>
                  </a:txBody>
                  <a:tcPr marL="128016" marR="128016" anchor="ctr">
                    <a:solidFill>
                      <a:srgbClr val="FFFFFF"/>
                    </a:solidFill>
                  </a:tcPr>
                </a:tc>
                <a:tc>
                  <a:txBody>
                    <a:bodyPr/>
                    <a:lstStyle/>
                    <a:p>
                      <a:pPr algn="l"/>
                      <a:r>
                        <a:rPr sz="1900" b="0" i="0">
                          <a:solidFill>
                            <a:srgbClr val="15201E"/>
                          </a:solidFill>
                          <a:latin typeface="Segoe UI"/>
                        </a:rPr>
                        <a:t>Vitamin D, because skin makes less with age.</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Over 50? Ask about vitamin B12.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Multivitamin/mineral Supplements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Multivitamins cannot replace food</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Can</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Fill gaps when food falls short.</a:t>
            </a:r>
          </a:p>
          <a:p>
            <a:pPr algn="l">
              <a:spcAft>
                <a:spcPts val="1350"/>
              </a:spcAft>
            </a:pPr>
            <a:r>
              <a:rPr sz="1800" b="0" i="0">
                <a:solidFill>
                  <a:srgbClr val="15201E"/>
                </a:solidFill>
                <a:latin typeface="Segoe UI"/>
              </a:rPr>
              <a:t>A specific mix slows macular degeneration.</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Cannot</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Replace a varied diet.</a:t>
            </a:r>
          </a:p>
          <a:p>
            <a:pPr algn="l">
              <a:spcAft>
                <a:spcPts val="1350"/>
              </a:spcAft>
            </a:pPr>
            <a:r>
              <a:rPr sz="1800" b="0" i="0">
                <a:solidFill>
                  <a:srgbClr val="15201E"/>
                </a:solidFill>
                <a:latin typeface="Segoe UI"/>
              </a:rPr>
              <a:t>Lower heart disease risk.</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They do little for heart disease risk.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Vitamin A — Fact Sheet for Consumers; NIH Office of Dietary Supplements, Vitamin B6 — Fact Sheet for Consumers; NIH Office of Dietary Supplements, Iron — Fact Sheet for Consumers; NIH Office of Dietary Supplements, Folate — Fact Sheet for Consumers;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Too much of some vitamins causes harm</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3025749"/>
                <a:gridCol w="8068665"/>
              </a:tblGrid>
              <a:tr h="640080">
                <a:tc>
                  <a:txBody>
                    <a:bodyPr/>
                    <a:lstStyle/>
                    <a:p>
                      <a:pPr algn="l"/>
                      <a:r>
                        <a:rPr sz="1400" b="1" i="0">
                          <a:solidFill>
                            <a:srgbClr val="46524F"/>
                          </a:solidFill>
                          <a:latin typeface="Segoe UI"/>
                        </a:rPr>
                        <a:t>Nutrient</a:t>
                      </a:r>
                    </a:p>
                  </a:txBody>
                  <a:tcPr marL="128016" marR="128016" anchor="ctr">
                    <a:solidFill>
                      <a:srgbClr val="EFECE4"/>
                    </a:solidFill>
                  </a:tcPr>
                </a:tc>
                <a:tc>
                  <a:txBody>
                    <a:bodyPr/>
                    <a:lstStyle/>
                    <a:p>
                      <a:pPr algn="l"/>
                      <a:r>
                        <a:rPr sz="1400" b="1" i="0">
                          <a:solidFill>
                            <a:srgbClr val="46524F"/>
                          </a:solidFill>
                          <a:latin typeface="Segoe UI"/>
                        </a:rPr>
                        <a:t>What too much can do</a:t>
                      </a:r>
                    </a:p>
                  </a:txBody>
                  <a:tcPr marL="128016" marR="128016" anchor="ctr">
                    <a:solidFill>
                      <a:srgbClr val="EFECE4"/>
                    </a:solidFill>
                  </a:tcPr>
                </a:tc>
              </a:tr>
              <a:tr h="640080">
                <a:tc>
                  <a:txBody>
                    <a:bodyPr/>
                    <a:lstStyle/>
                    <a:p>
                      <a:pPr algn="l"/>
                      <a:r>
                        <a:rPr sz="1900" b="1" i="0">
                          <a:solidFill>
                            <a:srgbClr val="15201E"/>
                          </a:solidFill>
                          <a:latin typeface="Segoe UI"/>
                        </a:rPr>
                        <a:t>Vitamin A</a:t>
                      </a:r>
                    </a:p>
                  </a:txBody>
                  <a:tcPr marL="128016" marR="128016" anchor="ctr">
                    <a:solidFill>
                      <a:srgbClr val="FFFFFF"/>
                    </a:solidFill>
                  </a:tcPr>
                </a:tc>
                <a:tc>
                  <a:txBody>
                    <a:bodyPr/>
                    <a:lstStyle/>
                    <a:p>
                      <a:pPr algn="l"/>
                      <a:r>
                        <a:rPr sz="1900" b="0" i="0">
                          <a:solidFill>
                            <a:srgbClr val="15201E"/>
                          </a:solidFill>
                          <a:latin typeface="Segoe UI"/>
                        </a:rPr>
                        <a:t>Severe headache, blurred vision, nausea, dizziness.</a:t>
                      </a:r>
                    </a:p>
                  </a:txBody>
                  <a:tcPr marL="128016" marR="128016" anchor="ctr">
                    <a:solidFill>
                      <a:srgbClr val="FFFFFF"/>
                    </a:solidFill>
                  </a:tcPr>
                </a:tc>
              </a:tr>
              <a:tr h="640080">
                <a:tc>
                  <a:txBody>
                    <a:bodyPr/>
                    <a:lstStyle/>
                    <a:p>
                      <a:pPr algn="l"/>
                      <a:r>
                        <a:rPr sz="1900" b="1" i="0">
                          <a:solidFill>
                            <a:srgbClr val="15201E"/>
                          </a:solidFill>
                          <a:latin typeface="Segoe UI"/>
                        </a:rPr>
                        <a:t>Vitamin B6</a:t>
                      </a:r>
                    </a:p>
                  </a:txBody>
                  <a:tcPr marL="128016" marR="128016" anchor="ctr">
                    <a:solidFill>
                      <a:srgbClr val="FFFFFF"/>
                    </a:solidFill>
                  </a:tcPr>
                </a:tc>
                <a:tc>
                  <a:txBody>
                    <a:bodyPr/>
                    <a:lstStyle/>
                    <a:p>
                      <a:pPr algn="l"/>
                      <a:r>
                        <a:rPr sz="1900" b="0" i="0">
                          <a:solidFill>
                            <a:srgbClr val="15201E"/>
                          </a:solidFill>
                          <a:latin typeface="Segoe UI"/>
                        </a:rPr>
                        <a:t>Severe nerve damage after a year or more of high doses.</a:t>
                      </a:r>
                    </a:p>
                  </a:txBody>
                  <a:tcPr marL="128016" marR="128016" anchor="ctr">
                    <a:solidFill>
                      <a:srgbClr val="FFFFFF"/>
                    </a:solidFill>
                  </a:tcPr>
                </a:tc>
              </a:tr>
              <a:tr h="640080">
                <a:tc>
                  <a:txBody>
                    <a:bodyPr/>
                    <a:lstStyle/>
                    <a:p>
                      <a:pPr algn="l"/>
                      <a:r>
                        <a:rPr sz="1900" b="1" i="0">
                          <a:solidFill>
                            <a:srgbClr val="15201E"/>
                          </a:solidFill>
                          <a:latin typeface="Segoe UI"/>
                        </a:rPr>
                        <a:t>Iron</a:t>
                      </a:r>
                    </a:p>
                  </a:txBody>
                  <a:tcPr marL="128016" marR="128016" anchor="ctr">
                    <a:solidFill>
                      <a:srgbClr val="FFFFFF"/>
                    </a:solidFill>
                  </a:tcPr>
                </a:tc>
                <a:tc>
                  <a:txBody>
                    <a:bodyPr/>
                    <a:lstStyle/>
                    <a:p>
                      <a:pPr algn="l"/>
                      <a:r>
                        <a:rPr sz="1900" b="0" i="0">
                          <a:solidFill>
                            <a:srgbClr val="15201E"/>
                          </a:solidFill>
                          <a:latin typeface="Segoe UI"/>
                        </a:rPr>
                        <a:t>Stomach upset, constipation, nausea, vomiting.</a:t>
                      </a:r>
                    </a:p>
                  </a:txBody>
                  <a:tcPr marL="128016" marR="128016" anchor="ctr">
                    <a:solidFill>
                      <a:srgbClr val="FFFFFF"/>
                    </a:solidFill>
                  </a:tcPr>
                </a:tc>
              </a:tr>
              <a:tr h="640080">
                <a:tc>
                  <a:txBody>
                    <a:bodyPr/>
                    <a:lstStyle/>
                    <a:p>
                      <a:pPr algn="l"/>
                      <a:r>
                        <a:rPr sz="1900" b="1" i="0">
                          <a:solidFill>
                            <a:srgbClr val="15201E"/>
                          </a:solidFill>
                          <a:latin typeface="Segoe UI"/>
                        </a:rPr>
                        <a:t>Folic acid</a:t>
                      </a:r>
                    </a:p>
                  </a:txBody>
                  <a:tcPr marL="128016" marR="128016" anchor="ctr">
                    <a:solidFill>
                      <a:srgbClr val="FFFFFF"/>
                    </a:solidFill>
                  </a:tcPr>
                </a:tc>
                <a:tc>
                  <a:txBody>
                    <a:bodyPr/>
                    <a:lstStyle/>
                    <a:p>
                      <a:pPr algn="l"/>
                      <a:r>
                        <a:rPr sz="1900" b="0" i="0">
                          <a:solidFill>
                            <a:srgbClr val="15201E"/>
                          </a:solidFill>
                          <a:latin typeface="Segoe UI"/>
                        </a:rPr>
                        <a:t>Stay under the upper limit unless a provider advises otherwise.</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labels against upper limits.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NIH Office of Dietary Supplements, Multivitamin/mineral Supplements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 pairs multivitamins with chelation</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Multivitamins with chelation</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The note cites the NIH chelation trial, which gave EDTA infusions together with oral multivitamins and multiminerals.</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clinic's treatment notes</a:t>
            </a:r>
          </a:p>
        </p:txBody>
      </p:sp>
      <p:sp>
        <p:nvSpPr>
          <p:cNvPr id="14" name="Rounded Rectangle 13"/>
          <p:cNvSpPr/>
          <p:nvPr/>
        </p:nvSpPr>
        <p:spPr>
          <a:xfrm>
            <a:off x="6263640"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Multivitamins show little or no effect on heart disease risk.</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A multivitamin is not a heart treatment. Keep taking prescribed heart medicines and ask before adding supplements.</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multivitamin is not a heart treatment.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Food and Drug Administration, FDA 101: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Supplements are not checked before sale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Not FDA-approved before sale.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interact with medicines.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Some affect lab tests.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Bring every bottle to reviews.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Your pharmacist can add up what you take.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Vitamins; NIH Office of Dietary Supplements, Vitamin A — Fact Sheet for Consumers; NIH Office of Dietary Supplements, Vitamin B6 — Fact Sheet for Consumers; NIH Office of Dietary Supplements, Folate — Fact Sheet for Consumers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“Vitamins are oxygen’s darlings.”</a:t>
            </a:r>
          </a:p>
        </p:txBody>
      </p:sp>
      <p:sp>
        <p:nvSpPr>
          <p:cNvPr id="10" name="TextBox 9"/>
          <p:cNvSpPr txBox="1"/>
          <p:nvPr/>
        </p:nvSpPr>
        <p:spPr>
          <a:xfrm>
            <a:off x="868680" y="262127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2014-06-01</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Vitamins are essential</a:t>
            </a:r>
          </a:p>
          <a:p>
            <a:pPr algn="l">
              <a:spcAft>
                <a:spcPts val="1275"/>
              </a:spcAft>
            </a:pPr>
            <a:r>
              <a:rPr sz="1700" b="0" i="0">
                <a:solidFill>
                  <a:srgbClr val="15201E"/>
                </a:solidFill>
                <a:latin typeface="Segoe UI"/>
              </a:rPr>
              <a:t>Food matters most</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Vitamins as oxygen's assistants</a:t>
            </a:r>
          </a:p>
          <a:p>
            <a:pPr algn="l">
              <a:spcAft>
                <a:spcPts val="1275"/>
              </a:spcAft>
            </a:pPr>
            <a:r>
              <a:rPr sz="1700" b="0" i="0">
                <a:solidFill>
                  <a:srgbClr val="15201E"/>
                </a:solidFill>
                <a:latin typeface="Segoe UI"/>
              </a:rPr>
              <a:t>High-dose vitamin protocols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Vitamins matter; his oxygen model and high doses are not carried.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Child swallowed iron or vitamins: Poison Control</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Headache or blurred vision on vitamin A: stop, call</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Numbness or unsteadiness on B6: stop, see provider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Black stools with pain on iron: call provider</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New tiredness or racing heart: ask for blood test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Child swallowed iron or vitamins: call Poison Control.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Vitamins; NIH Office of Dietary Supplements, Vitamin B12 — Fact Sheet for Consumers; NIH Office of Dietary Supplements, Folate — Fact Sheet for Consumers; NIH Office of Dietary Supplements, Vitamin A — Fact Sheet for Consumers; U.S. Food and Drug Administration, FDA 101: Dietary Supplements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Look at your plate first</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if you are in a group that needs one</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every label against upper limits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every supplement to your review</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looking at your plate.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VITAMINS</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Vitamins</a:t>
            </a:r>
          </a:p>
          <a:p>
            <a:pPr algn="l">
              <a:spcAft>
                <a:spcPts val="1200"/>
              </a:spcAft>
            </a:pPr>
            <a:r>
              <a:rPr sz="1600" b="0" i="0">
                <a:solidFill>
                  <a:srgbClr val="46524F"/>
                </a:solidFill>
                <a:latin typeface="Segoe UI"/>
              </a:rPr>
              <a:t>NIH Office of Dietary Supplements — Multivitamin/mineral Supplements — Fact Sheet for Consumers</a:t>
            </a:r>
          </a:p>
          <a:p>
            <a:pPr algn="l">
              <a:spcAft>
                <a:spcPts val="1200"/>
              </a:spcAft>
            </a:pPr>
            <a:r>
              <a:rPr sz="1600" b="0" i="0">
                <a:solidFill>
                  <a:srgbClr val="46524F"/>
                </a:solidFill>
                <a:latin typeface="Segoe UI"/>
              </a:rPr>
              <a:t>NIH Office of Dietary Supplements — Vitamin A — Fact Sheet for Consumers</a:t>
            </a:r>
          </a:p>
          <a:p>
            <a:pPr algn="l">
              <a:spcAft>
                <a:spcPts val="1200"/>
              </a:spcAft>
            </a:pPr>
            <a:r>
              <a:rPr sz="1600" b="0" i="0">
                <a:solidFill>
                  <a:srgbClr val="46524F"/>
                </a:solidFill>
                <a:latin typeface="Segoe UI"/>
              </a:rPr>
              <a:t>NIH Office of Dietary Supplements — Vitamin D — Fact Sheet for Consumers</a:t>
            </a:r>
          </a:p>
          <a:p>
            <a:pPr algn="l">
              <a:spcAft>
                <a:spcPts val="1200"/>
              </a:spcAft>
            </a:pPr>
            <a:r>
              <a:rPr sz="1600" b="0" i="0">
                <a:solidFill>
                  <a:srgbClr val="46524F"/>
                </a:solidFill>
                <a:latin typeface="Segoe UI"/>
              </a:rPr>
              <a:t>NIH Office of Dietary Supplements — Vitamin B6 — Fact Sheet for Consumers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NIH Office of Dietary Supplements — Iron — Fact Sheet for Consumers</a:t>
            </a:r>
          </a:p>
          <a:p>
            <a:pPr algn="l">
              <a:spcAft>
                <a:spcPts val="1200"/>
              </a:spcAft>
            </a:pPr>
            <a:r>
              <a:rPr sz="1600" b="0" i="0">
                <a:solidFill>
                  <a:srgbClr val="46524F"/>
                </a:solidFill>
                <a:latin typeface="Segoe UI"/>
              </a:rPr>
              <a:t>NIH Office of Dietary Supplements — Folate — Fact Sheet for Consumers</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Pakistan Institute of Medical Advancement — "HEART DISEASES" note and "ED-JECT" EDTA product sheet</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6 more warning-sign sources.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VITAMINS</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13</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Am I in a group that needs a specific supplement?</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I have a blood test for B12, vitamin D or iron?</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anything I take above the upper limit?</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supplements interact with my medicines?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