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خوش آمدید۔ یہ نشست ٹائپ 2 ذیابیطس کے بارے میں ہے: یہ کیا ہے، کیسے پتا چلتی اور سنبھالی جاتی ہے، کم شکر، سالانہ جانچ، اور ریمیشن کا مطلب۔ یہ عمومی تعلیم ہے، آپ کے علاج کا ذاتی مشورہ نہیں، اور کسی کو اپنے معالج کے بغیر ذیابیطس کی دوائیں بند یا تبدیل نہیں کرنی چاہییں۔</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سوال سے آغاز کریں۔ ٹائپ 2 ذیابیطس میں جسم کافی انسولین نہیں بناتا یا اسے ٹھیک سے استعمال نہیں کرتا، اس لیے خون کی شکر زیادہ رہتی ہے۔ اسے نگہداشت کے منصوبے، ضرورت پر دواؤں اور باقاعدہ جانچ سے سنبھالا جا سکتا ہے۔ کچھ لوگوں میں ریمیشن ممکن ہے، مگر یہ علاج مکمل نہیں۔</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گلوکوز جسم کا بنیادی ایندھن ہے۔ انسولین، جو لبلبہ بناتا ہے، اسے خلیوں میں پہنچاتی ہے۔ ٹائپ 2 میں انسولین کم ہوتی ہے یا جسم اسے ٹھیک استعمال نہیں کرتا، اس لیے گلوکوز خون میں رہتا ہے۔ علامات سالوں میں آہستہ بنتی ہیں اور بہت سے لوگوں میں نہیں ہوتیں، اس لیے خون کے ٹیسٹ سے پتا چلتا ہے۔</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زیادہ وزن، عمر پینتیس سال یا زیادہ، خاندانی تاریخ، سرگرمی کی کمی اور پری ذیابیطس خطرہ بڑھاتے ہیں۔ خطرہ ہو تو وزن کا پانچ سے سات فیصد کم کرنا، ہفتے میں پانچ دن کم از کم تیس منٹ چہل قدمی، اور میٹھے مشروبات کی جگہ پانی ٹائپ 2 ذیابیطس کو روک یا ٹال سکتے ہیں۔</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اے ون سی خون کا ٹیسٹ ہے جو پچھلے تین مہینوں کی اوسط خون کی شکر دکھاتا ہے۔ پانچ اعشاریہ سات فیصد سے کم معمول، پانچ اعشاریہ سات سے چھ اعشاریہ چار پری ذیابیطس، اور چھ اعشاریہ پانچ یا زیادہ ذیابیطس ہے۔ علامات واضح نہ ہوں تو دوسری پیمائش تشخیص کی تصدیق کرتی ہے۔ زیادہ تر مریضوں کا ہدف سات فیصد سے کم ہے، مگر آپ کا مختلف ہو سکتا ہے۔</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انسولین، سلفونائل یوریا اور میگلٹینائیڈز شکر کم کر سکتی ہیں۔ بہت سے لوگوں کے لیے ستر سے کم ریڈنگ کم ہے، مگر اپنا عدد اپنی ٹیم سے پوچھیں۔ فوراً پندرہ سے بیس گرام گلوکوز یا کاربوہائیڈریٹ کھائیں یا پئیں، پندرہ منٹ انتظار کریں، دوبارہ جانچیں اور اب بھی کم ہو تو دہرائیں۔ کوئی بے ہوش ہو یا خود علاج نہ کر سکے تو دوسرے نو ایک ایک کو کال کریں۔</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ذیابیطس کے زیادہ تر مریضوں کو سال میں ایک بار پتلی پھیلا کر آنکھ کا معائنہ کروانا چاہیے، کیونکہ ابتدا میں اکثر کوئی انتباہی علامت نہیں ہوتی۔ ٹائپ 2 میں ہر سال گردے کا ٹیسٹ کروائیں۔ روزانہ پاؤں دیکھیں، ہر وقت جوتے اور موزے پہنیں، اور ہر ملاقات پر پاؤں کا معائنہ کروائیں۔</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دو ہزار اکیس کی ماہرین کی رپورٹ ریمیشن کی تعریف یوں کرتی ہے: شکر گھٹانے والی دوا بند کرنے کے کم از کم تین مہینے بعد اے ون سی کا چھ اعشاریہ پانچ فیصد سے کم ہونا۔ رپورٹ کے مطابق علاج مکمل کا لفظ مسئلہ ہے کیونکہ نگرانی اب بھی ضروری ہے۔ پیچیدگیاں ہو سکتی ہیں، اس لیے آنکھ، گردے، پاؤں اور بلڈ پریشر کی جانچ جاری رہتی ہے۔ دوائیں خود سے کبھی بند نہ کریں۔</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 انتباہی علامات پر فوری طبی مدد ضروری ہے، اور ہر ایک اپنے ماخذ کے الفاظ کے مطابق ہے۔ یہ فہرست پراپر ہیلتھ کی حفاظتی عبارت ہے جس کی فارماسسٹ سے منظوری باقی ہے۔</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چار قدم۔ اپنا اے ون سی کا ہدف اور ٹیسٹ کی تعداد پوچھیں۔ سالانہ آنکھ کا معائنہ اور گردے کا ٹیسٹ طے کریں۔ روزانہ اپنے پاؤں دیکھیں۔ اور اپنی دواؤں کا جائزہ اپنے فارماسسٹ یا معالج کے ساتھ لیں اور پوچھیں کون سی شکر کم کر سکتی ہے۔</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لیکچر کے تمام اعداد ان ذرائع سے ہیں۔ تمام دعووں کی مکمل فہرست، ہر ایک کے اصل اقتباس کے ساتھ، موضوع کے حوالہ جات والے صفحے پر موجود ہے۔</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آخر میں وہ سوالات دیں جو لوگ اگلی ملاقات میں ساتھ لے جا سکیں۔ یاد دلائیں کہ یہ لیکچر جائزے کا نسخہ ہے اور ابھی فارماسسٹ سے منظور شدہ نہیں۔</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ٹائپ </a:t>
            </a:r>
            <a:r>
              <a:rPr sz="1823" b="0" i="0" lang="en-US">
                <a:solidFill>
                  <a:srgbClr val="B9D4CF"/>
                </a:solidFill>
                <a:latin typeface="Segoe UI"/>
              </a:rPr>
              <a:t>‎2‎</a:t>
            </a:r>
            <a:r>
              <a:rPr sz="1823" b="0" i="0" lang="ur-PK">
                <a:solidFill>
                  <a:srgbClr val="B9D4CF"/>
                </a:solidFill>
                <a:latin typeface="Segoe UI"/>
                <a:cs typeface="Noto Nastaliq Urdu"/>
              </a:rPr>
              <a:t> ذیابیطس</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a:t>
            </a:r>
          </a:p>
        </p:txBody>
      </p:sp>
      <p:sp>
        <p:nvSpPr>
          <p:cNvPr id="6" name="Rounded Rectangle 5"/>
          <p:cNvSpPr/>
          <p:nvPr/>
        </p:nvSpPr>
        <p:spPr>
          <a:xfrm>
            <a:off x="11076127"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1323015"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1194999"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295583"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85255" y="1161288"/>
            <a:ext cx="4572000" cy="548640"/>
          </a:xfrm>
          <a:prstGeom prst="rect">
            <a:avLst/>
          </a:prstGeom>
          <a:noFill/>
        </p:spPr>
        <p:txBody>
          <a:bodyPr wrap="square" lIns="18288" rIns="18288" tIns="18288" bIns="18288" anchor="ctr">
            <a:spAutoFit/>
          </a:bodyPr>
          <a:lstStyle/>
          <a:p>
            <a:pPr algn="r" rtl="1">
              <a:lnSpc>
                <a:spcPct val="125000"/>
              </a:lnSpc>
            </a:pPr>
            <a:r>
              <a:rPr sz="2304" b="0" i="0" lang="ur-PK">
                <a:solidFill>
                  <a:srgbClr val="F7F5F0"/>
                </a:solidFill>
                <a:latin typeface="Georgia"/>
                <a:cs typeface="Noto Nastaliq Urdu"/>
              </a:rPr>
              <a:t>پراپر ہیلتھ</a:t>
            </a:r>
          </a:p>
        </p:txBody>
      </p:sp>
      <p:sp>
        <p:nvSpPr>
          <p:cNvPr id="11" name="TextBox 10"/>
          <p:cNvSpPr txBox="1"/>
          <p:nvPr/>
        </p:nvSpPr>
        <p:spPr>
          <a:xfrm>
            <a:off x="2041855" y="2148840"/>
            <a:ext cx="9601200" cy="2011680"/>
          </a:xfrm>
          <a:prstGeom prst="rect">
            <a:avLst/>
          </a:prstGeom>
          <a:noFill/>
        </p:spPr>
        <p:txBody>
          <a:bodyPr wrap="square" lIns="18288" rIns="18288" tIns="18288" bIns="18288" anchor="t">
            <a:spAutoFit/>
          </a:bodyPr>
          <a:lstStyle/>
          <a:p>
            <a:pPr algn="r" rtl="1">
              <a:lnSpc>
                <a:spcPct val="125000"/>
              </a:lnSpc>
            </a:pPr>
            <a:r>
              <a:rPr sz="3647" b="0" i="0" lang="ur-PK">
                <a:solidFill>
                  <a:srgbClr val="F7F5F0"/>
                </a:solidFill>
                <a:latin typeface="Georgia"/>
                <a:cs typeface="Noto Nastaliq Urdu"/>
              </a:rPr>
              <a:t>ٹائپ </a:t>
            </a:r>
            <a:r>
              <a:rPr sz="3647" b="0" i="0" lang="en-US">
                <a:solidFill>
                  <a:srgbClr val="F7F5F0"/>
                </a:solidFill>
                <a:latin typeface="Georgia"/>
              </a:rPr>
              <a:t>‎2‎</a:t>
            </a:r>
            <a:r>
              <a:rPr sz="3647" b="0" i="0" lang="ur-PK">
                <a:solidFill>
                  <a:srgbClr val="F7F5F0"/>
                </a:solidFill>
                <a:latin typeface="Georgia"/>
                <a:cs typeface="Noto Nastaliq Urdu"/>
              </a:rPr>
              <a:t> ذیابیطس: مریضوں کے لیے لیکچر</a:t>
            </a:r>
          </a:p>
        </p:txBody>
      </p:sp>
      <p:sp>
        <p:nvSpPr>
          <p:cNvPr id="12" name="TextBox 11"/>
          <p:cNvSpPr txBox="1"/>
          <p:nvPr/>
        </p:nvSpPr>
        <p:spPr>
          <a:xfrm>
            <a:off x="2956255" y="4160520"/>
            <a:ext cx="8686800" cy="914400"/>
          </a:xfrm>
          <a:prstGeom prst="rect">
            <a:avLst/>
          </a:prstGeom>
          <a:noFill/>
        </p:spPr>
        <p:txBody>
          <a:bodyPr wrap="square" lIns="18288" rIns="18288" tIns="18288" bIns="18288" anchor="t">
            <a:spAutoFit/>
          </a:bodyPr>
          <a:lstStyle/>
          <a:p>
            <a:pPr algn="r" rtl="1">
              <a:lnSpc>
                <a:spcPct val="125000"/>
              </a:lnSpc>
            </a:pPr>
            <a:r>
              <a:rPr sz="1920" b="0" i="0" lang="ur-PK">
                <a:solidFill>
                  <a:srgbClr val="B9D4CF"/>
                </a:solidFill>
                <a:latin typeface="Segoe UI"/>
                <a:cs typeface="Noto Nastaliq Urdu"/>
              </a:rPr>
              <a:t>یہ کیا ہے، کیسے سنبھالی جاتی ہے، اور ریمیشن کا مطلب</a:t>
            </a:r>
          </a:p>
        </p:txBody>
      </p:sp>
      <p:sp>
        <p:nvSpPr>
          <p:cNvPr id="13" name="TextBox 12"/>
          <p:cNvSpPr txBox="1"/>
          <p:nvPr/>
        </p:nvSpPr>
        <p:spPr>
          <a:xfrm>
            <a:off x="2956255" y="5120640"/>
            <a:ext cx="8686800" cy="457200"/>
          </a:xfrm>
          <a:prstGeom prst="rect">
            <a:avLst/>
          </a:prstGeom>
          <a:noFill/>
        </p:spPr>
        <p:txBody>
          <a:bodyPr wrap="square" lIns="18288" rIns="18288" tIns="18288" bIns="18288" anchor="t">
            <a:spAutoFit/>
          </a:bodyPr>
          <a:lstStyle/>
          <a:p>
            <a:pPr algn="r" rtl="1">
              <a:lnSpc>
                <a:spcPct val="125000"/>
              </a:lnSpc>
            </a:pPr>
            <a:r>
              <a:rPr sz="1344" b="0" i="0" lang="ur-PK">
                <a:solidFill>
                  <a:srgbClr val="B9D4CF"/>
                </a:solidFill>
                <a:latin typeface="Segoe UI"/>
                <a:cs typeface="Noto Nastaliq Urdu"/>
              </a:rPr>
              <a:t>مریضوں اور ان کے گھر والوں کے لیے · تقریباً </a:t>
            </a:r>
            <a:r>
              <a:rPr sz="1344" b="0" i="0" lang="en-US">
                <a:solidFill>
                  <a:srgbClr val="B9D4CF"/>
                </a:solidFill>
                <a:latin typeface="Segoe UI"/>
              </a:rPr>
              <a:t>‎15‎</a:t>
            </a:r>
            <a:r>
              <a:rPr sz="1344" b="0" i="0" lang="ur-PK">
                <a:solidFill>
                  <a:srgbClr val="B9D4CF"/>
                </a:solidFill>
                <a:latin typeface="Segoe UI"/>
                <a:cs typeface="Noto Nastaliq Urdu"/>
              </a:rPr>
              <a:t> منٹ</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ٹائپ </a:t>
            </a:r>
            <a:r>
              <a:rPr sz="1823" b="0" i="0" lang="en-US">
                <a:solidFill>
                  <a:srgbClr val="0E5753"/>
                </a:solidFill>
                <a:latin typeface="Segoe UI"/>
              </a:rPr>
              <a:t>‎2‎</a:t>
            </a:r>
            <a:r>
              <a:rPr sz="1823" b="0" i="0" lang="ur-PK">
                <a:solidFill>
                  <a:srgbClr val="0E5753"/>
                </a:solidFill>
                <a:latin typeface="Segoe UI"/>
                <a:cs typeface="Noto Nastaliq Urdu"/>
              </a:rPr>
              <a:t> ذیابیطس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National Institute of Diabetes and Digestive and Kidney Diseases, Type 2 Diabetes; Diabetes Care, American Diabetes Association, Consensus Report: Definition and Interpretation of Remission in Type 2 Diabetes (Riddle et al., 2021)</a:t>
            </a:r>
          </a:p>
        </p:txBody>
      </p:sp>
      <p:sp>
        <p:nvSpPr>
          <p:cNvPr id="7" name="TextBox 6"/>
          <p:cNvSpPr txBox="1"/>
          <p:nvPr/>
        </p:nvSpPr>
        <p:spPr>
          <a:xfrm>
            <a:off x="1218895" y="914400"/>
            <a:ext cx="10424160" cy="2583180"/>
          </a:xfrm>
          <a:prstGeom prst="rect">
            <a:avLst/>
          </a:prstGeom>
          <a:noFill/>
        </p:spPr>
        <p:txBody>
          <a:bodyPr wrap="square" lIns="18288" rIns="18288" tIns="18288" bIns="18288" anchor="t">
            <a:spAutoFit/>
          </a:bodyPr>
          <a:lstStyle/>
          <a:p>
            <a:pPr algn="r" rtl="1">
              <a:lnSpc>
                <a:spcPct val="125000"/>
              </a:lnSpc>
            </a:pPr>
            <a:r>
              <a:rPr sz="4032" b="0" i="0" lang="ur-PK">
                <a:solidFill>
                  <a:srgbClr val="0A3F3C"/>
                </a:solidFill>
                <a:latin typeface="Georgia"/>
                <a:cs typeface="Noto Nastaliq Urdu"/>
              </a:rPr>
              <a:t>خون کی شکر زیادہ، ذیابیطس کی تشخیص، یا اسے "پلٹنے" کی فکر: سچ کیا ہے، اور کیا جانچنا چاہیے؟</a:t>
            </a:r>
          </a:p>
        </p:txBody>
      </p:sp>
      <p:sp>
        <p:nvSpPr>
          <p:cNvPr id="8" name="Rectangle 7"/>
          <p:cNvSpPr/>
          <p:nvPr/>
        </p:nvSpPr>
        <p:spPr>
          <a:xfrm>
            <a:off x="11588191" y="3680460"/>
            <a:ext cx="54864" cy="21437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67535" y="3634740"/>
            <a:ext cx="9601200" cy="2235200"/>
          </a:xfrm>
          <a:prstGeom prst="rect">
            <a:avLst/>
          </a:prstGeom>
          <a:noFill/>
        </p:spPr>
        <p:txBody>
          <a:bodyPr wrap="square" lIns="18288" rIns="18288" tIns="18288" bIns="18288" anchor="t">
            <a:spAutoFit/>
          </a:bodyPr>
          <a:lstStyle/>
          <a:p>
            <a:pPr algn="r" rtl="1">
              <a:lnSpc>
                <a:spcPts val="4400"/>
              </a:lnSpc>
            </a:pPr>
            <a:r>
              <a:rPr sz="2304" b="0" i="0" lang="ur-PK">
                <a:solidFill>
                  <a:srgbClr val="46524F"/>
                </a:solidFill>
                <a:latin typeface="Segoe UI"/>
                <a:cs typeface="Noto Nastaliq Urdu"/>
              </a:rPr>
              <a:t>ٹائپ </a:t>
            </a:r>
            <a:r>
              <a:rPr sz="2304" b="0" i="0" lang="en-US">
                <a:solidFill>
                  <a:srgbClr val="46524F"/>
                </a:solidFill>
                <a:latin typeface="Segoe UI"/>
              </a:rPr>
              <a:t>‎2‎</a:t>
            </a:r>
            <a:r>
              <a:rPr sz="2304" b="0" i="0" lang="ur-PK">
                <a:solidFill>
                  <a:srgbClr val="46524F"/>
                </a:solidFill>
                <a:latin typeface="Segoe UI"/>
                <a:cs typeface="Noto Nastaliq Urdu"/>
              </a:rPr>
              <a:t> ذیابیطس میں جسم کافی انسولین نہیں بناتا یا اسے ٹھیک سے استعمال نہیں کرتا، اس لیے خون کی شکر زیادہ رہتی ہے۔ اسے نگہداشت کے منصوبے، ضرورت پر دواؤں اور باقاعدہ جانچ سے سنبھالا جا سکتا ہے۔ کچھ لوگوں میں ریمیشن ممکن ہے، مگر یہ علاج مکمل نہیں۔</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ٹائپ </a:t>
            </a:r>
            <a:r>
              <a:rPr sz="1823" b="0" i="0" lang="en-US">
                <a:solidFill>
                  <a:srgbClr val="0E5753"/>
                </a:solidFill>
                <a:latin typeface="Segoe UI"/>
              </a:rPr>
              <a:t>‎2‎</a:t>
            </a:r>
            <a:r>
              <a:rPr sz="1823" b="0" i="0" lang="ur-PK">
                <a:solidFill>
                  <a:srgbClr val="0E5753"/>
                </a:solidFill>
                <a:latin typeface="Segoe UI"/>
                <a:cs typeface="Noto Nastaliq Urdu"/>
              </a:rPr>
              <a:t> ذیابیطس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National Institute of Diabetes and Digestive and Kidney Diseases, Type 2 Diabetes; National Institute of Diabetes and Digestive and Kidney Diseases, Symptoms &amp; Causes of Diabetes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انسولین کم پڑتی ہے تو شکر جمع ہوتی ہے</a:t>
            </a:r>
          </a:p>
        </p:txBody>
      </p:sp>
      <p:sp>
        <p:nvSpPr>
          <p:cNvPr id="8" name="Oval 7"/>
          <p:cNvSpPr/>
          <p:nvPr/>
        </p:nvSpPr>
        <p:spPr>
          <a:xfrm>
            <a:off x="10774375"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flipH="1">
            <a:off x="8949461"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178061"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گلوکوز ایندھن ہے</a:t>
            </a:r>
          </a:p>
        </p:txBody>
      </p:sp>
      <p:sp>
        <p:nvSpPr>
          <p:cNvPr id="11" name="TextBox 10"/>
          <p:cNvSpPr txBox="1"/>
          <p:nvPr/>
        </p:nvSpPr>
        <p:spPr>
          <a:xfrm>
            <a:off x="9178061"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خون کی شکر جسم کی توانائی کا بنیادی ذریعہ ہے۔</a:t>
            </a:r>
          </a:p>
        </p:txBody>
      </p:sp>
      <p:sp>
        <p:nvSpPr>
          <p:cNvPr id="12" name="Oval 11"/>
          <p:cNvSpPr/>
          <p:nvPr/>
        </p:nvSpPr>
        <p:spPr>
          <a:xfrm>
            <a:off x="789790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flipH="1">
            <a:off x="607298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301587"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انسولین دروازہ کھولتی ہے</a:t>
            </a:r>
          </a:p>
        </p:txBody>
      </p:sp>
      <p:sp>
        <p:nvSpPr>
          <p:cNvPr id="15" name="TextBox 14"/>
          <p:cNvSpPr txBox="1"/>
          <p:nvPr/>
        </p:nvSpPr>
        <p:spPr>
          <a:xfrm>
            <a:off x="6301587"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لبلبے کا ہارمون گلوکوز کو خلیوں میں پہنچاتا ہے۔</a:t>
            </a:r>
          </a:p>
        </p:txBody>
      </p:sp>
      <p:sp>
        <p:nvSpPr>
          <p:cNvPr id="16" name="Oval 15"/>
          <p:cNvSpPr/>
          <p:nvPr/>
        </p:nvSpPr>
        <p:spPr>
          <a:xfrm>
            <a:off x="502142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flipH="1">
            <a:off x="319651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425113"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انسولین کم پڑتی ہے</a:t>
            </a:r>
          </a:p>
        </p:txBody>
      </p:sp>
      <p:sp>
        <p:nvSpPr>
          <p:cNvPr id="19" name="TextBox 18"/>
          <p:cNvSpPr txBox="1"/>
          <p:nvPr/>
        </p:nvSpPr>
        <p:spPr>
          <a:xfrm>
            <a:off x="3425113"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کافی نہیں بنتی، یا ٹھیک استعمال نہیں ہوتی۔</a:t>
            </a:r>
          </a:p>
        </p:txBody>
      </p:sp>
      <p:sp>
        <p:nvSpPr>
          <p:cNvPr id="20" name="Oval 19"/>
          <p:cNvSpPr/>
          <p:nvPr/>
        </p:nvSpPr>
        <p:spPr>
          <a:xfrm>
            <a:off x="214495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548639"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شکر جمع ہوتی ہے</a:t>
            </a:r>
          </a:p>
        </p:txBody>
      </p:sp>
      <p:sp>
        <p:nvSpPr>
          <p:cNvPr id="22" name="TextBox 21"/>
          <p:cNvSpPr txBox="1"/>
          <p:nvPr/>
        </p:nvSpPr>
        <p:spPr>
          <a:xfrm>
            <a:off x="548639"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خون میں بہت زیادہ گلوکوز رہ جاتا ہے۔</a:t>
            </a:r>
          </a:p>
        </p:txBody>
      </p:sp>
      <p:sp>
        <p:nvSpPr>
          <p:cNvPr id="23" name="Rounded Rectangle 22"/>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بہت سے لوگوں میں شروع میں کوئی علامت نہیں ہوتی۔</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ٹائپ </a:t>
            </a:r>
            <a:r>
              <a:rPr sz="1823" b="0" i="0" lang="en-US">
                <a:solidFill>
                  <a:srgbClr val="0E5753"/>
                </a:solidFill>
                <a:latin typeface="Segoe UI"/>
              </a:rPr>
              <a:t>‎2‎</a:t>
            </a:r>
            <a:r>
              <a:rPr sz="1823" b="0" i="0" lang="ur-PK">
                <a:solidFill>
                  <a:srgbClr val="0E5753"/>
                </a:solidFill>
                <a:latin typeface="Segoe UI"/>
                <a:cs typeface="Noto Nastaliq Urdu"/>
              </a:rPr>
              <a:t> ذیابیطس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National Institute of Diabetes and Digestive and Kidney Diseases, Risk Factors for Type 2 Diabetes; National Institute of Diabetes and Digestive and Kidney Diseases, Type 2 Diabetes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کچھ خطرات کم کیے جا سکتے ہیں</a:t>
            </a:r>
          </a:p>
        </p:txBody>
      </p:sp>
      <p:sp>
        <p:nvSpPr>
          <p:cNvPr id="8" name="Rounded Rectangle 7"/>
          <p:cNvSpPr/>
          <p:nvPr/>
        </p:nvSpPr>
        <p:spPr>
          <a:xfrm>
            <a:off x="6233007"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61607"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خطرہ بڑھاتا ہے</a:t>
            </a:r>
          </a:p>
        </p:txBody>
      </p:sp>
      <p:sp>
        <p:nvSpPr>
          <p:cNvPr id="10" name="TextBox 9"/>
          <p:cNvSpPr txBox="1"/>
          <p:nvPr/>
        </p:nvSpPr>
        <p:spPr>
          <a:xfrm>
            <a:off x="6461607" y="2743200"/>
            <a:ext cx="4952847"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زیادہ وزن؛ خاندان میں ذیابیطس۔</a:t>
            </a:r>
          </a:p>
          <a:p>
            <a:pPr algn="r" rtl="1">
              <a:lnSpc>
                <a:spcPct val="125000"/>
              </a:lnSpc>
              <a:spcAft>
                <a:spcPts val="1350"/>
              </a:spcAft>
            </a:pPr>
            <a:r>
              <a:rPr sz="1728" b="0" i="0" lang="ur-PK">
                <a:solidFill>
                  <a:srgbClr val="15201E"/>
                </a:solidFill>
                <a:latin typeface="Segoe UI"/>
                <a:cs typeface="Noto Nastaliq Urdu"/>
              </a:rPr>
              <a:t>جسمانی سرگرمی کی کمی؛ پری ذیابیطس۔</a:t>
            </a:r>
          </a:p>
          <a:p>
            <a:pPr algn="r" rtl="1">
              <a:lnSpc>
                <a:spcPct val="125000"/>
              </a:lnSpc>
              <a:spcAft>
                <a:spcPts val="1350"/>
              </a:spcAft>
            </a:pPr>
            <a:r>
              <a:rPr sz="1728" b="0" i="0" lang="ur-PK">
                <a:solidFill>
                  <a:srgbClr val="15201E"/>
                </a:solidFill>
                <a:latin typeface="Segoe UI"/>
                <a:cs typeface="Noto Nastaliq Urdu"/>
              </a:rPr>
              <a:t>عمر </a:t>
            </a:r>
            <a:r>
              <a:rPr sz="1728" b="0" i="0" lang="en-US">
                <a:solidFill>
                  <a:srgbClr val="15201E"/>
                </a:solidFill>
                <a:latin typeface="Segoe UI"/>
              </a:rPr>
              <a:t>‎35‎</a:t>
            </a:r>
            <a:r>
              <a:rPr sz="1728" b="0" i="0" lang="ur-PK">
                <a:solidFill>
                  <a:srgbClr val="15201E"/>
                </a:solidFill>
                <a:latin typeface="Segoe UI"/>
                <a:cs typeface="Noto Nastaliq Urdu"/>
              </a:rPr>
              <a:t> سال یا زیادہ۔</a:t>
            </a:r>
          </a:p>
        </p:txBody>
      </p:sp>
      <p:sp>
        <p:nvSpPr>
          <p:cNvPr id="11" name="Rounded Rectangle 10"/>
          <p:cNvSpPr/>
          <p:nvPr/>
        </p:nvSpPr>
        <p:spPr>
          <a:xfrm>
            <a:off x="548640" y="1691640"/>
            <a:ext cx="5410047"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0A3F3C"/>
                </a:solidFill>
                <a:latin typeface="Segoe UI"/>
                <a:cs typeface="Noto Nastaliq Urdu"/>
              </a:rPr>
              <a:t>کم کرنے میں مدد</a:t>
            </a:r>
          </a:p>
        </p:txBody>
      </p:sp>
      <p:sp>
        <p:nvSpPr>
          <p:cNvPr id="13" name="TextBox 12"/>
          <p:cNvSpPr txBox="1"/>
          <p:nvPr/>
        </p:nvSpPr>
        <p:spPr>
          <a:xfrm>
            <a:off x="777240" y="2743200"/>
            <a:ext cx="4952847"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زیادہ وزن ہو تو وزن کا </a:t>
            </a:r>
            <a:r>
              <a:rPr sz="1728" b="0" i="0" lang="en-US">
                <a:solidFill>
                  <a:srgbClr val="15201E"/>
                </a:solidFill>
                <a:latin typeface="Segoe UI"/>
              </a:rPr>
              <a:t>‎5‎</a:t>
            </a:r>
            <a:r>
              <a:rPr sz="1728" b="0" i="0" lang="ur-PK">
                <a:solidFill>
                  <a:srgbClr val="15201E"/>
                </a:solidFill>
                <a:latin typeface="Segoe UI"/>
                <a:cs typeface="Noto Nastaliq Urdu"/>
              </a:rPr>
              <a:t> سے </a:t>
            </a:r>
            <a:r>
              <a:rPr sz="1728" b="0" i="0" lang="en-US">
                <a:solidFill>
                  <a:srgbClr val="15201E"/>
                </a:solidFill>
                <a:latin typeface="Segoe UI"/>
              </a:rPr>
              <a:t>‎7‎</a:t>
            </a:r>
            <a:r>
              <a:rPr sz="1728" b="0" i="0" lang="ur-PK">
                <a:solidFill>
                  <a:srgbClr val="15201E"/>
                </a:solidFill>
                <a:latin typeface="Segoe UI"/>
                <a:cs typeface="Noto Nastaliq Urdu"/>
              </a:rPr>
              <a:t> فیصد کم کرنا۔</a:t>
            </a:r>
          </a:p>
          <a:p>
            <a:pPr algn="r" rtl="1">
              <a:lnSpc>
                <a:spcPct val="125000"/>
              </a:lnSpc>
              <a:spcAft>
                <a:spcPts val="1350"/>
              </a:spcAft>
            </a:pPr>
            <a:r>
              <a:rPr sz="1728" b="0" i="0" lang="ur-PK">
                <a:solidFill>
                  <a:srgbClr val="15201E"/>
                </a:solidFill>
                <a:latin typeface="Segoe UI"/>
                <a:cs typeface="Noto Nastaliq Urdu"/>
              </a:rPr>
              <a:t>ہفتے میں </a:t>
            </a:r>
            <a:r>
              <a:rPr sz="1728" b="0" i="0" lang="en-US">
                <a:solidFill>
                  <a:srgbClr val="15201E"/>
                </a:solidFill>
                <a:latin typeface="Segoe UI"/>
              </a:rPr>
              <a:t>‎5‎</a:t>
            </a:r>
            <a:r>
              <a:rPr sz="1728" b="0" i="0" lang="ur-PK">
                <a:solidFill>
                  <a:srgbClr val="15201E"/>
                </a:solidFill>
                <a:latin typeface="Segoe UI"/>
                <a:cs typeface="Noto Nastaliq Urdu"/>
              </a:rPr>
              <a:t> دن کم از کم </a:t>
            </a:r>
            <a:r>
              <a:rPr sz="1728" b="0" i="0" lang="en-US">
                <a:solidFill>
                  <a:srgbClr val="15201E"/>
                </a:solidFill>
                <a:latin typeface="Segoe UI"/>
              </a:rPr>
              <a:t>‎30‎</a:t>
            </a:r>
            <a:r>
              <a:rPr sz="1728" b="0" i="0" lang="ur-PK">
                <a:solidFill>
                  <a:srgbClr val="15201E"/>
                </a:solidFill>
                <a:latin typeface="Segoe UI"/>
                <a:cs typeface="Noto Nastaliq Urdu"/>
              </a:rPr>
              <a:t> منٹ چہل قدمی۔</a:t>
            </a:r>
          </a:p>
          <a:p>
            <a:pPr algn="r" rtl="1">
              <a:lnSpc>
                <a:spcPct val="125000"/>
              </a:lnSpc>
              <a:spcAft>
                <a:spcPts val="1350"/>
              </a:spcAft>
            </a:pPr>
            <a:r>
              <a:rPr sz="1728" b="0" i="0" lang="ur-PK">
                <a:solidFill>
                  <a:srgbClr val="15201E"/>
                </a:solidFill>
                <a:latin typeface="Segoe UI"/>
                <a:cs typeface="Noto Nastaliq Urdu"/>
              </a:rPr>
              <a:t>میٹھے مشروبات کی جگہ پانی۔</a:t>
            </a:r>
          </a:p>
        </p:txBody>
      </p:sp>
      <p:sp>
        <p:nvSpPr>
          <p:cNvPr id="14" name="Rounded Rectangle 13"/>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وزن میں کمی اور چہل قدمی اسے روک یا ٹال سکتی ہے۔</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ٹائپ </a:t>
            </a:r>
            <a:r>
              <a:rPr sz="1823" b="0" i="0" lang="en-US">
                <a:solidFill>
                  <a:srgbClr val="0E5753"/>
                </a:solidFill>
                <a:latin typeface="Segoe UI"/>
              </a:rPr>
              <a:t>‎2‎</a:t>
            </a:r>
            <a:r>
              <a:rPr sz="1823" b="0" i="0" lang="ur-PK">
                <a:solidFill>
                  <a:srgbClr val="0E5753"/>
                </a:solidFill>
                <a:latin typeface="Segoe UI"/>
                <a:cs typeface="Noto Nastaliq Urdu"/>
              </a:rPr>
              <a:t> ذیابیطس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National Institute of Diabetes and Digestive and Kidney Diseases, The A1C Test &amp; Diabetes; National Institute of Diabetes and Digestive and Kidney Diseases, Managing Diabetes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en-US">
                <a:solidFill>
                  <a:srgbClr val="15201E"/>
                </a:solidFill>
                <a:latin typeface="Georgia"/>
              </a:rPr>
              <a:t>‎A1C‎</a:t>
            </a:r>
            <a:r>
              <a:rPr sz="2937" b="0" i="0" lang="ur-PK">
                <a:solidFill>
                  <a:srgbClr val="15201E"/>
                </a:solidFill>
                <a:latin typeface="Georgia"/>
                <a:cs typeface="Noto Nastaliq Urdu"/>
              </a:rPr>
              <a:t> تین مہینے کی شکر دکھاتا ہے</a:t>
            </a:r>
          </a:p>
        </p:txBody>
      </p:sp>
      <p:graphicFrame>
        <p:nvGraphicFramePr>
          <p:cNvPr id="8" name="Table 7"/>
          <p:cNvGraphicFramePr>
            <a:graphicFrameLocks noGrp="1"/>
          </p:cNvGraphicFramePr>
          <p:nvPr/>
        </p:nvGraphicFramePr>
        <p:xfrm>
          <a:off x="548640" y="1783080"/>
          <a:ext cx="11094415" cy="2560320"/>
        </p:xfrm>
        <a:graphic>
          <a:graphicData uri="http://schemas.openxmlformats.org/drawingml/2006/table">
            <a:tbl>
              <a:tblPr firstRow="1" bandRow="0" rtl="1">
                <a:tableStyleId>{5C22544A-7EE6-4342-B048-85BDC9FD1C3A}</a:tableStyleId>
              </a:tblPr>
              <a:tblGrid>
                <a:gridCol w="4930851"/>
                <a:gridCol w="6163564"/>
              </a:tblGrid>
              <a:tr h="640080">
                <a:tc>
                  <a:txBody>
                    <a:bodyPr/>
                    <a:lstStyle/>
                    <a:p>
                      <a:pPr algn="r" rtl="1">
                        <a:lnSpc>
                          <a:spcPct val="125000"/>
                        </a:lnSpc>
                      </a:pPr>
                      <a:r>
                        <a:rPr sz="1344" b="0" i="0" lang="ur-PK">
                          <a:solidFill>
                            <a:srgbClr val="46524F"/>
                          </a:solidFill>
                          <a:latin typeface="Segoe UI"/>
                          <a:cs typeface="Noto Nastaliq Urdu"/>
                        </a:rPr>
                        <a:t>مطلب</a:t>
                      </a:r>
                    </a:p>
                  </a:txBody>
                  <a:tcPr marL="128016" marR="128016" anchor="ctr">
                    <a:solidFill>
                      <a:srgbClr val="EFECE4"/>
                    </a:solidFill>
                  </a:tcPr>
                </a:tc>
                <a:tc>
                  <a:txBody>
                    <a:bodyPr/>
                    <a:lstStyle/>
                    <a:p>
                      <a:pPr algn="r" rtl="1">
                        <a:lnSpc>
                          <a:spcPct val="125000"/>
                        </a:lnSpc>
                      </a:pPr>
                      <a:r>
                        <a:rPr sz="1344" b="0" i="0" lang="en-US">
                          <a:solidFill>
                            <a:srgbClr val="46524F"/>
                          </a:solidFill>
                          <a:latin typeface="Segoe UI"/>
                        </a:rPr>
                        <a:t>‎A1C‎</a:t>
                      </a:r>
                      <a:r>
                        <a:rPr sz="1344" b="0" i="0" lang="ur-PK">
                          <a:solidFill>
                            <a:srgbClr val="46524F"/>
                          </a:solidFill>
                          <a:latin typeface="Segoe UI"/>
                          <a:cs typeface="Noto Nastaliq Urdu"/>
                        </a:rPr>
                        <a:t> کا نتیجہ</a:t>
                      </a:r>
                    </a:p>
                  </a:txBody>
                  <a:tcPr marL="128016" marR="128016" anchor="ctr">
                    <a:solidFill>
                      <a:srgbClr val="EFECE4"/>
                    </a:solidFill>
                  </a:tcPr>
                </a:tc>
              </a:tr>
              <a:tr h="640080">
                <a:tc>
                  <a:txBody>
                    <a:bodyPr/>
                    <a:lstStyle/>
                    <a:p>
                      <a:pPr algn="r" rtl="1">
                        <a:lnSpc>
                          <a:spcPct val="125000"/>
                        </a:lnSpc>
                      </a:pPr>
                      <a:r>
                        <a:rPr sz="1823" b="0" i="0" lang="ur-PK">
                          <a:solidFill>
                            <a:srgbClr val="15201E"/>
                          </a:solidFill>
                          <a:latin typeface="Segoe UI"/>
                          <a:cs typeface="Noto Nastaliq Urdu"/>
                        </a:rPr>
                        <a:t>معمول۔</a:t>
                      </a:r>
                    </a:p>
                  </a:txBody>
                  <a:tcPr marL="128016" marR="128016" anchor="ctr">
                    <a:solidFill>
                      <a:srgbClr val="F6ECDB"/>
                    </a:solidFill>
                  </a:tcPr>
                </a:tc>
                <a:tc>
                  <a:txBody>
                    <a:bodyPr/>
                    <a:lstStyle/>
                    <a:p>
                      <a:pPr algn="r" rtl="1">
                        <a:lnSpc>
                          <a:spcPct val="125000"/>
                        </a:lnSpc>
                      </a:pPr>
                      <a:r>
                        <a:rPr sz="1823" b="0" i="0" lang="en-US">
                          <a:solidFill>
                            <a:srgbClr val="15201E"/>
                          </a:solidFill>
                          <a:latin typeface="Segoe UI"/>
                        </a:rPr>
                        <a:t>‎5.7‎</a:t>
                      </a:r>
                      <a:r>
                        <a:rPr sz="1823" b="0" i="0" lang="ur-PK">
                          <a:solidFill>
                            <a:srgbClr val="15201E"/>
                          </a:solidFill>
                          <a:latin typeface="Segoe UI"/>
                          <a:cs typeface="Noto Nastaliq Urdu"/>
                        </a:rPr>
                        <a:t> فیصد سے کم</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پری ذیابیطس۔</a:t>
                      </a:r>
                    </a:p>
                  </a:txBody>
                  <a:tcPr marL="128016" marR="128016" anchor="ctr">
                    <a:solidFill>
                      <a:srgbClr val="F6ECDB"/>
                    </a:solidFill>
                  </a:tcPr>
                </a:tc>
                <a:tc>
                  <a:txBody>
                    <a:bodyPr/>
                    <a:lstStyle/>
                    <a:p>
                      <a:pPr algn="r" rtl="1">
                        <a:lnSpc>
                          <a:spcPct val="125000"/>
                        </a:lnSpc>
                      </a:pPr>
                      <a:r>
                        <a:rPr sz="1823" b="0" i="0" lang="en-US">
                          <a:solidFill>
                            <a:srgbClr val="15201E"/>
                          </a:solidFill>
                          <a:latin typeface="Segoe UI"/>
                        </a:rPr>
                        <a:t>‎5.7‎</a:t>
                      </a:r>
                      <a:r>
                        <a:rPr sz="1823" b="0" i="0" lang="ur-PK">
                          <a:solidFill>
                            <a:srgbClr val="15201E"/>
                          </a:solidFill>
                          <a:latin typeface="Segoe UI"/>
                          <a:cs typeface="Noto Nastaliq Urdu"/>
                        </a:rPr>
                        <a:t> سے </a:t>
                      </a:r>
                      <a:r>
                        <a:rPr sz="1823" b="0" i="0" lang="en-US">
                          <a:solidFill>
                            <a:srgbClr val="15201E"/>
                          </a:solidFill>
                          <a:latin typeface="Segoe UI"/>
                        </a:rPr>
                        <a:t>‎6.4‎</a:t>
                      </a:r>
                      <a:r>
                        <a:rPr sz="1823" b="0" i="0" lang="ur-PK">
                          <a:solidFill>
                            <a:srgbClr val="15201E"/>
                          </a:solidFill>
                          <a:latin typeface="Segoe UI"/>
                          <a:cs typeface="Noto Nastaliq Urdu"/>
                        </a:rPr>
                        <a:t> فیصد</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ذیابیطس۔</a:t>
                      </a:r>
                    </a:p>
                  </a:txBody>
                  <a:tcPr marL="128016" marR="128016" anchor="ctr">
                    <a:solidFill>
                      <a:srgbClr val="F6ECDB"/>
                    </a:solidFill>
                  </a:tcPr>
                </a:tc>
                <a:tc>
                  <a:txBody>
                    <a:bodyPr/>
                    <a:lstStyle/>
                    <a:p>
                      <a:pPr algn="r" rtl="1">
                        <a:lnSpc>
                          <a:spcPct val="125000"/>
                        </a:lnSpc>
                      </a:pPr>
                      <a:r>
                        <a:rPr sz="1823" b="0" i="0" lang="en-US">
                          <a:solidFill>
                            <a:srgbClr val="15201E"/>
                          </a:solidFill>
                          <a:latin typeface="Segoe UI"/>
                        </a:rPr>
                        <a:t>‎6.5‎</a:t>
                      </a:r>
                      <a:r>
                        <a:rPr sz="1823" b="0" i="0" lang="ur-PK">
                          <a:solidFill>
                            <a:srgbClr val="15201E"/>
                          </a:solidFill>
                          <a:latin typeface="Segoe UI"/>
                          <a:cs typeface="Noto Nastaliq Urdu"/>
                        </a:rPr>
                        <a:t> فیصد یا زیادہ</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اپنا ہدف اپنی ٹیم سے پوچھیں۔</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ٹائپ </a:t>
            </a:r>
            <a:r>
              <a:rPr sz="1823" b="0" i="0" lang="en-US">
                <a:solidFill>
                  <a:srgbClr val="0E5753"/>
                </a:solidFill>
                <a:latin typeface="Segoe UI"/>
              </a:rPr>
              <a:t>‎2‎</a:t>
            </a:r>
            <a:r>
              <a:rPr sz="1823" b="0" i="0" lang="ur-PK">
                <a:solidFill>
                  <a:srgbClr val="0E5753"/>
                </a:solidFill>
                <a:latin typeface="Segoe UI"/>
                <a:cs typeface="Noto Nastaliq Urdu"/>
              </a:rPr>
              <a:t> ذیابیطس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National Institute of Diabetes and Digestive and Kidney Diseases, Low Blood Glucose (Hypoglycemia); American Diabetes Association, Standards of Care in Diabetes—2026, 6. Glycemic Goals, Hypoglycemia, and Hyperglycemic Crises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کم شکر کا فوراً علاج کریں، پھر دوبارہ جانچیں</a:t>
            </a:r>
          </a:p>
        </p:txBody>
      </p:sp>
      <p:sp>
        <p:nvSpPr>
          <p:cNvPr id="8" name="Oval 7"/>
          <p:cNvSpPr/>
          <p:nvPr/>
        </p:nvSpPr>
        <p:spPr>
          <a:xfrm>
            <a:off x="10774375"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flipH="1">
            <a:off x="8949461"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178061"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جانچیں</a:t>
            </a:r>
          </a:p>
        </p:txBody>
      </p:sp>
      <p:sp>
        <p:nvSpPr>
          <p:cNvPr id="11" name="TextBox 10"/>
          <p:cNvSpPr txBox="1"/>
          <p:nvPr/>
        </p:nvSpPr>
        <p:spPr>
          <a:xfrm>
            <a:off x="9178061"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بہت سے لوگوں کے لیے </a:t>
            </a:r>
            <a:r>
              <a:rPr sz="1344" b="0" i="0" lang="en-US">
                <a:solidFill>
                  <a:srgbClr val="46524F"/>
                </a:solidFill>
                <a:latin typeface="Segoe UI"/>
              </a:rPr>
              <a:t>‎70 mg/dL‎</a:t>
            </a:r>
            <a:r>
              <a:rPr sz="1344" b="0" i="0" lang="ur-PK">
                <a:solidFill>
                  <a:srgbClr val="46524F"/>
                </a:solidFill>
                <a:latin typeface="Segoe UI"/>
                <a:cs typeface="Noto Nastaliq Urdu"/>
              </a:rPr>
              <a:t> سے کم کم ہے؛ آپ کا مختلف ہو سکتا ہے۔</a:t>
            </a:r>
          </a:p>
        </p:txBody>
      </p:sp>
      <p:sp>
        <p:nvSpPr>
          <p:cNvPr id="12" name="Oval 11"/>
          <p:cNvSpPr/>
          <p:nvPr/>
        </p:nvSpPr>
        <p:spPr>
          <a:xfrm>
            <a:off x="789790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flipH="1">
            <a:off x="607298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301587"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علاج</a:t>
            </a:r>
          </a:p>
        </p:txBody>
      </p:sp>
      <p:sp>
        <p:nvSpPr>
          <p:cNvPr id="15" name="TextBox 14"/>
          <p:cNvSpPr txBox="1"/>
          <p:nvPr/>
        </p:nvSpPr>
        <p:spPr>
          <a:xfrm>
            <a:off x="6301587"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فوراً </a:t>
            </a:r>
            <a:r>
              <a:rPr sz="1344" b="0" i="0" lang="en-US">
                <a:solidFill>
                  <a:srgbClr val="46524F"/>
                </a:solidFill>
                <a:latin typeface="Segoe UI"/>
              </a:rPr>
              <a:t>‎15‎</a:t>
            </a:r>
            <a:r>
              <a:rPr sz="1344" b="0" i="0" lang="ur-PK">
                <a:solidFill>
                  <a:srgbClr val="46524F"/>
                </a:solidFill>
                <a:latin typeface="Segoe UI"/>
                <a:cs typeface="Noto Nastaliq Urdu"/>
              </a:rPr>
              <a:t> سے </a:t>
            </a:r>
            <a:r>
              <a:rPr sz="1344" b="0" i="0" lang="en-US">
                <a:solidFill>
                  <a:srgbClr val="46524F"/>
                </a:solidFill>
                <a:latin typeface="Segoe UI"/>
              </a:rPr>
              <a:t>‎20‎</a:t>
            </a:r>
            <a:r>
              <a:rPr sz="1344" b="0" i="0" lang="ur-PK">
                <a:solidFill>
                  <a:srgbClr val="46524F"/>
                </a:solidFill>
                <a:latin typeface="Segoe UI"/>
                <a:cs typeface="Noto Nastaliq Urdu"/>
              </a:rPr>
              <a:t> گرام گلوکوز یا کاربوہائیڈریٹ کھائیں یا پئیں۔</a:t>
            </a:r>
          </a:p>
        </p:txBody>
      </p:sp>
      <p:sp>
        <p:nvSpPr>
          <p:cNvPr id="16" name="Oval 15"/>
          <p:cNvSpPr/>
          <p:nvPr/>
        </p:nvSpPr>
        <p:spPr>
          <a:xfrm>
            <a:off x="502142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flipH="1">
            <a:off x="319651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425113" y="2926080"/>
            <a:ext cx="2464993" cy="640080"/>
          </a:xfrm>
          <a:prstGeom prst="rect">
            <a:avLst/>
          </a:prstGeom>
          <a:noFill/>
        </p:spPr>
        <p:txBody>
          <a:bodyPr wrap="square" lIns="18288" rIns="18288" tIns="18288" bIns="18288" anchor="t">
            <a:spAutoFit/>
          </a:bodyPr>
          <a:lstStyle/>
          <a:p>
            <a:pPr algn="r" rtl="1">
              <a:lnSpc>
                <a:spcPct val="125000"/>
              </a:lnSpc>
            </a:pPr>
            <a:r>
              <a:rPr sz="1823" b="0" i="0" lang="en-US">
                <a:solidFill>
                  <a:srgbClr val="15201E"/>
                </a:solidFill>
                <a:latin typeface="Segoe UI"/>
              </a:rPr>
              <a:t>‎15‎</a:t>
            </a:r>
            <a:r>
              <a:rPr sz="1823" b="0" i="0" lang="ur-PK">
                <a:solidFill>
                  <a:srgbClr val="15201E"/>
                </a:solidFill>
                <a:latin typeface="Segoe UI"/>
                <a:cs typeface="Noto Nastaliq Urdu"/>
              </a:rPr>
              <a:t> منٹ انتظار</a:t>
            </a:r>
          </a:p>
        </p:txBody>
      </p:sp>
      <p:sp>
        <p:nvSpPr>
          <p:cNvPr id="19" name="TextBox 18"/>
          <p:cNvSpPr txBox="1"/>
          <p:nvPr/>
        </p:nvSpPr>
        <p:spPr>
          <a:xfrm>
            <a:off x="3425113"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دوبارہ جانچیں، اب بھی کم ہو تو دہرائیں۔</a:t>
            </a:r>
          </a:p>
        </p:txBody>
      </p:sp>
      <p:sp>
        <p:nvSpPr>
          <p:cNvPr id="20" name="Oval 19"/>
          <p:cNvSpPr/>
          <p:nvPr/>
        </p:nvSpPr>
        <p:spPr>
          <a:xfrm>
            <a:off x="214495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548639"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ایمرجنسی</a:t>
            </a:r>
          </a:p>
        </p:txBody>
      </p:sp>
      <p:sp>
        <p:nvSpPr>
          <p:cNvPr id="22" name="TextBox 21"/>
          <p:cNvSpPr txBox="1"/>
          <p:nvPr/>
        </p:nvSpPr>
        <p:spPr>
          <a:xfrm>
            <a:off x="548639"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بے ہوش ہوں یا خود علاج نہ کر سکیں: </a:t>
            </a:r>
            <a:r>
              <a:rPr sz="1344" b="0" i="0" lang="en-US">
                <a:solidFill>
                  <a:srgbClr val="46524F"/>
                </a:solidFill>
                <a:latin typeface="Segoe UI"/>
              </a:rPr>
              <a:t>‎911‎</a:t>
            </a:r>
            <a:r>
              <a:rPr sz="1344" b="0" i="0" lang="ur-PK">
                <a:solidFill>
                  <a:srgbClr val="46524F"/>
                </a:solidFill>
                <a:latin typeface="Segoe UI"/>
                <a:cs typeface="Noto Nastaliq Urdu"/>
              </a:rPr>
              <a:t> کال کریں۔</a:t>
            </a:r>
          </a:p>
        </p:txBody>
      </p:sp>
      <p:sp>
        <p:nvSpPr>
          <p:cNvPr id="23" name="Rounded Rectangle 22"/>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بے ہوش ہوں یا خود علاج نہ کر سکیں: </a:t>
            </a:r>
            <a:r>
              <a:rPr sz="1728" b="0" i="0" lang="en-US">
                <a:solidFill>
                  <a:srgbClr val="0A3F3C"/>
                </a:solidFill>
                <a:latin typeface="Segoe UI"/>
              </a:rPr>
              <a:t>‎911‎</a:t>
            </a:r>
            <a:r>
              <a:rPr sz="1728" b="0" i="0" lang="ur-PK">
                <a:solidFill>
                  <a:srgbClr val="0A3F3C"/>
                </a:solidFill>
                <a:latin typeface="Segoe UI"/>
                <a:cs typeface="Noto Nastaliq Urdu"/>
              </a:rPr>
              <a:t> کال کریں۔</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ٹائپ </a:t>
            </a:r>
            <a:r>
              <a:rPr sz="1823" b="0" i="0" lang="en-US">
                <a:solidFill>
                  <a:srgbClr val="0E5753"/>
                </a:solidFill>
                <a:latin typeface="Segoe UI"/>
              </a:rPr>
              <a:t>‎2‎</a:t>
            </a:r>
            <a:r>
              <a:rPr sz="1823" b="0" i="0" lang="ur-PK">
                <a:solidFill>
                  <a:srgbClr val="0E5753"/>
                </a:solidFill>
                <a:latin typeface="Segoe UI"/>
                <a:cs typeface="Noto Nastaliq Urdu"/>
              </a:rPr>
              <a:t> ذیابیطس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National Institute of Diabetes and Digestive and Kidney Diseases, Diabetes &amp; Foot Problems; National Institute of Diabetes and Digestive and Kidney Diseases, Diabetic Eye Disease; National Institute of Diabetes and Digestive and Kidney Diseases, Diabetic Kidney Disease; and 1 more on the Sources slide</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سالانہ جانچ مسائل جلد پکڑتی ہے</a:t>
            </a:r>
          </a:p>
        </p:txBody>
      </p:sp>
      <p:graphicFrame>
        <p:nvGraphicFramePr>
          <p:cNvPr id="8" name="Table 7"/>
          <p:cNvGraphicFramePr>
            <a:graphicFrameLocks noGrp="1"/>
          </p:cNvGraphicFramePr>
          <p:nvPr/>
        </p:nvGraphicFramePr>
        <p:xfrm>
          <a:off x="548640" y="1783080"/>
          <a:ext cx="11094414" cy="3200400"/>
        </p:xfrm>
        <a:graphic>
          <a:graphicData uri="http://schemas.openxmlformats.org/drawingml/2006/table">
            <a:tbl>
              <a:tblPr firstRow="1" bandRow="0" rtl="1">
                <a:tableStyleId>{5C22544A-7EE6-4342-B048-85BDC9FD1C3A}</a:tableStyleId>
              </a:tblPr>
              <a:tblGrid>
                <a:gridCol w="6223696"/>
                <a:gridCol w="4870718"/>
              </a:tblGrid>
              <a:tr h="640080">
                <a:tc>
                  <a:txBody>
                    <a:bodyPr/>
                    <a:lstStyle/>
                    <a:p>
                      <a:pPr algn="r" rtl="1">
                        <a:lnSpc>
                          <a:spcPct val="125000"/>
                        </a:lnSpc>
                      </a:pPr>
                      <a:r>
                        <a:rPr sz="1344" b="0" i="0" lang="ur-PK">
                          <a:solidFill>
                            <a:srgbClr val="46524F"/>
                          </a:solidFill>
                          <a:latin typeface="Segoe UI"/>
                          <a:cs typeface="Noto Nastaliq Urdu"/>
                        </a:rPr>
                        <a:t>کتنی بار</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جانچ</a:t>
                      </a:r>
                    </a:p>
                  </a:txBody>
                  <a:tcPr marL="128016" marR="128016" anchor="ctr">
                    <a:solidFill>
                      <a:srgbClr val="EFECE4"/>
                    </a:solidFill>
                  </a:tcPr>
                </a:tc>
              </a:tr>
              <a:tr h="640080">
                <a:tc>
                  <a:txBody>
                    <a:bodyPr/>
                    <a:lstStyle/>
                    <a:p>
                      <a:pPr algn="r" rtl="1">
                        <a:lnSpc>
                          <a:spcPct val="125000"/>
                        </a:lnSpc>
                      </a:pPr>
                      <a:r>
                        <a:rPr sz="1823" b="0" i="0" lang="ur-PK">
                          <a:solidFill>
                            <a:srgbClr val="15201E"/>
                          </a:solidFill>
                          <a:latin typeface="Segoe UI"/>
                          <a:cs typeface="Noto Nastaliq Urdu"/>
                        </a:rPr>
                        <a:t>زیادہ تر لوگوں کے لیے سال میں ایک بار۔</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پتلی پھیلا کر آنکھ کا معائنہ</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ٹائپ </a:t>
                      </a:r>
                      <a:r>
                        <a:rPr sz="1823" b="0" i="0" lang="en-US">
                          <a:solidFill>
                            <a:srgbClr val="15201E"/>
                          </a:solidFill>
                          <a:latin typeface="Segoe UI"/>
                        </a:rPr>
                        <a:t>‎2‎</a:t>
                      </a:r>
                      <a:r>
                        <a:rPr sz="1823" b="0" i="0" lang="ur-PK">
                          <a:solidFill>
                            <a:srgbClr val="15201E"/>
                          </a:solidFill>
                          <a:latin typeface="Segoe UI"/>
                          <a:cs typeface="Noto Nastaliq Urdu"/>
                        </a:rPr>
                        <a:t> ذیابیطس میں ہر سال۔</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گردے کا ٹیسٹ (خون اور پیشاب)</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ہر ملاقات پر؛ روزانہ اپنے پاؤں دیکھیں۔</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پاؤں کا معائنہ</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ٹیم سے ہدف اور تعداد پوچھیں۔</a:t>
                      </a:r>
                    </a:p>
                  </a:txBody>
                  <a:tcPr marL="128016" marR="128016" anchor="ctr">
                    <a:solidFill>
                      <a:srgbClr val="F6ECDB"/>
                    </a:solidFill>
                  </a:tcPr>
                </a:tc>
                <a:tc>
                  <a:txBody>
                    <a:bodyPr/>
                    <a:lstStyle/>
                    <a:p>
                      <a:pPr algn="r" rtl="1">
                        <a:lnSpc>
                          <a:spcPct val="125000"/>
                        </a:lnSpc>
                      </a:pPr>
                      <a:r>
                        <a:rPr sz="1823" b="0" i="0" lang="en-US">
                          <a:solidFill>
                            <a:srgbClr val="15201E"/>
                          </a:solidFill>
                          <a:latin typeface="Segoe UI"/>
                        </a:rPr>
                        <a:t>‎A1C‎</a:t>
                      </a:r>
                      <a:r>
                        <a:rPr sz="1823" b="0" i="0" lang="ur-PK">
                          <a:solidFill>
                            <a:srgbClr val="15201E"/>
                          </a:solidFill>
                          <a:latin typeface="Segoe UI"/>
                          <a:cs typeface="Noto Nastaliq Urdu"/>
                        </a:rPr>
                        <a:t> ٹیسٹ</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روزانہ اپنے پاؤں دیکھیں۔</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ٹائپ </a:t>
            </a:r>
            <a:r>
              <a:rPr sz="1823" b="0" i="0" lang="en-US">
                <a:solidFill>
                  <a:srgbClr val="0E5753"/>
                </a:solidFill>
                <a:latin typeface="Segoe UI"/>
              </a:rPr>
              <a:t>‎2‎</a:t>
            </a:r>
            <a:r>
              <a:rPr sz="1823" b="0" i="0" lang="ur-PK">
                <a:solidFill>
                  <a:srgbClr val="0E5753"/>
                </a:solidFill>
                <a:latin typeface="Segoe UI"/>
                <a:cs typeface="Noto Nastaliq Urdu"/>
              </a:rPr>
              <a:t> ذیابیطس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Diabetes Care, American Diabetes Association, Consensus Report: Definition and Interpretation of Remission in Type 2 Diabetes (Riddle et al., 2021)</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ریمیشن علاج مکمل نہیں</a:t>
            </a:r>
          </a:p>
        </p:txBody>
      </p:sp>
      <p:sp>
        <p:nvSpPr>
          <p:cNvPr id="8" name="Rounded Rectangle 7"/>
          <p:cNvSpPr/>
          <p:nvPr/>
        </p:nvSpPr>
        <p:spPr>
          <a:xfrm>
            <a:off x="6233007" y="1691640"/>
            <a:ext cx="5410047"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61607"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0A3F3C"/>
                </a:solidFill>
                <a:latin typeface="Segoe UI"/>
                <a:cs typeface="Noto Nastaliq Urdu"/>
              </a:rPr>
              <a:t>مطلب</a:t>
            </a:r>
          </a:p>
        </p:txBody>
      </p:sp>
      <p:sp>
        <p:nvSpPr>
          <p:cNvPr id="10" name="TextBox 9"/>
          <p:cNvSpPr txBox="1"/>
          <p:nvPr/>
        </p:nvSpPr>
        <p:spPr>
          <a:xfrm>
            <a:off x="6461607" y="2743200"/>
            <a:ext cx="4952847"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شکر گھٹانے والی دوا بند کرنے کے کم از کم </a:t>
            </a:r>
            <a:r>
              <a:rPr sz="1728" b="0" i="0" lang="en-US">
                <a:solidFill>
                  <a:srgbClr val="15201E"/>
                </a:solidFill>
                <a:latin typeface="Segoe UI"/>
              </a:rPr>
              <a:t>‎3‎</a:t>
            </a:r>
            <a:r>
              <a:rPr sz="1728" b="0" i="0" lang="ur-PK">
                <a:solidFill>
                  <a:srgbClr val="15201E"/>
                </a:solidFill>
                <a:latin typeface="Segoe UI"/>
                <a:cs typeface="Noto Nastaliq Urdu"/>
              </a:rPr>
              <a:t> مہینے بعد </a:t>
            </a:r>
            <a:r>
              <a:rPr sz="1728" b="0" i="0" lang="en-US">
                <a:solidFill>
                  <a:srgbClr val="15201E"/>
                </a:solidFill>
                <a:latin typeface="Segoe UI"/>
              </a:rPr>
              <a:t>‎A1C‎</a:t>
            </a:r>
            <a:r>
              <a:rPr sz="1728" b="0" i="0" lang="ur-PK">
                <a:solidFill>
                  <a:srgbClr val="15201E"/>
                </a:solidFill>
                <a:latin typeface="Segoe UI"/>
                <a:cs typeface="Noto Nastaliq Urdu"/>
              </a:rPr>
              <a:t> کا </a:t>
            </a:r>
            <a:r>
              <a:rPr sz="1728" b="0" i="0" lang="en-US">
                <a:solidFill>
                  <a:srgbClr val="15201E"/>
                </a:solidFill>
                <a:latin typeface="Segoe UI"/>
              </a:rPr>
              <a:t>‎6.5‎</a:t>
            </a:r>
            <a:r>
              <a:rPr sz="1728" b="0" i="0" lang="ur-PK">
                <a:solidFill>
                  <a:srgbClr val="15201E"/>
                </a:solidFill>
                <a:latin typeface="Segoe UI"/>
                <a:cs typeface="Noto Nastaliq Urdu"/>
              </a:rPr>
              <a:t> فیصد سے کم ہونا۔</a:t>
            </a:r>
          </a:p>
          <a:p>
            <a:pPr algn="r" rtl="1">
              <a:lnSpc>
                <a:spcPct val="125000"/>
              </a:lnSpc>
              <a:spcAft>
                <a:spcPts val="1350"/>
              </a:spcAft>
            </a:pPr>
            <a:r>
              <a:rPr sz="1728" b="0" i="0" lang="ur-PK">
                <a:solidFill>
                  <a:srgbClr val="15201E"/>
                </a:solidFill>
                <a:latin typeface="Segoe UI"/>
                <a:cs typeface="Noto Nastaliq Urdu"/>
              </a:rPr>
              <a:t>ذیابیطس ہمیشہ فعال نہ ہو۔</a:t>
            </a:r>
          </a:p>
        </p:txBody>
      </p:sp>
      <p:sp>
        <p:nvSpPr>
          <p:cNvPr id="11" name="Rounded Rectangle 10"/>
          <p:cNvSpPr/>
          <p:nvPr/>
        </p:nvSpPr>
        <p:spPr>
          <a:xfrm>
            <a:off x="548640"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مطلب نہیں</a:t>
            </a:r>
          </a:p>
        </p:txBody>
      </p:sp>
      <p:sp>
        <p:nvSpPr>
          <p:cNvPr id="13" name="TextBox 12"/>
          <p:cNvSpPr txBox="1"/>
          <p:nvPr/>
        </p:nvSpPr>
        <p:spPr>
          <a:xfrm>
            <a:off x="777240" y="2743200"/>
            <a:ext cx="4952847"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یہ علاج مکمل نہیں؛ نگرانی اب بھی ضروری ہے۔</a:t>
            </a:r>
          </a:p>
          <a:p>
            <a:pPr algn="r" rtl="1">
              <a:lnSpc>
                <a:spcPct val="125000"/>
              </a:lnSpc>
              <a:spcAft>
                <a:spcPts val="1350"/>
              </a:spcAft>
            </a:pPr>
            <a:r>
              <a:rPr sz="1728" b="0" i="0" lang="ur-PK">
                <a:solidFill>
                  <a:srgbClr val="15201E"/>
                </a:solidFill>
                <a:latin typeface="Segoe UI"/>
                <a:cs typeface="Noto Nastaliq Urdu"/>
              </a:rPr>
              <a:t>آنکھ، گردے، اعصاب اور دل کی پیچیدگیاں اب بھی ہو سکتی ہیں۔</a:t>
            </a:r>
          </a:p>
        </p:txBody>
      </p:sp>
      <p:sp>
        <p:nvSpPr>
          <p:cNvPr id="14" name="Rounded Rectangle 13"/>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جانچ جاری رہتی ہے، کم از کم سالانہ۔</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ٹائپ </a:t>
            </a:r>
            <a:r>
              <a:rPr sz="1823" b="0" i="0" lang="en-US">
                <a:solidFill>
                  <a:srgbClr val="0E5753"/>
                </a:solidFill>
                <a:latin typeface="Segoe UI"/>
              </a:rPr>
              <a:t>‎2‎</a:t>
            </a:r>
            <a:r>
              <a:rPr sz="1823" b="0" i="0" lang="ur-PK">
                <a:solidFill>
                  <a:srgbClr val="0E5753"/>
                </a:solidFill>
                <a:latin typeface="Segoe UI"/>
                <a:cs typeface="Noto Nastaliq Urdu"/>
              </a:rPr>
              <a:t> ذیابیطس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9</a:t>
            </a:r>
          </a:p>
        </p:txBody>
      </p:sp>
      <p:sp>
        <p:nvSpPr>
          <p:cNvPr id="6" name="TextBox 5"/>
          <p:cNvSpPr txBox="1"/>
          <p:nvPr/>
        </p:nvSpPr>
        <p:spPr>
          <a:xfrm>
            <a:off x="2499055" y="777240"/>
            <a:ext cx="9144000" cy="731520"/>
          </a:xfrm>
          <a:prstGeom prst="rect">
            <a:avLst/>
          </a:prstGeom>
          <a:noFill/>
        </p:spPr>
        <p:txBody>
          <a:bodyPr wrap="square" lIns="18288" rIns="18288" tIns="18288" bIns="18288" anchor="t">
            <a:spAutoFit/>
          </a:bodyPr>
          <a:lstStyle/>
          <a:p>
            <a:pPr algn="r" rtl="1">
              <a:lnSpc>
                <a:spcPct val="125000"/>
              </a:lnSpc>
            </a:pPr>
            <a:r>
              <a:rPr sz="2879" b="0" i="0" lang="ur-PK">
                <a:solidFill>
                  <a:srgbClr val="A3271B"/>
                </a:solidFill>
                <a:latin typeface="Georgia"/>
                <a:cs typeface="Noto Nastaliq Urdu"/>
              </a:rPr>
              <a:t>فوری مدد کب لیں</a:t>
            </a:r>
          </a:p>
        </p:txBody>
      </p:sp>
      <p:sp>
        <p:nvSpPr>
          <p:cNvPr id="7" name="Oval 6"/>
          <p:cNvSpPr/>
          <p:nvPr/>
        </p:nvSpPr>
        <p:spPr>
          <a:xfrm>
            <a:off x="11313871"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640080" y="1691640"/>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کم شکر سے بے ہوشی یا دورہ: </a:t>
            </a:r>
            <a:r>
              <a:rPr sz="1920" b="0" i="0" lang="en-US">
                <a:solidFill>
                  <a:srgbClr val="15201E"/>
                </a:solidFill>
                <a:latin typeface="Segoe UI"/>
              </a:rPr>
              <a:t>‎911‎</a:t>
            </a:r>
          </a:p>
        </p:txBody>
      </p:sp>
      <p:sp>
        <p:nvSpPr>
          <p:cNvPr id="9" name="Oval 8"/>
          <p:cNvSpPr/>
          <p:nvPr/>
        </p:nvSpPr>
        <p:spPr>
          <a:xfrm>
            <a:off x="11313871"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640080" y="2368296"/>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کیٹواسڈوسس کی علامات: ایمرجنسی، فوری علاج</a:t>
            </a:r>
          </a:p>
        </p:txBody>
      </p:sp>
      <p:sp>
        <p:nvSpPr>
          <p:cNvPr id="11" name="Oval 10"/>
          <p:cNvSpPr/>
          <p:nvPr/>
        </p:nvSpPr>
        <p:spPr>
          <a:xfrm>
            <a:off x="11313871"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640080" y="3044952"/>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پاؤں کا زخم نہ بھرے: فوراً کال</a:t>
            </a:r>
          </a:p>
        </p:txBody>
      </p:sp>
      <p:sp>
        <p:nvSpPr>
          <p:cNvPr id="13" name="Oval 12"/>
          <p:cNvSpPr/>
          <p:nvPr/>
        </p:nvSpPr>
        <p:spPr>
          <a:xfrm>
            <a:off x="11313871"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640080" y="3721608"/>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نظر میں اچانک تبدیلی: فوراً ڈاکٹر کو کال</a:t>
            </a:r>
          </a:p>
        </p:txBody>
      </p:sp>
      <p:sp>
        <p:nvSpPr>
          <p:cNvPr id="15" name="Oval 14"/>
          <p:cNvSpPr/>
          <p:nvPr/>
        </p:nvSpPr>
        <p:spPr>
          <a:xfrm>
            <a:off x="11313871"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640080" y="4398264"/>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سینے کا درد یا فالج: </a:t>
            </a:r>
            <a:r>
              <a:rPr sz="1920" b="0" i="0" lang="en-US">
                <a:solidFill>
                  <a:srgbClr val="15201E"/>
                </a:solidFill>
                <a:latin typeface="Segoe UI"/>
              </a:rPr>
              <a:t>‎911‎</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بے ہوشی، سینے کا درد یا فالج: </a:t>
            </a:r>
            <a:r>
              <a:rPr sz="1728" b="0" i="0" lang="en-US">
                <a:solidFill>
                  <a:srgbClr val="0A3F3C"/>
                </a:solidFill>
                <a:latin typeface="Segoe UI"/>
              </a:rPr>
              <a:t>‎911‎</a:t>
            </a:r>
            <a:r>
              <a:rPr sz="1728" b="0" i="0" lang="ur-PK">
                <a:solidFill>
                  <a:srgbClr val="0A3F3C"/>
                </a:solidFill>
                <a:latin typeface="Segoe UI"/>
                <a:cs typeface="Noto Nastaliq Urdu"/>
              </a:rPr>
              <a:t> کال کریں۔</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ٹائپ </a:t>
            </a:r>
            <a:r>
              <a:rPr sz="1823" b="0" i="0" lang="en-US">
                <a:solidFill>
                  <a:srgbClr val="0E5753"/>
                </a:solidFill>
                <a:latin typeface="Segoe UI"/>
              </a:rPr>
              <a:t>‎2‎</a:t>
            </a:r>
            <a:r>
              <a:rPr sz="1823" b="0" i="0" lang="ur-PK">
                <a:solidFill>
                  <a:srgbClr val="0E5753"/>
                </a:solidFill>
                <a:latin typeface="Segoe UI"/>
                <a:cs typeface="Noto Nastaliq Urdu"/>
              </a:rPr>
              <a:t> ذیابیطس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National Institute of Diabetes and Digestive and Kidney Diseases, Managing Diabetes; National Institute of Diabetes and Digestive and Kidney Diseases, Diabetic Eye Disease; National Institute of Diabetes and Digestive and Kidney Diseases, Diabetic Kidney Disease; and 2 more on the Sources slide</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اب کیا کریں</a:t>
            </a:r>
          </a:p>
        </p:txBody>
      </p:sp>
      <p:sp>
        <p:nvSpPr>
          <p:cNvPr id="8" name="Oval 7"/>
          <p:cNvSpPr/>
          <p:nvPr/>
        </p:nvSpPr>
        <p:spPr>
          <a:xfrm>
            <a:off x="11130991"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640079" y="1709928"/>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اپنا </a:t>
            </a:r>
            <a:r>
              <a:rPr sz="2111" b="0" i="0" lang="en-US">
                <a:solidFill>
                  <a:srgbClr val="15201E"/>
                </a:solidFill>
                <a:latin typeface="Segoe UI"/>
              </a:rPr>
              <a:t>‎A1C‎</a:t>
            </a:r>
            <a:r>
              <a:rPr sz="2111" b="0" i="0" lang="ur-PK">
                <a:solidFill>
                  <a:srgbClr val="15201E"/>
                </a:solidFill>
                <a:latin typeface="Segoe UI"/>
                <a:cs typeface="Noto Nastaliq Urdu"/>
              </a:rPr>
              <a:t> ہدف پوچھیں</a:t>
            </a:r>
          </a:p>
        </p:txBody>
      </p:sp>
      <p:sp>
        <p:nvSpPr>
          <p:cNvPr id="10" name="Oval 9"/>
          <p:cNvSpPr/>
          <p:nvPr/>
        </p:nvSpPr>
        <p:spPr>
          <a:xfrm>
            <a:off x="11130991"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640079" y="2386584"/>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سالانہ جانچ طے کریں</a:t>
            </a:r>
          </a:p>
        </p:txBody>
      </p:sp>
      <p:sp>
        <p:nvSpPr>
          <p:cNvPr id="12" name="Oval 11"/>
          <p:cNvSpPr/>
          <p:nvPr/>
        </p:nvSpPr>
        <p:spPr>
          <a:xfrm>
            <a:off x="11130991"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640079" y="3063240"/>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روزانہ پاؤں دیکھیں</a:t>
            </a:r>
          </a:p>
        </p:txBody>
      </p:sp>
      <p:sp>
        <p:nvSpPr>
          <p:cNvPr id="14" name="Oval 13"/>
          <p:cNvSpPr/>
          <p:nvPr/>
        </p:nvSpPr>
        <p:spPr>
          <a:xfrm>
            <a:off x="11130991"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640079" y="3739896"/>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اپنی دواؤں کا جائزہ لیں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اپنا </a:t>
            </a:r>
            <a:r>
              <a:rPr sz="1728" b="0" i="0" lang="en-US">
                <a:solidFill>
                  <a:srgbClr val="0A3F3C"/>
                </a:solidFill>
                <a:latin typeface="Segoe UI"/>
              </a:rPr>
              <a:t>‎A1C‎</a:t>
            </a:r>
            <a:r>
              <a:rPr sz="1728" b="0" i="0" lang="ur-PK">
                <a:solidFill>
                  <a:srgbClr val="0A3F3C"/>
                </a:solidFill>
                <a:latin typeface="Segoe UI"/>
                <a:cs typeface="Noto Nastaliq Urdu"/>
              </a:rPr>
              <a:t> ہدف پوچھنے سے شروع کریں۔</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ٹائپ </a:t>
            </a:r>
            <a:r>
              <a:rPr sz="1823" b="0" i="0" lang="en-US">
                <a:solidFill>
                  <a:srgbClr val="0E5753"/>
                </a:solidFill>
                <a:latin typeface="Segoe UI"/>
              </a:rPr>
              <a:t>‎2‎</a:t>
            </a:r>
            <a:r>
              <a:rPr sz="1823" b="0" i="0" lang="ur-PK">
                <a:solidFill>
                  <a:srgbClr val="0E5753"/>
                </a:solidFill>
                <a:latin typeface="Segoe UI"/>
                <a:cs typeface="Noto Nastaliq Urdu"/>
              </a:rPr>
              <a:t> ذیابیطس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11</a:t>
            </a:r>
          </a:p>
        </p:txBody>
      </p:sp>
      <p:sp>
        <p:nvSpPr>
          <p:cNvPr id="6" name="TextBox 5"/>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حوالہ جات</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937"/>
              </a:spcAft>
            </a:pPr>
            <a:r>
              <a:rPr sz="1250" b="0" i="0">
                <a:solidFill>
                  <a:srgbClr val="46524F"/>
                </a:solidFill>
                <a:latin typeface="Segoe UI"/>
              </a:rPr>
              <a:t>National Institute of Diabetes and Digestive and Kidney Diseases — Type 2 Diabetes</a:t>
            </a:r>
          </a:p>
          <a:p>
            <a:pPr algn="l">
              <a:spcAft>
                <a:spcPts val="937"/>
              </a:spcAft>
            </a:pPr>
            <a:r>
              <a:rPr sz="1250" b="0" i="0">
                <a:solidFill>
                  <a:srgbClr val="46524F"/>
                </a:solidFill>
                <a:latin typeface="Segoe UI"/>
              </a:rPr>
              <a:t>National Institute of Diabetes and Digestive and Kidney Diseases — Symptoms &amp; Causes of Diabetes</a:t>
            </a:r>
          </a:p>
          <a:p>
            <a:pPr algn="l">
              <a:spcAft>
                <a:spcPts val="937"/>
              </a:spcAft>
            </a:pPr>
            <a:r>
              <a:rPr sz="1250" b="0" i="0">
                <a:solidFill>
                  <a:srgbClr val="46524F"/>
                </a:solidFill>
                <a:latin typeface="Segoe UI"/>
              </a:rPr>
              <a:t>National Institute of Diabetes and Digestive and Kidney Diseases — Risk Factors for Type 2 Diabetes</a:t>
            </a:r>
          </a:p>
          <a:p>
            <a:pPr algn="l">
              <a:spcAft>
                <a:spcPts val="937"/>
              </a:spcAft>
            </a:pPr>
            <a:r>
              <a:rPr sz="1250" b="0" i="0">
                <a:solidFill>
                  <a:srgbClr val="46524F"/>
                </a:solidFill>
                <a:latin typeface="Segoe UI"/>
              </a:rPr>
              <a:t>National Institute of Diabetes and Digestive and Kidney Diseases — The A1C Test &amp; Diabetes</a:t>
            </a:r>
          </a:p>
          <a:p>
            <a:pPr algn="l">
              <a:spcAft>
                <a:spcPts val="937"/>
              </a:spcAft>
            </a:pPr>
            <a:r>
              <a:rPr sz="1250" b="0" i="0">
                <a:solidFill>
                  <a:srgbClr val="46524F"/>
                </a:solidFill>
                <a:latin typeface="Segoe UI"/>
              </a:rPr>
              <a:t>National Institute of Diabetes and Digestive and Kidney Diseases — Managing Diabetes</a:t>
            </a:r>
          </a:p>
          <a:p>
            <a:pPr algn="l">
              <a:spcAft>
                <a:spcPts val="937"/>
              </a:spcAft>
            </a:pPr>
            <a:r>
              <a:rPr sz="1250" b="0" i="0">
                <a:solidFill>
                  <a:srgbClr val="46524F"/>
                </a:solidFill>
                <a:latin typeface="Segoe UI"/>
              </a:rPr>
              <a:t>National Institute of Diabetes and Digestive and Kidney Diseases — Low Blood Glucose (Hypoglycemia)</a:t>
            </a:r>
          </a:p>
          <a:p>
            <a:pPr algn="l">
              <a:spcAft>
                <a:spcPts val="937"/>
              </a:spcAft>
            </a:pPr>
            <a:r>
              <a:rPr sz="1250" b="0" i="0">
                <a:solidFill>
                  <a:srgbClr val="46524F"/>
                </a:solidFill>
                <a:latin typeface="Segoe UI"/>
              </a:rPr>
              <a:t>National Institute of Diabetes and Digestive and Kidney Diseases — Diabetes &amp; Foot Problems</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937"/>
              </a:spcAft>
            </a:pPr>
            <a:r>
              <a:rPr sz="1250" b="0" i="0">
                <a:solidFill>
                  <a:srgbClr val="46524F"/>
                </a:solidFill>
                <a:latin typeface="Segoe UI"/>
              </a:rPr>
              <a:t>National Institute of Diabetes and Digestive and Kidney Diseases — Diabetic Eye Disease</a:t>
            </a:r>
          </a:p>
          <a:p>
            <a:pPr algn="l">
              <a:spcAft>
                <a:spcPts val="937"/>
              </a:spcAft>
            </a:pPr>
            <a:r>
              <a:rPr sz="1250" b="0" i="0">
                <a:solidFill>
                  <a:srgbClr val="46524F"/>
                </a:solidFill>
                <a:latin typeface="Segoe UI"/>
              </a:rPr>
              <a:t>National Institute of Diabetes and Digestive and Kidney Diseases — Diabetic Kidney Disease</a:t>
            </a:r>
          </a:p>
          <a:p>
            <a:pPr algn="l">
              <a:spcAft>
                <a:spcPts val="937"/>
              </a:spcAft>
            </a:pPr>
            <a:r>
              <a:rPr sz="1250" b="0" i="0">
                <a:solidFill>
                  <a:srgbClr val="46524F"/>
                </a:solidFill>
                <a:latin typeface="Segoe UI"/>
              </a:rPr>
              <a:t>National Institute of Diabetes and Digestive and Kidney Diseases — Diabetes, Heart Disease, &amp; Stroke</a:t>
            </a:r>
          </a:p>
          <a:p>
            <a:pPr algn="l">
              <a:spcAft>
                <a:spcPts val="937"/>
              </a:spcAft>
            </a:pPr>
            <a:r>
              <a:rPr sz="1250" b="0" i="0">
                <a:solidFill>
                  <a:srgbClr val="46524F"/>
                </a:solidFill>
                <a:latin typeface="Segoe UI"/>
              </a:rPr>
              <a:t>American Diabetes Association, Standards of Care in Diabetes—2026 — 2. Diagnosis and Classification of Diabetes</a:t>
            </a:r>
          </a:p>
          <a:p>
            <a:pPr algn="l">
              <a:spcAft>
                <a:spcPts val="937"/>
              </a:spcAft>
            </a:pPr>
            <a:r>
              <a:rPr sz="1250" b="0" i="0">
                <a:solidFill>
                  <a:srgbClr val="46524F"/>
                </a:solidFill>
                <a:latin typeface="Segoe UI"/>
              </a:rPr>
              <a:t>American Diabetes Association, Standards of Care in Diabetes—2026 — 6. Glycemic Goals, Hypoglycemia, and Hyperglycemic Crises</a:t>
            </a:r>
          </a:p>
          <a:p>
            <a:pPr algn="l">
              <a:spcAft>
                <a:spcPts val="937"/>
              </a:spcAft>
            </a:pPr>
            <a:r>
              <a:rPr sz="1250" b="0" i="0">
                <a:solidFill>
                  <a:srgbClr val="46524F"/>
                </a:solidFill>
                <a:latin typeface="Segoe UI"/>
              </a:rPr>
              <a:t>Diabetes Care, American Diabetes Association — Consensus Report: Definition and Interpretation of Remission in Type 2 Diabetes (Riddle et al., 2021)</a:t>
            </a:r>
          </a:p>
        </p:txBody>
      </p:sp>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دعویٰ، اپنے اصل اقتباس کے ساتھ، موضوع کے حوالہ جات والے صفحے پر درج ہے۔</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ٹائپ </a:t>
            </a:r>
            <a:r>
              <a:rPr sz="1823" b="0" i="0" lang="en-US">
                <a:solidFill>
                  <a:srgbClr val="B9D4CF"/>
                </a:solidFill>
                <a:latin typeface="Segoe UI"/>
              </a:rPr>
              <a:t>‎2‎</a:t>
            </a:r>
            <a:r>
              <a:rPr sz="1823" b="0" i="0" lang="ur-PK">
                <a:solidFill>
                  <a:srgbClr val="B9D4CF"/>
                </a:solidFill>
                <a:latin typeface="Segoe UI"/>
                <a:cs typeface="Noto Nastaliq Urdu"/>
              </a:rPr>
              <a:t> ذیابیطس</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12</a:t>
            </a:r>
          </a:p>
        </p:txBody>
      </p:sp>
      <p:sp>
        <p:nvSpPr>
          <p:cNvPr id="6" name="TextBox 5"/>
          <p:cNvSpPr txBox="1"/>
          <p:nvPr/>
        </p:nvSpPr>
        <p:spPr>
          <a:xfrm>
            <a:off x="1584655" y="868680"/>
            <a:ext cx="10058400" cy="914400"/>
          </a:xfrm>
          <a:prstGeom prst="rect">
            <a:avLst/>
          </a:prstGeom>
          <a:noFill/>
        </p:spPr>
        <p:txBody>
          <a:bodyPr wrap="square" lIns="18288" rIns="18288" tIns="18288" bIns="18288" anchor="t">
            <a:spAutoFit/>
          </a:bodyPr>
          <a:lstStyle/>
          <a:p>
            <a:pPr algn="r" rtl="1">
              <a:lnSpc>
                <a:spcPct val="125000"/>
              </a:lnSpc>
            </a:pPr>
            <a:r>
              <a:rPr sz="2879" b="0" i="0" lang="ur-PK">
                <a:solidFill>
                  <a:srgbClr val="F7F5F0"/>
                </a:solidFill>
                <a:latin typeface="Georgia"/>
                <a:cs typeface="Noto Nastaliq Urdu"/>
              </a:rPr>
              <a:t>اگلی ملاقات کے لیے سوالات</a:t>
            </a:r>
          </a:p>
        </p:txBody>
      </p:sp>
      <p:sp>
        <p:nvSpPr>
          <p:cNvPr id="7" name="TextBox 6"/>
          <p:cNvSpPr txBox="1"/>
          <p:nvPr/>
        </p:nvSpPr>
        <p:spPr>
          <a:xfrm>
            <a:off x="11094415" y="192024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1</a:t>
            </a:r>
          </a:p>
        </p:txBody>
      </p:sp>
      <p:sp>
        <p:nvSpPr>
          <p:cNvPr id="8" name="TextBox 7"/>
          <p:cNvSpPr txBox="1"/>
          <p:nvPr/>
        </p:nvSpPr>
        <p:spPr>
          <a:xfrm>
            <a:off x="944575" y="195681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میرا </a:t>
            </a:r>
            <a:r>
              <a:rPr sz="2111" b="0" i="0" lang="en-US">
                <a:solidFill>
                  <a:srgbClr val="F7F5F0"/>
                </a:solidFill>
                <a:latin typeface="Segoe UI"/>
              </a:rPr>
              <a:t>‎A1C‎</a:t>
            </a:r>
            <a:r>
              <a:rPr sz="2111" b="0" i="0" lang="ur-PK">
                <a:solidFill>
                  <a:srgbClr val="F7F5F0"/>
                </a:solidFill>
                <a:latin typeface="Segoe UI"/>
                <a:cs typeface="Noto Nastaliq Urdu"/>
              </a:rPr>
              <a:t> کا ہدف کیا ہے، اور ٹیسٹ کتنی بار ہو؟</a:t>
            </a:r>
          </a:p>
        </p:txBody>
      </p:sp>
      <p:sp>
        <p:nvSpPr>
          <p:cNvPr id="9" name="TextBox 8"/>
          <p:cNvSpPr txBox="1"/>
          <p:nvPr/>
        </p:nvSpPr>
        <p:spPr>
          <a:xfrm>
            <a:off x="11094415" y="274320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2</a:t>
            </a:r>
          </a:p>
        </p:txBody>
      </p:sp>
      <p:sp>
        <p:nvSpPr>
          <p:cNvPr id="10" name="TextBox 9"/>
          <p:cNvSpPr txBox="1"/>
          <p:nvPr/>
        </p:nvSpPr>
        <p:spPr>
          <a:xfrm>
            <a:off x="944575" y="277977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میری کوئی دوا شکر کم کر سکتی ہے؟</a:t>
            </a:r>
          </a:p>
        </p:txBody>
      </p:sp>
      <p:sp>
        <p:nvSpPr>
          <p:cNvPr id="11" name="TextBox 10"/>
          <p:cNvSpPr txBox="1"/>
          <p:nvPr/>
        </p:nvSpPr>
        <p:spPr>
          <a:xfrm>
            <a:off x="11094415" y="356616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3</a:t>
            </a:r>
          </a:p>
        </p:txBody>
      </p:sp>
      <p:sp>
        <p:nvSpPr>
          <p:cNvPr id="12" name="TextBox 11"/>
          <p:cNvSpPr txBox="1"/>
          <p:nvPr/>
        </p:nvSpPr>
        <p:spPr>
          <a:xfrm>
            <a:off x="944575" y="360273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میری اگلی آنکھ، گردے اور پاؤں کی جانچ کب ہے؟</a:t>
            </a:r>
          </a:p>
        </p:txBody>
      </p:sp>
      <p:sp>
        <p:nvSpPr>
          <p:cNvPr id="13" name="TextBox 12"/>
          <p:cNvSpPr txBox="1"/>
          <p:nvPr/>
        </p:nvSpPr>
        <p:spPr>
          <a:xfrm>
            <a:off x="11094415" y="438912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4</a:t>
            </a:r>
          </a:p>
        </p:txBody>
      </p:sp>
      <p:sp>
        <p:nvSpPr>
          <p:cNvPr id="14" name="TextBox 13"/>
          <p:cNvSpPr txBox="1"/>
          <p:nvPr/>
        </p:nvSpPr>
        <p:spPr>
          <a:xfrm>
            <a:off x="944575" y="442569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مجھے کھانا یا سرگرمی بدلنی چاہیے، اور محفوظ طریقہ کیا ہے؟</a:t>
            </a:r>
          </a:p>
        </p:txBody>
      </p:sp>
      <p:sp>
        <p:nvSpPr>
          <p:cNvPr id="15" name="TextBox 14"/>
          <p:cNvSpPr txBox="1"/>
          <p:nvPr/>
        </p:nvSpPr>
        <p:spPr>
          <a:xfrm>
            <a:off x="548639" y="5486400"/>
            <a:ext cx="11094415" cy="45720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جائزے کا نسخہ۔ طبی مواد ابھی فارماسسٹ سے منظور شدہ نہیں۔ اردو متن مشینی مدد سے تیار مسودہ ہے جس کا ماہر طبی جائزہ باقی ہے۔</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