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is about type 2 diabetes: what it is, how it is found and managed, low blood sugar, the yearly checks, and what remission means. This is general education, not advice about your own treatment, and nobody should stop or change diabetes medicines without their clinician.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question. In type 2 diabetes the body does not make enough insulin or does not use it well, so blood sugar stays too high. It can be managed with a care plan, medicines when needed and regular checks. Remission is possible for some people, but it is not a cure.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Glucose is the body's main fuel. Insulin, a hormone made by the pancreas, moves it into cells. In type 2 diabetes there is not enough insulin or the body does not use it well, so glucose stays in the blood. Symptoms develop slowly over years, and many people have none, so a blood test is how it is found.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Overweight, age 35 or older, a family history, being inactive and prediabetes raise the risk. If you are at risk, losing 5 to 7 percent of your weight, walking at least 30 minutes a day on 5 days a week, and choosing water over sweetened drinks may prevent or delay type 2 diabetes.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A1C is a blood test showing your average blood sugar over the past 3 months. Below 5.7 percent is normal, 5.7 to 6.4 is prediabetes, and 6.5 or above is diabetes. A second measurement confirms the diagnosis unless symptoms are clear. For most people with diabetes the goal is under 7 percent, but yours may differ.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Insulin, sulfonylureas and meglitinides can cause low blood sugar. For many people a reading under 70 is low, but ask your team about your number. Eat or drink 15 to 20 grams of glucose or carbohydrates right away, wait 15 minutes, check again and repeat if still low. If someone passes out or cannot treat a low, others should call 911.</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Most people with diabetes should have a dilated eye exam once a year, because there are often no early warning signs. With type 2 diabetes, get a kidney test every year. Check your feet every day, wear shoes and socks at all times, and get a foot check at every visit.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2021 expert report defines remission as an A1C below 6.5 percent measured at least 3 months after stopping glucose-lowering medicine. The report says cure is a problematic word because follow-up is still needed. Complications can still occur, so eye, kidney, foot and blood pressure checks continue. Never stop medicines on your own.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each following its source's own wording. This list is ProperHealth safety wording awaiting pharmacist sign-off.</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steps. Ask for your A1C goal and how often to be tested. Book your yearly eye exam and kidney test. Look at your feet every day. And review your medicines with your pharmacist or clinician, asking which can cause low blood sugar.</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in this lecture come from these sources. The full list of claims, with the exact passage each one rests on, is on the topic's sources page.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TYPE 2 DIABETES</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Type 2 diabetes: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What it is, how it is managed, and what remission means</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15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TYPE 2 DIABETES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National Institute of Diabetes and Digestive and Kidney Diseases, Type 2 Diabetes; Diabetes Care, American Diabetes Association, Consensus Report: Definition and Interpretation of Remission in Type 2 Diabetes (Riddle et al., 2021)</a:t>
            </a:r>
          </a:p>
        </p:txBody>
      </p:sp>
      <p:sp>
        <p:nvSpPr>
          <p:cNvPr id="7" name="TextBox 6"/>
          <p:cNvSpPr txBox="1"/>
          <p:nvPr/>
        </p:nvSpPr>
        <p:spPr>
          <a:xfrm>
            <a:off x="548640" y="914400"/>
            <a:ext cx="10424160" cy="3357880"/>
          </a:xfrm>
          <a:prstGeom prst="rect">
            <a:avLst/>
          </a:prstGeom>
          <a:noFill/>
        </p:spPr>
        <p:txBody>
          <a:bodyPr wrap="square" lIns="18288" rIns="18288" tIns="18288" bIns="18288" anchor="t">
            <a:spAutoFit/>
          </a:bodyPr>
          <a:lstStyle/>
          <a:p>
            <a:pPr algn="l"/>
            <a:r>
              <a:rPr sz="5000" b="0" i="1">
                <a:solidFill>
                  <a:srgbClr val="0A3F3C"/>
                </a:solidFill>
                <a:latin typeface="Georgia"/>
              </a:rPr>
              <a:t>High blood sugar, a diabetes diagnosis, or a worry about "reversing" it: what is true, and what should I check?</a:t>
            </a:r>
          </a:p>
        </p:txBody>
      </p:sp>
      <p:sp>
        <p:nvSpPr>
          <p:cNvPr id="8" name="Rectangle 7"/>
          <p:cNvSpPr/>
          <p:nvPr/>
        </p:nvSpPr>
        <p:spPr>
          <a:xfrm>
            <a:off x="548640" y="4455160"/>
            <a:ext cx="54864" cy="1432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409440"/>
            <a:ext cx="9601200" cy="1524000"/>
          </a:xfrm>
          <a:prstGeom prst="rect">
            <a:avLst/>
          </a:prstGeom>
          <a:noFill/>
        </p:spPr>
        <p:txBody>
          <a:bodyPr wrap="square" lIns="18288" rIns="18288" tIns="18288" bIns="18288" anchor="t">
            <a:spAutoFit/>
          </a:bodyPr>
          <a:lstStyle/>
          <a:p>
            <a:pPr algn="l"/>
            <a:r>
              <a:rPr sz="2400" b="0" i="0">
                <a:solidFill>
                  <a:srgbClr val="46524F"/>
                </a:solidFill>
                <a:latin typeface="Segoe UI"/>
              </a:rPr>
              <a:t>In type 2 diabetes the body does not make enough insulin or does not use it well, so blood sugar stays too high. It can be managed with a care plan, medicines when needed, and regular checks. Remission is possible for some people, but it is not a cure.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TYPE 2 DIABETES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National Institute of Diabetes and Digestive and Kidney Diseases, Type 2 Diabetes; National Institute of Diabetes and Digestive and Kidney Diseases, Symptoms &amp; Causes of Diabetes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Insulin falls short, so sugar builds up</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Glucose is fuel</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Blood sugar is the body's main source of energy.</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Insulin opens the door</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A hormone from the pancreas moves glucose into cells.</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Insulin falls short</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Not enough is made, or it is not used well.</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Sugar builds up</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Too much glucose stays in the blood.</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Many people have no symptoms at first.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TYPE 2 DIABETES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National Institute of Diabetes and Digestive and Kidney Diseases, Risk Factors for Type 2 Diabetes; National Institute of Diabetes and Digestive and Kidney Diseases, Type 2 Diabetes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Some risks you can lower</a:t>
            </a:r>
          </a:p>
        </p:txBody>
      </p:sp>
      <p:sp>
        <p:nvSpPr>
          <p:cNvPr id="8" name="Rounded Rectangle 7"/>
          <p:cNvSpPr/>
          <p:nvPr/>
        </p:nvSpPr>
        <p:spPr>
          <a:xfrm>
            <a:off x="548640"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4952847" cy="822960"/>
          </a:xfrm>
          <a:prstGeom prst="rect">
            <a:avLst/>
          </a:prstGeom>
          <a:noFill/>
        </p:spPr>
        <p:txBody>
          <a:bodyPr wrap="square" lIns="18288" rIns="18288" tIns="18288" bIns="18288" anchor="t">
            <a:spAutoFit/>
          </a:bodyPr>
          <a:lstStyle/>
          <a:p>
            <a:pPr algn="l"/>
            <a:r>
              <a:rPr sz="1900" b="1" i="0">
                <a:solidFill>
                  <a:srgbClr val="7A5300"/>
                </a:solidFill>
                <a:latin typeface="Segoe UI"/>
              </a:rPr>
              <a:t>Raises the risk</a:t>
            </a:r>
          </a:p>
        </p:txBody>
      </p:sp>
      <p:sp>
        <p:nvSpPr>
          <p:cNvPr id="10" name="TextBox 9"/>
          <p:cNvSpPr txBox="1"/>
          <p:nvPr/>
        </p:nvSpPr>
        <p:spPr>
          <a:xfrm>
            <a:off x="777240"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Overweight; a family history of diabetes.</a:t>
            </a:r>
          </a:p>
          <a:p>
            <a:pPr algn="l">
              <a:spcAft>
                <a:spcPts val="1350"/>
              </a:spcAft>
            </a:pPr>
            <a:r>
              <a:rPr sz="1800" b="0" i="0">
                <a:solidFill>
                  <a:srgbClr val="15201E"/>
                </a:solidFill>
                <a:latin typeface="Segoe UI"/>
              </a:rPr>
              <a:t>Not being physically active; prediabetes.</a:t>
            </a:r>
          </a:p>
          <a:p>
            <a:pPr algn="l">
              <a:spcAft>
                <a:spcPts val="1350"/>
              </a:spcAft>
            </a:pPr>
            <a:r>
              <a:rPr sz="1800" b="0" i="0">
                <a:solidFill>
                  <a:srgbClr val="15201E"/>
                </a:solidFill>
                <a:latin typeface="Segoe UI"/>
              </a:rPr>
              <a:t>Age 35 or older.</a:t>
            </a:r>
          </a:p>
        </p:txBody>
      </p:sp>
      <p:sp>
        <p:nvSpPr>
          <p:cNvPr id="11" name="Rounded Rectangle 10"/>
          <p:cNvSpPr/>
          <p:nvPr/>
        </p:nvSpPr>
        <p:spPr>
          <a:xfrm>
            <a:off x="6233007"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61607" y="1828800"/>
            <a:ext cx="4952847" cy="822960"/>
          </a:xfrm>
          <a:prstGeom prst="rect">
            <a:avLst/>
          </a:prstGeom>
          <a:noFill/>
        </p:spPr>
        <p:txBody>
          <a:bodyPr wrap="square" lIns="18288" rIns="18288" tIns="18288" bIns="18288" anchor="t">
            <a:spAutoFit/>
          </a:bodyPr>
          <a:lstStyle/>
          <a:p>
            <a:pPr algn="l"/>
            <a:r>
              <a:rPr sz="1900" b="1" i="0">
                <a:solidFill>
                  <a:srgbClr val="0A3F3C"/>
                </a:solidFill>
                <a:latin typeface="Segoe UI"/>
              </a:rPr>
              <a:t>Helps lower it</a:t>
            </a:r>
          </a:p>
        </p:txBody>
      </p:sp>
      <p:sp>
        <p:nvSpPr>
          <p:cNvPr id="13" name="TextBox 12"/>
          <p:cNvSpPr txBox="1"/>
          <p:nvPr/>
        </p:nvSpPr>
        <p:spPr>
          <a:xfrm>
            <a:off x="6461607"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Losing 5 to 7 percent of your weight, if overweight.</a:t>
            </a:r>
          </a:p>
          <a:p>
            <a:pPr algn="l">
              <a:spcAft>
                <a:spcPts val="1350"/>
              </a:spcAft>
            </a:pPr>
            <a:r>
              <a:rPr sz="1800" b="0" i="0">
                <a:solidFill>
                  <a:srgbClr val="15201E"/>
                </a:solidFill>
                <a:latin typeface="Segoe UI"/>
              </a:rPr>
              <a:t>At least 30 minutes of walking, 5 days a week.</a:t>
            </a:r>
          </a:p>
          <a:p>
            <a:pPr algn="l">
              <a:spcAft>
                <a:spcPts val="1350"/>
              </a:spcAft>
            </a:pPr>
            <a:r>
              <a:rPr sz="1800" b="0" i="0">
                <a:solidFill>
                  <a:srgbClr val="15201E"/>
                </a:solidFill>
                <a:latin typeface="Segoe UI"/>
              </a:rPr>
              <a:t>Water instead of sweetened drinks.</a:t>
            </a:r>
          </a:p>
        </p:txBody>
      </p:sp>
      <p:sp>
        <p:nvSpPr>
          <p:cNvPr id="14" name="Rounded Rectangle 13"/>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Weight loss and walking can prevent or delay it.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TYPE 2 DIABETES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National Institute of Diabetes and Digestive and Kidney Diseases, The A1C Test &amp; Diabetes; National Institute of Diabetes and Digestive and Kidney Diseases, Managing Diabetes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The A1C shows three months of blood sugar</a:t>
            </a:r>
          </a:p>
        </p:txBody>
      </p:sp>
      <p:graphicFrame>
        <p:nvGraphicFramePr>
          <p:cNvPr id="8" name="Table 7"/>
          <p:cNvGraphicFramePr>
            <a:graphicFrameLocks noGrp="1"/>
          </p:cNvGraphicFramePr>
          <p:nvPr/>
        </p:nvGraphicFramePr>
        <p:xfrm>
          <a:off x="548640" y="1783080"/>
          <a:ext cx="11094414" cy="2560320"/>
        </p:xfrm>
        <a:graphic>
          <a:graphicData uri="http://schemas.openxmlformats.org/drawingml/2006/table">
            <a:tbl>
              <a:tblPr firstRow="1" bandRow="0">
                <a:tableStyleId>{5C22544A-7EE6-4342-B048-85BDC9FD1C3A}</a:tableStyleId>
              </a:tblPr>
              <a:tblGrid>
                <a:gridCol w="6339665"/>
                <a:gridCol w="4754749"/>
              </a:tblGrid>
              <a:tr h="640080">
                <a:tc>
                  <a:txBody>
                    <a:bodyPr/>
                    <a:lstStyle/>
                    <a:p>
                      <a:pPr algn="l"/>
                      <a:r>
                        <a:rPr sz="1400" b="1" i="0">
                          <a:solidFill>
                            <a:srgbClr val="46524F"/>
                          </a:solidFill>
                          <a:latin typeface="Segoe UI"/>
                        </a:rPr>
                        <a:t>A1C result</a:t>
                      </a:r>
                    </a:p>
                  </a:txBody>
                  <a:tcPr marL="128016" marR="128016" anchor="ctr">
                    <a:solidFill>
                      <a:srgbClr val="EFECE4"/>
                    </a:solidFill>
                  </a:tcPr>
                </a:tc>
                <a:tc>
                  <a:txBody>
                    <a:bodyPr/>
                    <a:lstStyle/>
                    <a:p>
                      <a:pPr algn="l"/>
                      <a:r>
                        <a:rPr sz="1400" b="1" i="0">
                          <a:solidFill>
                            <a:srgbClr val="46524F"/>
                          </a:solidFill>
                          <a:latin typeface="Segoe UI"/>
                        </a:rPr>
                        <a:t>What it means</a:t>
                      </a:r>
                    </a:p>
                  </a:txBody>
                  <a:tcPr marL="128016" marR="128016" anchor="ctr">
                    <a:solidFill>
                      <a:srgbClr val="EFECE4"/>
                    </a:solidFill>
                  </a:tcPr>
                </a:tc>
              </a:tr>
              <a:tr h="640080">
                <a:tc>
                  <a:txBody>
                    <a:bodyPr/>
                    <a:lstStyle/>
                    <a:p>
                      <a:pPr algn="l"/>
                      <a:r>
                        <a:rPr sz="1900" b="1" i="0">
                          <a:solidFill>
                            <a:srgbClr val="15201E"/>
                          </a:solidFill>
                          <a:latin typeface="Segoe UI"/>
                        </a:rPr>
                        <a:t>Below 5.7 percent</a:t>
                      </a:r>
                    </a:p>
                  </a:txBody>
                  <a:tcPr marL="128016" marR="128016" anchor="ctr">
                    <a:solidFill>
                      <a:srgbClr val="FFFFFF"/>
                    </a:solidFill>
                  </a:tcPr>
                </a:tc>
                <a:tc>
                  <a:txBody>
                    <a:bodyPr/>
                    <a:lstStyle/>
                    <a:p>
                      <a:pPr algn="l"/>
                      <a:r>
                        <a:rPr sz="1900" b="0" i="0">
                          <a:solidFill>
                            <a:srgbClr val="15201E"/>
                          </a:solidFill>
                          <a:latin typeface="Segoe UI"/>
                        </a:rPr>
                        <a:t>Normal.</a:t>
                      </a:r>
                    </a:p>
                  </a:txBody>
                  <a:tcPr marL="128016" marR="128016" anchor="ctr">
                    <a:solidFill>
                      <a:srgbClr val="F6ECDB"/>
                    </a:solidFill>
                  </a:tcPr>
                </a:tc>
              </a:tr>
              <a:tr h="640080">
                <a:tc>
                  <a:txBody>
                    <a:bodyPr/>
                    <a:lstStyle/>
                    <a:p>
                      <a:pPr algn="l"/>
                      <a:r>
                        <a:rPr sz="1900" b="1" i="0">
                          <a:solidFill>
                            <a:srgbClr val="15201E"/>
                          </a:solidFill>
                          <a:latin typeface="Segoe UI"/>
                        </a:rPr>
                        <a:t>5.7 to 6.4 percent</a:t>
                      </a:r>
                    </a:p>
                  </a:txBody>
                  <a:tcPr marL="128016" marR="128016" anchor="ctr">
                    <a:solidFill>
                      <a:srgbClr val="FFFFFF"/>
                    </a:solidFill>
                  </a:tcPr>
                </a:tc>
                <a:tc>
                  <a:txBody>
                    <a:bodyPr/>
                    <a:lstStyle/>
                    <a:p>
                      <a:pPr algn="l"/>
                      <a:r>
                        <a:rPr sz="1900" b="0" i="0">
                          <a:solidFill>
                            <a:srgbClr val="15201E"/>
                          </a:solidFill>
                          <a:latin typeface="Segoe UI"/>
                        </a:rPr>
                        <a:t>Prediabetes.</a:t>
                      </a:r>
                    </a:p>
                  </a:txBody>
                  <a:tcPr marL="128016" marR="128016" anchor="ctr">
                    <a:solidFill>
                      <a:srgbClr val="F6ECDB"/>
                    </a:solidFill>
                  </a:tcPr>
                </a:tc>
              </a:tr>
              <a:tr h="640080">
                <a:tc>
                  <a:txBody>
                    <a:bodyPr/>
                    <a:lstStyle/>
                    <a:p>
                      <a:pPr algn="l"/>
                      <a:r>
                        <a:rPr sz="1900" b="1" i="0">
                          <a:solidFill>
                            <a:srgbClr val="15201E"/>
                          </a:solidFill>
                          <a:latin typeface="Segoe UI"/>
                        </a:rPr>
                        <a:t>6.5 percent or above</a:t>
                      </a:r>
                    </a:p>
                  </a:txBody>
                  <a:tcPr marL="128016" marR="128016" anchor="ctr">
                    <a:solidFill>
                      <a:srgbClr val="FFFFFF"/>
                    </a:solidFill>
                  </a:tcPr>
                </a:tc>
                <a:tc>
                  <a:txBody>
                    <a:bodyPr/>
                    <a:lstStyle/>
                    <a:p>
                      <a:pPr algn="l"/>
                      <a:r>
                        <a:rPr sz="1900" b="0" i="0">
                          <a:solidFill>
                            <a:srgbClr val="15201E"/>
                          </a:solidFill>
                          <a:latin typeface="Segoe UI"/>
                        </a:rPr>
                        <a:t>Diabetes.</a:t>
                      </a:r>
                    </a:p>
                  </a:txBody>
                  <a:tcPr marL="128016" marR="128016" anchor="ctr">
                    <a:solidFill>
                      <a:srgbClr val="F6ECDB"/>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Ask your team for your own goal.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TYPE 2 DIABETES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National Institute of Diabetes and Digestive and Kidney Diseases, Low Blood Glucose (Hypoglycemia); American Diabetes Association, Standards of Care in Diabetes—2026, 6. Glycemic Goals, Hypoglycemia, and Hyperglycemic Crises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Treat a low right away, then recheck</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Check</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Under 70 mg/dL is low for many people; yours may differ.</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Treat</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Eat or drink 15 to 20 grams of glucose or carbohydrates right away.</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Wait 15 minutes</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Check again, and repeat if still low.</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Emergency</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Passed out or cannot treat it: call 911.</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Passed out or cannot treat it: call 911.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TYPE 2 DIABETES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National Institute of Diabetes and Digestive and Kidney Diseases, Diabetes &amp; Foot Problems; National Institute of Diabetes and Digestive and Kidney Diseases, Diabetic Eye Disease; National Institute of Diabetes and Digestive and Kidney Diseases, Diabetic Kidney Disease; and 1 more on the Sources slide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Yearly checks catch problems early</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a:tableStyleId>{5C22544A-7EE6-4342-B048-85BDC9FD1C3A}</a:tableStyleId>
              </a:tblPr>
              <a:tblGrid>
                <a:gridCol w="4829333"/>
                <a:gridCol w="6265081"/>
              </a:tblGrid>
              <a:tr h="640080">
                <a:tc>
                  <a:txBody>
                    <a:bodyPr/>
                    <a:lstStyle/>
                    <a:p>
                      <a:pPr algn="l"/>
                      <a:r>
                        <a:rPr sz="1400" b="1" i="0">
                          <a:solidFill>
                            <a:srgbClr val="46524F"/>
                          </a:solidFill>
                          <a:latin typeface="Segoe UI"/>
                        </a:rPr>
                        <a:t>Check</a:t>
                      </a:r>
                    </a:p>
                  </a:txBody>
                  <a:tcPr marL="128016" marR="128016" anchor="ctr">
                    <a:solidFill>
                      <a:srgbClr val="EFECE4"/>
                    </a:solidFill>
                  </a:tcPr>
                </a:tc>
                <a:tc>
                  <a:txBody>
                    <a:bodyPr/>
                    <a:lstStyle/>
                    <a:p>
                      <a:pPr algn="l"/>
                      <a:r>
                        <a:rPr sz="1400" b="1" i="0">
                          <a:solidFill>
                            <a:srgbClr val="46524F"/>
                          </a:solidFill>
                          <a:latin typeface="Segoe UI"/>
                        </a:rPr>
                        <a:t>How often</a:t>
                      </a:r>
                    </a:p>
                  </a:txBody>
                  <a:tcPr marL="128016" marR="128016" anchor="ctr">
                    <a:solidFill>
                      <a:srgbClr val="EFECE4"/>
                    </a:solidFill>
                  </a:tcPr>
                </a:tc>
              </a:tr>
              <a:tr h="640080">
                <a:tc>
                  <a:txBody>
                    <a:bodyPr/>
                    <a:lstStyle/>
                    <a:p>
                      <a:pPr algn="l"/>
                      <a:r>
                        <a:rPr sz="1900" b="1" i="0">
                          <a:solidFill>
                            <a:srgbClr val="15201E"/>
                          </a:solidFill>
                          <a:latin typeface="Segoe UI"/>
                        </a:rPr>
                        <a:t>Dilated eye exam</a:t>
                      </a:r>
                    </a:p>
                  </a:txBody>
                  <a:tcPr marL="128016" marR="128016" anchor="ctr">
                    <a:solidFill>
                      <a:srgbClr val="FFFFFF"/>
                    </a:solidFill>
                  </a:tcPr>
                </a:tc>
                <a:tc>
                  <a:txBody>
                    <a:bodyPr/>
                    <a:lstStyle/>
                    <a:p>
                      <a:pPr algn="l"/>
                      <a:r>
                        <a:rPr sz="1900" b="0" i="0">
                          <a:solidFill>
                            <a:srgbClr val="15201E"/>
                          </a:solidFill>
                          <a:latin typeface="Segoe UI"/>
                        </a:rPr>
                        <a:t>Once a year for most people.</a:t>
                      </a:r>
                    </a:p>
                  </a:txBody>
                  <a:tcPr marL="128016" marR="128016" anchor="ctr">
                    <a:solidFill>
                      <a:srgbClr val="F6ECDB"/>
                    </a:solidFill>
                  </a:tcPr>
                </a:tc>
              </a:tr>
              <a:tr h="640080">
                <a:tc>
                  <a:txBody>
                    <a:bodyPr/>
                    <a:lstStyle/>
                    <a:p>
                      <a:pPr algn="l"/>
                      <a:r>
                        <a:rPr sz="1900" b="1" i="0">
                          <a:solidFill>
                            <a:srgbClr val="15201E"/>
                          </a:solidFill>
                          <a:latin typeface="Segoe UI"/>
                        </a:rPr>
                        <a:t>Kidney test (blood and urine)</a:t>
                      </a:r>
                    </a:p>
                  </a:txBody>
                  <a:tcPr marL="128016" marR="128016" anchor="ctr">
                    <a:solidFill>
                      <a:srgbClr val="FFFFFF"/>
                    </a:solidFill>
                  </a:tcPr>
                </a:tc>
                <a:tc>
                  <a:txBody>
                    <a:bodyPr/>
                    <a:lstStyle/>
                    <a:p>
                      <a:pPr algn="l"/>
                      <a:r>
                        <a:rPr sz="1900" b="0" i="0">
                          <a:solidFill>
                            <a:srgbClr val="15201E"/>
                          </a:solidFill>
                          <a:latin typeface="Segoe UI"/>
                        </a:rPr>
                        <a:t>Every year with type 2 diabetes.</a:t>
                      </a:r>
                    </a:p>
                  </a:txBody>
                  <a:tcPr marL="128016" marR="128016" anchor="ctr">
                    <a:solidFill>
                      <a:srgbClr val="F6ECDB"/>
                    </a:solidFill>
                  </a:tcPr>
                </a:tc>
              </a:tr>
              <a:tr h="640080">
                <a:tc>
                  <a:txBody>
                    <a:bodyPr/>
                    <a:lstStyle/>
                    <a:p>
                      <a:pPr algn="l"/>
                      <a:r>
                        <a:rPr sz="1900" b="1" i="0">
                          <a:solidFill>
                            <a:srgbClr val="15201E"/>
                          </a:solidFill>
                          <a:latin typeface="Segoe UI"/>
                        </a:rPr>
                        <a:t>Foot check</a:t>
                      </a:r>
                    </a:p>
                  </a:txBody>
                  <a:tcPr marL="128016" marR="128016" anchor="ctr">
                    <a:solidFill>
                      <a:srgbClr val="FFFFFF"/>
                    </a:solidFill>
                  </a:tcPr>
                </a:tc>
                <a:tc>
                  <a:txBody>
                    <a:bodyPr/>
                    <a:lstStyle/>
                    <a:p>
                      <a:pPr algn="l"/>
                      <a:r>
                        <a:rPr sz="1900" b="0" i="0">
                          <a:solidFill>
                            <a:srgbClr val="15201E"/>
                          </a:solidFill>
                          <a:latin typeface="Segoe UI"/>
                        </a:rPr>
                        <a:t>Every visit; look at your feet every day.</a:t>
                      </a:r>
                    </a:p>
                  </a:txBody>
                  <a:tcPr marL="128016" marR="128016" anchor="ctr">
                    <a:solidFill>
                      <a:srgbClr val="F6ECDB"/>
                    </a:solidFill>
                  </a:tcPr>
                </a:tc>
              </a:tr>
              <a:tr h="640080">
                <a:tc>
                  <a:txBody>
                    <a:bodyPr/>
                    <a:lstStyle/>
                    <a:p>
                      <a:pPr algn="l"/>
                      <a:r>
                        <a:rPr sz="1900" b="1" i="0">
                          <a:solidFill>
                            <a:srgbClr val="15201E"/>
                          </a:solidFill>
                          <a:latin typeface="Segoe UI"/>
                        </a:rPr>
                        <a:t>A1C test</a:t>
                      </a:r>
                    </a:p>
                  </a:txBody>
                  <a:tcPr marL="128016" marR="128016" anchor="ctr">
                    <a:solidFill>
                      <a:srgbClr val="FFFFFF"/>
                    </a:solidFill>
                  </a:tcPr>
                </a:tc>
                <a:tc>
                  <a:txBody>
                    <a:bodyPr/>
                    <a:lstStyle/>
                    <a:p>
                      <a:pPr algn="l"/>
                      <a:r>
                        <a:rPr sz="1900" b="0" i="0">
                          <a:solidFill>
                            <a:srgbClr val="15201E"/>
                          </a:solidFill>
                          <a:latin typeface="Segoe UI"/>
                        </a:rPr>
                        <a:t>Ask your team how often, and your goal.</a:t>
                      </a:r>
                    </a:p>
                  </a:txBody>
                  <a:tcPr marL="128016" marR="128016" anchor="ctr">
                    <a:solidFill>
                      <a:srgbClr val="F6ECDB"/>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Look at your feet every day.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TYPE 2 DIABETES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Diabetes Care, American Diabetes Association, Consensus Report: Definition and Interpretation of Remission in Type 2 Diabetes (Riddle et al., 2021)</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Remission is not a cure</a:t>
            </a:r>
          </a:p>
        </p:txBody>
      </p:sp>
      <p:sp>
        <p:nvSpPr>
          <p:cNvPr id="8" name="Rounded Rectangle 7"/>
          <p:cNvSpPr/>
          <p:nvPr/>
        </p:nvSpPr>
        <p:spPr>
          <a:xfrm>
            <a:off x="548640"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4952847" cy="822960"/>
          </a:xfrm>
          <a:prstGeom prst="rect">
            <a:avLst/>
          </a:prstGeom>
          <a:noFill/>
        </p:spPr>
        <p:txBody>
          <a:bodyPr wrap="square" lIns="18288" rIns="18288" tIns="18288" bIns="18288" anchor="t">
            <a:spAutoFit/>
          </a:bodyPr>
          <a:lstStyle/>
          <a:p>
            <a:pPr algn="l"/>
            <a:r>
              <a:rPr sz="1900" b="1" i="0">
                <a:solidFill>
                  <a:srgbClr val="0A3F3C"/>
                </a:solidFill>
                <a:latin typeface="Segoe UI"/>
              </a:rPr>
              <a:t>What it means</a:t>
            </a:r>
          </a:p>
        </p:txBody>
      </p:sp>
      <p:sp>
        <p:nvSpPr>
          <p:cNvPr id="10" name="TextBox 9"/>
          <p:cNvSpPr txBox="1"/>
          <p:nvPr/>
        </p:nvSpPr>
        <p:spPr>
          <a:xfrm>
            <a:off x="777240"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A1C below 6.5 percent at least 3 months after stopping glucose-lowering medicine.</a:t>
            </a:r>
          </a:p>
          <a:p>
            <a:pPr algn="l">
              <a:spcAft>
                <a:spcPts val="1350"/>
              </a:spcAft>
            </a:pPr>
            <a:r>
              <a:rPr sz="1800" b="0" i="0">
                <a:solidFill>
                  <a:srgbClr val="15201E"/>
                </a:solidFill>
                <a:latin typeface="Segoe UI"/>
              </a:rPr>
              <a:t>Diabetes may not always be active.</a:t>
            </a:r>
          </a:p>
        </p:txBody>
      </p:sp>
      <p:sp>
        <p:nvSpPr>
          <p:cNvPr id="11" name="Rounded Rectangle 10"/>
          <p:cNvSpPr/>
          <p:nvPr/>
        </p:nvSpPr>
        <p:spPr>
          <a:xfrm>
            <a:off x="6233007"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61607" y="1828800"/>
            <a:ext cx="4952847" cy="822960"/>
          </a:xfrm>
          <a:prstGeom prst="rect">
            <a:avLst/>
          </a:prstGeom>
          <a:noFill/>
        </p:spPr>
        <p:txBody>
          <a:bodyPr wrap="square" lIns="18288" rIns="18288" tIns="18288" bIns="18288" anchor="t">
            <a:spAutoFit/>
          </a:bodyPr>
          <a:lstStyle/>
          <a:p>
            <a:pPr algn="l"/>
            <a:r>
              <a:rPr sz="1900" b="1" i="0">
                <a:solidFill>
                  <a:srgbClr val="7A5300"/>
                </a:solidFill>
                <a:latin typeface="Segoe UI"/>
              </a:rPr>
              <a:t>What it does not mean</a:t>
            </a:r>
          </a:p>
        </p:txBody>
      </p:sp>
      <p:sp>
        <p:nvSpPr>
          <p:cNvPr id="13" name="TextBox 12"/>
          <p:cNvSpPr txBox="1"/>
          <p:nvPr/>
        </p:nvSpPr>
        <p:spPr>
          <a:xfrm>
            <a:off x="6461607"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It is not a cure; follow-up is still needed.</a:t>
            </a:r>
          </a:p>
          <a:p>
            <a:pPr algn="l">
              <a:spcAft>
                <a:spcPts val="1350"/>
              </a:spcAft>
            </a:pPr>
            <a:r>
              <a:rPr sz="1800" b="0" i="0">
                <a:solidFill>
                  <a:srgbClr val="15201E"/>
                </a:solidFill>
                <a:latin typeface="Segoe UI"/>
              </a:rPr>
              <a:t>Eye, kidney, nerve and heart complications can still occur.</a:t>
            </a:r>
          </a:p>
        </p:txBody>
      </p:sp>
      <p:sp>
        <p:nvSpPr>
          <p:cNvPr id="14" name="Rounded Rectangle 13"/>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Checks continue, at least yearly.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TYPE 2 DIABETES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Passing out or seizure from low sugar: call 911</a:t>
            </a:r>
          </a:p>
        </p:txBody>
      </p:sp>
      <p:sp>
        <p:nvSpPr>
          <p:cNvPr id="9" name="Oval 8"/>
          <p:cNvSpPr/>
          <p:nvPr/>
        </p:nvSpPr>
        <p:spPr>
          <a:xfrm>
            <a:off x="548640"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368296"/>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Ketoacidosis signs: emergency, treat right away</a:t>
            </a:r>
          </a:p>
        </p:txBody>
      </p:sp>
      <p:sp>
        <p:nvSpPr>
          <p:cNvPr id="11" name="Oval 10"/>
          <p:cNvSpPr/>
          <p:nvPr/>
        </p:nvSpPr>
        <p:spPr>
          <a:xfrm>
            <a:off x="548640"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3044952"/>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Foot wound not healing: call right away</a:t>
            </a:r>
          </a:p>
        </p:txBody>
      </p:sp>
      <p:sp>
        <p:nvSpPr>
          <p:cNvPr id="13" name="Oval 12"/>
          <p:cNvSpPr/>
          <p:nvPr/>
        </p:nvSpPr>
        <p:spPr>
          <a:xfrm>
            <a:off x="548640"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721608"/>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Sudden vision change: call a doctor right away</a:t>
            </a:r>
          </a:p>
        </p:txBody>
      </p:sp>
      <p:sp>
        <p:nvSpPr>
          <p:cNvPr id="15" name="Oval 14"/>
          <p:cNvSpPr/>
          <p:nvPr/>
        </p:nvSpPr>
        <p:spPr>
          <a:xfrm>
            <a:off x="548640"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4398264"/>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Chest pain or stroke signs: call 911</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Passing out, chest pain or stroke signs: call 911.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TYPE 2 DIABETES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National Institute of Diabetes and Digestive and Kidney Diseases, Managing Diabetes; National Institute of Diabetes and Digestive and Kidney Diseases, Diabetic Eye Disease; National Institute of Diabetes and Digestive and Kidney Diseases, Diabetic Kidney Disease; and 2 more on the Sources slide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Ask for your A1C goal</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Book your yearly checks</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Look at your feet daily</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Review your medicines</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by asking for your A1C goal.</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TYPE 2 DIABETES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937"/>
              </a:spcAft>
            </a:pPr>
            <a:r>
              <a:rPr sz="1250" b="0" i="0">
                <a:solidFill>
                  <a:srgbClr val="46524F"/>
                </a:solidFill>
                <a:latin typeface="Segoe UI"/>
              </a:rPr>
              <a:t>National Institute of Diabetes and Digestive and Kidney Diseases — Type 2 Diabetes</a:t>
            </a:r>
          </a:p>
          <a:p>
            <a:pPr algn="l">
              <a:spcAft>
                <a:spcPts val="937"/>
              </a:spcAft>
            </a:pPr>
            <a:r>
              <a:rPr sz="1250" b="0" i="0">
                <a:solidFill>
                  <a:srgbClr val="46524F"/>
                </a:solidFill>
                <a:latin typeface="Segoe UI"/>
              </a:rPr>
              <a:t>National Institute of Diabetes and Digestive and Kidney Diseases — Symptoms &amp; Causes of Diabetes</a:t>
            </a:r>
          </a:p>
          <a:p>
            <a:pPr algn="l">
              <a:spcAft>
                <a:spcPts val="937"/>
              </a:spcAft>
            </a:pPr>
            <a:r>
              <a:rPr sz="1250" b="0" i="0">
                <a:solidFill>
                  <a:srgbClr val="46524F"/>
                </a:solidFill>
                <a:latin typeface="Segoe UI"/>
              </a:rPr>
              <a:t>National Institute of Diabetes and Digestive and Kidney Diseases — Risk Factors for Type 2 Diabetes</a:t>
            </a:r>
          </a:p>
          <a:p>
            <a:pPr algn="l">
              <a:spcAft>
                <a:spcPts val="937"/>
              </a:spcAft>
            </a:pPr>
            <a:r>
              <a:rPr sz="1250" b="0" i="0">
                <a:solidFill>
                  <a:srgbClr val="46524F"/>
                </a:solidFill>
                <a:latin typeface="Segoe UI"/>
              </a:rPr>
              <a:t>National Institute of Diabetes and Digestive and Kidney Diseases — The A1C Test &amp; Diabetes</a:t>
            </a:r>
          </a:p>
          <a:p>
            <a:pPr algn="l">
              <a:spcAft>
                <a:spcPts val="937"/>
              </a:spcAft>
            </a:pPr>
            <a:r>
              <a:rPr sz="1250" b="0" i="0">
                <a:solidFill>
                  <a:srgbClr val="46524F"/>
                </a:solidFill>
                <a:latin typeface="Segoe UI"/>
              </a:rPr>
              <a:t>National Institute of Diabetes and Digestive and Kidney Diseases — Managing Diabetes</a:t>
            </a:r>
          </a:p>
          <a:p>
            <a:pPr algn="l">
              <a:spcAft>
                <a:spcPts val="937"/>
              </a:spcAft>
            </a:pPr>
            <a:r>
              <a:rPr sz="1250" b="0" i="0">
                <a:solidFill>
                  <a:srgbClr val="46524F"/>
                </a:solidFill>
                <a:latin typeface="Segoe UI"/>
              </a:rPr>
              <a:t>National Institute of Diabetes and Digestive and Kidney Diseases — Low Blood Glucose (Hypoglycemia)</a:t>
            </a:r>
          </a:p>
          <a:p>
            <a:pPr algn="l">
              <a:spcAft>
                <a:spcPts val="937"/>
              </a:spcAft>
            </a:pPr>
            <a:r>
              <a:rPr sz="1250" b="0" i="0">
                <a:solidFill>
                  <a:srgbClr val="46524F"/>
                </a:solidFill>
                <a:latin typeface="Segoe UI"/>
              </a:rPr>
              <a:t>National Institute of Diabetes and Digestive and Kidney Diseases — Diabetes &amp; Foot Problems</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937"/>
              </a:spcAft>
            </a:pPr>
            <a:r>
              <a:rPr sz="1250" b="0" i="0">
                <a:solidFill>
                  <a:srgbClr val="46524F"/>
                </a:solidFill>
                <a:latin typeface="Segoe UI"/>
              </a:rPr>
              <a:t>National Institute of Diabetes and Digestive and Kidney Diseases — Diabetic Eye Disease</a:t>
            </a:r>
          </a:p>
          <a:p>
            <a:pPr algn="l">
              <a:spcAft>
                <a:spcPts val="937"/>
              </a:spcAft>
            </a:pPr>
            <a:r>
              <a:rPr sz="1250" b="0" i="0">
                <a:solidFill>
                  <a:srgbClr val="46524F"/>
                </a:solidFill>
                <a:latin typeface="Segoe UI"/>
              </a:rPr>
              <a:t>National Institute of Diabetes and Digestive and Kidney Diseases — Diabetic Kidney Disease</a:t>
            </a:r>
          </a:p>
          <a:p>
            <a:pPr algn="l">
              <a:spcAft>
                <a:spcPts val="937"/>
              </a:spcAft>
            </a:pPr>
            <a:r>
              <a:rPr sz="1250" b="0" i="0">
                <a:solidFill>
                  <a:srgbClr val="46524F"/>
                </a:solidFill>
                <a:latin typeface="Segoe UI"/>
              </a:rPr>
              <a:t>National Institute of Diabetes and Digestive and Kidney Diseases — Diabetes, Heart Disease, &amp; Stroke</a:t>
            </a:r>
          </a:p>
          <a:p>
            <a:pPr algn="l">
              <a:spcAft>
                <a:spcPts val="937"/>
              </a:spcAft>
            </a:pPr>
            <a:r>
              <a:rPr sz="1250" b="0" i="0">
                <a:solidFill>
                  <a:srgbClr val="46524F"/>
                </a:solidFill>
                <a:latin typeface="Segoe UI"/>
              </a:rPr>
              <a:t>American Diabetes Association, Standards of Care in Diabetes—2026 — 2. Diagnosis and Classification of Diabetes</a:t>
            </a:r>
          </a:p>
          <a:p>
            <a:pPr algn="l">
              <a:spcAft>
                <a:spcPts val="937"/>
              </a:spcAft>
            </a:pPr>
            <a:r>
              <a:rPr sz="1250" b="0" i="0">
                <a:solidFill>
                  <a:srgbClr val="46524F"/>
                </a:solidFill>
                <a:latin typeface="Segoe UI"/>
              </a:rPr>
              <a:t>American Diabetes Association, Standards of Care in Diabetes—2026 — 6. Glycemic Goals, Hypoglycemia, and Hyperglycemic Crises</a:t>
            </a:r>
          </a:p>
          <a:p>
            <a:pPr algn="l">
              <a:spcAft>
                <a:spcPts val="937"/>
              </a:spcAft>
            </a:pPr>
            <a:r>
              <a:rPr sz="1250" b="0" i="0">
                <a:solidFill>
                  <a:srgbClr val="46524F"/>
                </a:solidFill>
                <a:latin typeface="Segoe UI"/>
              </a:rPr>
              <a:t>Diabetes Care, American Diabetes Association — Consensus Report: Definition and Interpretation of Remission in Type 2 Diabetes (Riddle et al., 2021)</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Every claim, with its exact source passage, is listed on the topic's Sources page.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TYPE 2 DIABETES</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12</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What is my A1C goal, and how often should I be tested?</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Can any of my medicines cause low blood sugar?</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When are my next eye, kidney and foot checks?</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Should I change my meals or activity, and how do I do it safely?</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