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سپلیمنٹس اور دواؤں کو ساتھ لینے کے بارے میں ہے: سپلیمنٹس دواؤں کی فہرست میں کیوں ہوں، کون سے امتزاج سوال کے قابل ہیں، اور وہ ایک عادت جو زیادہ تر مسائل روکتی ہے۔ ہر بات صحتِ عامہ کے ذرائع سے ہے، جو ہر سلائیڈ کے نیچے درج ہیں۔ یہ عمومی تعلیم ہے؛ اپنی دواؤں کے سوالات فارماسسٹ یا معالج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حاضرین سے پوچھیں: جب ڈاکٹر پوچھتا ہے کہ آپ کیا لیتے ہیں، کیا آپ وٹامن، جڑی بوٹیوں کی چائے یا مچھلی کا تیل بتاتے ہیں؟ زیادہ تر لوگ نہیں بتاتے، کیونکہ سپلیمنٹس دوا محسوس نہیں ہوتے۔ NCCIH سپلیمنٹس سمیت ہر چیز کی ایک تحریری فہرست ساتھ لانے کا مشورہ دیتا ہے۔ یہی ایک عادت اس لیکچر کی بنیاد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دواؤں اور سپلیمنٹس کے اصول الگ ہیں۔ دوا بنانے والوں کو فروخت سے پہلے FDA کو دکھانا پڑتا ہے کہ دوا محفوظ اور مؤثر ہے۔ سپلیمنٹس کے لیے FDA کو فروخت سے پہلے حفاظت، افادیت یا لیبل کی منظوری کا اختیار نہیں؛ ذمہ داری کمپنی کی ہے، اور FDA صرف بازار میں آنے کے بعد کارروائی کر سکتا ہے۔ معیار کی مہریں مددگار ہیں، مگر ضمانت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شائع شدہ اعداد۔ 2011 سے 2012 کے قومی سروے میں 52 فیصد امریکی بالغ کم از کم ایک سپلیمنٹ لیتے تھے۔ 2015 کے ایک مطالعے کے اندازے کے مطابق سپلیمنٹس سے سالانہ 23,000 ایمرجنسی دورے ہوتے ہیں، جن میں بہت سے نوجوان وزن کم کرنے یا توانائی کی مصنوعات سے دل کے مسائل کے ساتھ، اور بڑی عمر کے افراد بڑی گولیاں نگلنے کی دشواری کے ساتھ آتے ہیں۔ اور 2012 میں 127 میں سے 20 فیصد سپلیمنٹس غیر قانونی دعوے کر رہے تھے۔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جو لیبل پر ہے، ضروری نہیں کہ وہی بوتل میں ہو۔ FDA کو سپلیمنٹ کے نام پر بکنے والی مصنوعات میں نسخے والی دوائیں ملی ہیں، جن میں وارفرین اور دوروں کی دوا فینیٹوئن شامل ہیں۔ وزن کم کرنے، جنسی طاقت اور باڈی بلڈنگ کی مصنوعات میں ایسا زیادہ ہوتا ہے۔ اور قدرتی کا مطلب محفوظ نہیں: کامفری اور کاوا جگر کو نقصان پہنچا سکتی 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سینٹ جانز ورٹ وہ سب سے اہم جڑی بوٹی ہے جس کے بارے میں جاننا ضروری ہے۔ یہ جسم کے ان عملوں کو تیز کرتی ہے جو دواؤں کو غیر مؤثر بناتے ہیں، اس لیے مانع حمل گولیوں، پیوند کاری کی دوا سائیکلوسپورین، ایچ آئی وی کی بعض دواؤں، وارفرین، ڈپریشن کی بعض دواؤں اور دل کی بعض دواؤں کا اثر کم کر سکتی ہے۔ ڈپریشن کی بعض دواؤں کے ساتھ سیروٹونن کے سنگین اثرات ہو سکتے ہیں۔ NCCIH معالجین کو بتانا خاص طور پر ضروری قرار دیتا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جدول کو اوپر سے نیچے پڑھیں۔ وارفرین کے ساتھ بدلتا وٹامن کے، یا سینٹ جانز ورٹ۔ مانع حمل گولیاں، پیوند کاری اور ایچ آئی وی کی دوائیں، اور ڈپریشن کی دوائیں سینٹ جانز ورٹ کے ساتھ۔ لیوتھائیروکسن کے ساتھ کیلشیم یا آئرن۔ اور میٹفارمن کے ساتھ گولڈن سیل، جہاں صحت مند بالغوں میں سطح تقریباً 25 فیصد کم ہوئی۔ یہ مثالیں ہیں، مکمل فہرست نہیں۔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عام صورتیں۔ وارفرین پر کھانے اور سپلیمنٹس سے وٹامن کے روزانہ تقریباً ایک جتنا رہنا چاہیے؛ اچانک کمی خون بہنے اور اچانک زیادتی لوتھڑوں کا سبب بن سکتی ہے۔ وارفرین محدود علاجی حد والی دوا ہے، جہاں چھوٹی تبدیلی بھی اہم ہے۔ لیوتھائیروکسن پر کیلشیم کاربونیٹ چار گھنٹے کے اندر جذب روکتا ہے اور آئرن اثر کم کر سکتا ہے، اس لیے وقت کا فرق عموماً حل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سرجن اور بےہوشی کے ماہرین سپلیمنٹس کے بارے میں اچھی وجہ سے پوچھتے ہیں۔ بعض بےہوشی کی دوا اور دوسری دواؤں پر اثر ڈال سکتے ہیں، خون بہنا بڑھا سکتے ہیں، یا دل کی دھڑکن اور بلڈ پریشر بدل سکتے ہیں۔ جتنا پہلے ممکن ہو بتائیں؛ بعض معالج طے شدہ آپریشن سے کئی ہفتے پہلے جڑی بوٹیوں کے سپلیمنٹس بند کرواتے ہیں۔ ایمرجنسی میں آپ یا کوئی عزیز پھر بھی بتائے۔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پورا نظام ہے۔ سب کچھ لکھیں: ہر چیز کا نام، خوراک، کتنی بار لیتے ہیں اور وجہ۔ فہرست یا بوتلیں ہر ملاقات پر لائیں، اور ہر بار تازہ کریں۔ اور کسی بھی آپریشن سے پہلے جلد بتائیں۔ جس چیز کی کوئی وجہ نہ ہو، سب سے پہلے اسی کے بارے میں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بعض گروہوں کو خاص احتیاط چاہیے۔ آئرن کی حادثاتی زیادتی چھ سال سے کم عمر بچوں میں جان لیوا زہر خورانی کی بڑی وجہ ہے، اس لیے سپلیمنٹس پہنچ سے دور رکھیں۔ بہت سے سپلیمنٹس حمل یا بچوں میں ٹھیک سے نہیں جانچے گئے۔ اور کینسر یا ایچ آئی وی کے علاج والے ہر سپلیمنٹ پر بات کریں؛ مثلاً اینٹی آکسیڈنٹس بعض کیموتھراپی کا اثر کم کر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کے بروشر سیٹ میں ایک شیٹ &lt;bdi&gt;MMS&lt;/bdi&gt; کی تشہیر کرتی ہے، جو کلورین ڈائی آکسائیڈ بن جاتا ہے، اور ہیپاٹائٹس سی کے لیے کیلشیم ہائپوکلورائٹ اور کلورین ڈائی آکسائیڈ کا کیپسول تجویز کیا گیا ہے۔ کلینک کی دلیل یہ ہے کہ یہ کیمیکل آکسیڈیشن سے جراثیم ختم کرتے ہیں۔ سطح پر یہ درست ہے، اسی لیے کلورین ڈائی آکسائیڈ جراثیم کش ہے؛ کلینک کی فائلوں میں موجود ایک کلورین ڈائی آکسائیڈ لیبل پر بھی غیر طبی لکھا ہے۔ نگلنے پر &lt;bdi&gt;FDA&lt;/bdi&gt; کے مطابق یہ بلیچ پینے کے برابر ہے، اور ہسپتال داخلے اور اموات رپورٹ ہوئی ہیں۔ دوسری طرف ہیپاٹائٹس سی اب اینٹی وائرل دواؤں سے &lt;bdi&gt;8 سے 12&lt;/bdi&gt; ہفتوں میں &lt;bdi&gt;95%&lt;/bdi&gt; سے زیادہ لوگوں میں ٹھیک ہو جاتا ہے۔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&lt;bdi&gt;DMSO&lt;/bdi&gt; اور &lt;bdi&gt;EDTA&lt;/bdi&gt; حقیقی دوائیں ہیں، اسی لیے دعوے قابلِ یقین لگتے ہیں۔ &lt;bdi&gt;DMSO&lt;/bdi&gt; کی منظور شدہ پروڈکٹ انٹرسٹیشیل سسٹائٹس کے لیے مثانے کا محلول ہے؛ اس کے لیبل کے مطابق یہ کسی اور استعمال کے لیے منظور نہیں۔ &lt;bdi&gt;EDTA&lt;/bdi&gt; جیسی کیلیشن دوائیں نسخے سے ملتی ہیں اور نگرانی میں استعمال ہوتی ہیں۔ &lt;bdi&gt;FDA&lt;/bdi&gt; نے بغیر نسخے کی کیلیشن کبھی منظور نہیں کی، اور پانی کی کمی، گردے فیل ہونے، موت اور دل کی بیماری جیسی حالتوں میں علاج کی تاخیر سے خبردار کرتا ہے۔ کوئی بھی آزمانے سے پہلے پوچھیں کہ اس کا منظور شدہ استعمال کیا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2014 میں لکھا کہ شدید حالات میں خون پتلا کرنے والی دوائیں جان بچا سکتی ہیں، جو موجودہ طریقۂ علاج سے مطابقت رکھتا ہے۔ اسی مضمون میں کہا گیا کہ دیرینہ بیماری میں مصالحے بہتر ہیں؛ یہاں استعمال کیے گئے ذرائع اس کی تائید نہیں کرتے۔ معالج کی منظوری کے بغیر تجویز کردہ دوا کی جگہ کبھی سپلیمنٹ نہ لیں۔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تین باتوں پر زور دیں: دوا کی جگہ سپلیمنٹ کا مشورہ دینے والا کوئی بھی شخص، خون پتلا کرنے والی دوا پر غیر معمولی خون، اور آئرن نگلنے والا بچہ۔ لوگوں کو ان کی طبی ٹیم، پوائزن کنٹرول یا 911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سب کچھ ایک فہرست میں لکھیں۔ ہر چیز کی خوراک، کتنی بار اور وجہ لکھیں۔ ہر بار فہرست یا بوتلیں لائیں اور تازہ کریں۔ آپریشن سے پہلے جلد بتائیں۔ اور کچھ شامل کرنے یا بدلنے سے پہلے پوچھیں — دو منٹ کا سوال بعد میں تعامل سلجھانے سے کہیں آسان ہے۔</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ہر بات صحتِ عامہ کے ان ذرائع سے ہے: NCCIH، این آئی ایچ کا دفتر برائے غذائی سپلیمنٹس، اور FDA۔ تمام دعووں کی مکمل فہرست، ہر ایک کے اصل اقتباس کے ساتھ، موضوع کے حوالہ جات والے صفحے پر ہے، تاکہ کوئی بھی ہماری عبارت کو اصل سے ملا سکے۔ فوری مدد کی علامات ان ذرائع کا بھی حوالہ دیتی ہیں: NCCIH — 6 Things To Know About Probiotics؛ NIMH — Mental Health Medications؛ MedlinePlus — Warfarin: MedlinePlus Drug Information؛ MedlinePlus — Acetaminophen؛ MedlinePlus — Serotonin syndrome؛ MedlinePlus — Chest pain؛ MedlinePlus — Iron overdose؛ MedlinePlus — Allergic reactions؛ MedlinePlus — Anaphylaxis۔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اور انہیں آج رات ہی فہرست شروع کرنے کو کہیں۔ یاد دلائیں کہ یہ لیکچر جائزے کا نسخہ ہے اور ابھی فارماسسٹ سے منظور شدہ نہیں، اور یہاں کچھ بھی تجویز کردہ دوا بند کرنے کی وجہ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سپلیمنٹس اور دواؤں کی حفاظت: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سپلیمنٹس دواؤں کی فہرست میں کیوں ہوں، اور کون سے امتزاج سوال کے قابل ہیں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Know the Science: Talk With Your Health Care Providers</a:t>
            </a:r>
          </a:p>
        </p:txBody>
      </p:sp>
      <p:sp>
        <p:nvSpPr>
          <p:cNvPr id="7" name="TextBox 6"/>
          <p:cNvSpPr txBox="1"/>
          <p:nvPr/>
        </p:nvSpPr>
        <p:spPr>
          <a:xfrm>
            <a:off x="1218895" y="91440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آپ کے سپلیمنٹس بھی اسی فہرست میں ہیں جس میں آپ کی نسخے والی دوائیں ہیں؟</a:t>
            </a:r>
          </a:p>
        </p:txBody>
      </p:sp>
      <p:sp>
        <p:nvSpPr>
          <p:cNvPr id="8" name="Rectangle 7"/>
          <p:cNvSpPr/>
          <p:nvPr/>
        </p:nvSpPr>
        <p:spPr>
          <a:xfrm>
            <a:off x="11588191" y="368046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63474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زیادہ تر لوگ سپلیمنٹس کو دوا نہیں سمجھتے، اس لیے انہیں فہرست میں نہیں لکھتے۔ مگر بعض سپلیمنٹس دواؤں کا اثر کم یا زیادہ کر دیتے ہیں، اور کوئی بھی فروخت سے پہلے </a:t>
            </a:r>
            <a:r>
              <a:rPr sz="2304" b="0" i="0" lang="en-US">
                <a:solidFill>
                  <a:srgbClr val="46524F"/>
                </a:solidFill>
                <a:latin typeface="Segoe UI"/>
              </a:rPr>
              <a:t>‎FDA‎</a:t>
            </a:r>
            <a:r>
              <a:rPr sz="2304" b="0" i="0" lang="ur-PK">
                <a:solidFill>
                  <a:srgbClr val="46524F"/>
                </a:solidFill>
                <a:latin typeface="Segoe UI"/>
                <a:cs typeface="Noto Nastaliq Urdu"/>
              </a:rPr>
              <a:t> سے جانچا نہیں جاتا۔ ایک مکمل فہرست زیادہ تر مسئلہ حل کر دیتی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Food and Drug Administration, FDA 101: Dietary Supplements; NCCIH, Using Dietary Supplements Wisely; NCCIH, Know the Science: Some Medication-Supplement Interactions Can Be Serious; NIH Office of Dietary Supplements, Dietary Supplements: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سپلیمنٹس فروخت سے پہلے جانچے نہیں جاتے</a:t>
            </a:r>
          </a:p>
        </p:txBody>
      </p:sp>
      <p:sp>
        <p:nvSpPr>
          <p:cNvPr id="8" name="Rounded Rectangle 7"/>
          <p:cNvSpPr/>
          <p:nvPr/>
        </p:nvSpPr>
        <p:spPr>
          <a:xfrm>
            <a:off x="6233007" y="1691640"/>
            <a:ext cx="5410047"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نسخے والی اور عام دوائیں</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کمپنیوں کو فروخت سے پہلے </a:t>
            </a:r>
            <a:r>
              <a:rPr sz="1728" b="0" i="0" lang="en-US">
                <a:solidFill>
                  <a:srgbClr val="15201E"/>
                </a:solidFill>
                <a:latin typeface="Segoe UI"/>
              </a:rPr>
              <a:t>‎FDA‎</a:t>
            </a:r>
            <a:r>
              <a:rPr sz="1728" b="0" i="0" lang="ur-PK">
                <a:solidFill>
                  <a:srgbClr val="15201E"/>
                </a:solidFill>
                <a:latin typeface="Segoe UI"/>
                <a:cs typeface="Noto Nastaliq Urdu"/>
              </a:rPr>
              <a:t> کو محفوظ اور مؤثر ہونا دکھانا پڑتا ہے۔</a:t>
            </a:r>
          </a:p>
          <a:p>
            <a:pPr algn="r" rtl="1">
              <a:lnSpc>
                <a:spcPct val="125000"/>
              </a:lnSpc>
              <a:spcAft>
                <a:spcPts val="1350"/>
              </a:spcAft>
            </a:pPr>
            <a:r>
              <a:rPr sz="1728" b="0" i="0" lang="ur-PK">
                <a:solidFill>
                  <a:srgbClr val="15201E"/>
                </a:solidFill>
                <a:latin typeface="Segoe UI"/>
                <a:cs typeface="Noto Nastaliq Urdu"/>
              </a:rPr>
              <a:t>بعض دواؤں میں تھوڑی سی کمی یا زیادتی بھی سنگین ہے۔</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غذائی سپلیمنٹس</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فروخت سے پہلے حفاظت یا افادیت کی منظوری نہیں۔</a:t>
            </a:r>
          </a:p>
          <a:p>
            <a:pPr algn="r" rtl="1">
              <a:lnSpc>
                <a:spcPct val="125000"/>
              </a:lnSpc>
              <a:spcAft>
                <a:spcPts val="1125"/>
              </a:spcAft>
            </a:pPr>
            <a:r>
              <a:rPr sz="1439" b="0" i="0" lang="ur-PK">
                <a:solidFill>
                  <a:srgbClr val="15201E"/>
                </a:solidFill>
                <a:latin typeface="Segoe UI"/>
                <a:cs typeface="Noto Nastaliq Urdu"/>
              </a:rPr>
              <a:t>حفاظت اور سچے لیبل کی ذمہ دار کمپنی ہے۔</a:t>
            </a:r>
          </a:p>
          <a:p>
            <a:pPr algn="r" rtl="1">
              <a:lnSpc>
                <a:spcPct val="125000"/>
              </a:lnSpc>
              <a:spcAft>
                <a:spcPts val="1125"/>
              </a:spcAft>
            </a:pPr>
            <a:r>
              <a:rPr sz="1439" b="0" i="0" lang="en-US">
                <a:solidFill>
                  <a:srgbClr val="15201E"/>
                </a:solidFill>
                <a:latin typeface="Segoe UI"/>
              </a:rPr>
              <a:t>‎FDA‎</a:t>
            </a:r>
            <a:r>
              <a:rPr sz="1439" b="0" i="0" lang="ur-PK">
                <a:solidFill>
                  <a:srgbClr val="15201E"/>
                </a:solidFill>
                <a:latin typeface="Segoe UI"/>
                <a:cs typeface="Noto Nastaliq Urdu"/>
              </a:rPr>
              <a:t> صرف بازار میں آنے کے بعد کارروائی کر سکتا ہے۔</a:t>
            </a:r>
          </a:p>
          <a:p>
            <a:pPr algn="r" rtl="1">
              <a:lnSpc>
                <a:spcPct val="125000"/>
              </a:lnSpc>
              <a:spcAft>
                <a:spcPts val="1125"/>
              </a:spcAft>
            </a:pPr>
            <a:r>
              <a:rPr sz="1439" b="0" i="0" lang="ur-PK">
                <a:solidFill>
                  <a:srgbClr val="15201E"/>
                </a:solidFill>
                <a:latin typeface="Segoe UI"/>
                <a:cs typeface="Noto Nastaliq Urdu"/>
              </a:rPr>
              <a:t>معیار کی مہریں محفوظ یا مؤثر ہونے کی ضمانت نہیں۔</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الماری پر ہونے کا مطلب حفاظت یا افادیت کی جانچ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Using Dietary Supplements Wisely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سپلیمنٹس کے مسائل عام ہیں، نایاب نہیں</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6200" b="0" i="0">
                <a:solidFill>
                  <a:srgbClr val="0A3F3C"/>
                </a:solidFill>
                <a:latin typeface="Georgia"/>
              </a:rPr>
              <a:t>52%</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امریکی بالغ کم از کم ایک سپلیمنٹ لیتے تھے (</a:t>
            </a:r>
            <a:r>
              <a:rPr sz="2016" b="0" i="0" lang="en-US">
                <a:solidFill>
                  <a:srgbClr val="46524F"/>
                </a:solidFill>
                <a:latin typeface="Segoe UI"/>
              </a:rPr>
              <a:t>‎2011–2012‎</a:t>
            </a:r>
            <a:r>
              <a:rPr sz="2016" b="0" i="0" lang="ur-PK">
                <a:solidFill>
                  <a:srgbClr val="46524F"/>
                </a:solidFill>
                <a:latin typeface="Segoe UI"/>
                <a:cs typeface="Noto Nastaliq Urdu"/>
              </a:rPr>
              <a:t> کا سروے)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6200" b="0" i="0">
                <a:solidFill>
                  <a:srgbClr val="0A3F3C"/>
                </a:solidFill>
                <a:latin typeface="Georgia"/>
              </a:rPr>
              <a:t>23,000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سپلیمنٹس کی وجہ سے سالانہ ایمرجنسی دورے (</a:t>
            </a:r>
            <a:r>
              <a:rPr sz="2016" b="0" i="0" lang="en-US">
                <a:solidFill>
                  <a:srgbClr val="46524F"/>
                </a:solidFill>
                <a:latin typeface="Segoe UI"/>
              </a:rPr>
              <a:t>‎2015‎</a:t>
            </a:r>
            <a:r>
              <a:rPr sz="2016" b="0" i="0" lang="ur-PK">
                <a:solidFill>
                  <a:srgbClr val="46524F"/>
                </a:solidFill>
                <a:latin typeface="Segoe UI"/>
                <a:cs typeface="Noto Nastaliq Urdu"/>
              </a:rPr>
              <a:t> کا اندازہ)</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6200" b="0" i="0">
                <a:solidFill>
                  <a:srgbClr val="0A3F3C"/>
                </a:solidFill>
                <a:latin typeface="Georgia"/>
              </a:rPr>
              <a:t>20%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وزن یا مدافعت کے </a:t>
            </a:r>
            <a:r>
              <a:rPr sz="2016" b="0" i="0" lang="en-US">
                <a:solidFill>
                  <a:srgbClr val="46524F"/>
                </a:solidFill>
                <a:latin typeface="Segoe UI"/>
              </a:rPr>
              <a:t>‎127‎</a:t>
            </a:r>
            <a:r>
              <a:rPr sz="2016" b="0" i="0" lang="ur-PK">
                <a:solidFill>
                  <a:srgbClr val="46524F"/>
                </a:solidFill>
                <a:latin typeface="Segoe UI"/>
                <a:cs typeface="Noto Nastaliq Urdu"/>
              </a:rPr>
              <a:t> سپلیمنٹس میں غیر قانونی دعوے (</a:t>
            </a:r>
            <a:r>
              <a:rPr sz="2016" b="0" i="0" lang="en-US">
                <a:solidFill>
                  <a:srgbClr val="46524F"/>
                </a:solidFill>
                <a:latin typeface="Segoe UI"/>
              </a:rPr>
              <a:t>‎2012‎</a:t>
            </a:r>
            <a:r>
              <a:rPr sz="2016" b="0" i="0" lang="ur-PK">
                <a:solidFill>
                  <a:srgbClr val="46524F"/>
                </a:solidFill>
                <a:latin typeface="Segoe UI"/>
                <a:cs typeface="Noto Nastaliq Urdu"/>
              </a:rPr>
              <a:t>)</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آدھے بالغ سپلیمنٹ لیتے ہیں؛ ہزاروں ایمرجنسی پہنچتے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Using Dietary Supplements Wisely; NIH Office of Dietary Supplements, Dietary Supplements: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لیبل اور بوتل میں فرق ہو سکتا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‎FDA‎</a:t>
            </a:r>
            <a:r>
              <a:rPr sz="2111" b="0" i="0" lang="ur-PK">
                <a:solidFill>
                  <a:srgbClr val="15201E"/>
                </a:solidFill>
                <a:latin typeface="Segoe UI"/>
                <a:cs typeface="Noto Nastaliq Urdu"/>
              </a:rPr>
              <a:t> کو سپلیمنٹس میں نسخے والی دوائیں ملی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وزن، جنسی طاقت اور باڈی بلڈنگ کی مصنوعات سب سے خطرناک۔</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معیار کی مہریں حفاظت کی ضمانت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"قدرتی" کا مطلب ہمیشہ محفوظ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خطرے والی اقسام پر خاص شک رکھیں۔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St. John's Wort; NCCIH, Know the Science: Some Supplements May Decrease the Effects of Medications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سینٹ جانز ورٹ کئی دواؤں کو کمزور کرتی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مانع حمل گولیاں۔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پیوند کاری اور ایچ آئی وی کی بعض دوائیں۔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وارفرین اور دل کی بعض دوائیں۔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ڈپریشن کی بعض دواؤں کے ساتھ سیروٹونن کے سنگین اثرات۔</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لیتے ہیں تو ہر معالج اور فارماسسٹ کو بتائیں۔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Vitamin K - Fact Sheet for Consumers; NCCIH, St. John's Wort; NCCIH, Know the Science: Talk With Your Health Care Providers; NIH Office of Dietary Supplements, Calcium - Fact Sheet for Consumers; and 2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امتزاج دواؤں کا اثر بدل دیتے ہیں</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5341755"/>
                <a:gridCol w="5752659"/>
              </a:tblGrid>
              <a:tr h="457200">
                <a:tc>
                  <a:txBody>
                    <a:bodyPr/>
                    <a:lstStyle/>
                    <a:p>
                      <a:pPr algn="r" rtl="1">
                        <a:lnSpc>
                          <a:spcPct val="125000"/>
                        </a:lnSpc>
                      </a:pPr>
                      <a:r>
                        <a:rPr sz="1344" b="0" i="0" lang="ur-PK">
                          <a:solidFill>
                            <a:srgbClr val="46524F"/>
                          </a:solidFill>
                          <a:latin typeface="Segoe UI"/>
                          <a:cs typeface="Noto Nastaliq Urdu"/>
                        </a:rPr>
                        <a:t>کس کے بارے میں پوچھیں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اگر آپ لیتے ہیں</a:t>
                      </a:r>
                    </a:p>
                  </a:txBody>
                  <a:tcPr marL="128016" marR="128016" anchor="ctr">
                    <a:solidFill>
                      <a:srgbClr val="EFECE4"/>
                    </a:solidFill>
                  </a:tcPr>
                </a:tc>
              </a:tr>
              <a:tr h="457200">
                <a:tc>
                  <a:txBody>
                    <a:bodyPr/>
                    <a:lstStyle/>
                    <a:p>
                      <a:pPr algn="r" rtl="1">
                        <a:lnSpc>
                          <a:spcPct val="125000"/>
                        </a:lnSpc>
                      </a:pPr>
                      <a:r>
                        <a:rPr sz="1439" b="0" i="0" lang="ur-PK">
                          <a:solidFill>
                            <a:srgbClr val="15201E"/>
                          </a:solidFill>
                          <a:latin typeface="Segoe UI"/>
                          <a:cs typeface="Noto Nastaliq Urdu"/>
                        </a:rPr>
                        <a:t>وٹامن کے؛ سینٹ جانز ورٹ</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وارفرین (خون پتلا کرنے والی)</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سینٹ جانز ورٹ</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مانع حمل گولیاں</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سینٹ جانز ورٹ؛ کوئی بھی سپلیمنٹ</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پیوند کاری یا ایچ آئی وی کی دوائیں</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سینٹ جانز ورٹ</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ڈپریشن کی دوائیں</a:t>
                      </a:r>
                    </a:p>
                  </a:txBody>
                  <a:tcPr marL="128016" marR="128016" anchor="ctr">
                    <a:solidFill>
                      <a:srgbClr val="FFFFFF"/>
                    </a:solidFill>
                  </a:tcPr>
                </a:tc>
              </a:tr>
              <a:tr h="457200">
                <a:tc>
                  <a:txBody>
                    <a:bodyPr/>
                    <a:lstStyle/>
                    <a:p>
                      <a:pPr algn="r" rtl="1">
                        <a:lnSpc>
                          <a:spcPct val="125000"/>
                        </a:lnSpc>
                      </a:pPr>
                      <a:r>
                        <a:rPr sz="1632" b="0" i="0" lang="ur-PK">
                          <a:solidFill>
                            <a:srgbClr val="15201E"/>
                          </a:solidFill>
                          <a:latin typeface="Segoe UI"/>
                          <a:cs typeface="Noto Nastaliq Urdu"/>
                        </a:rPr>
                        <a:t>کیلشیم؛ آئرن</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لیوتھائیروکسن (تھائیرائیڈ)</a:t>
                      </a:r>
                    </a:p>
                  </a:txBody>
                  <a:tcPr marL="128016" marR="128016" anchor="ctr">
                    <a:solidFill>
                      <a:srgbClr val="FFFFFF"/>
                    </a:solidFill>
                  </a:tcPr>
                </a:tc>
              </a:tr>
              <a:tr h="457200">
                <a:tc>
                  <a:txBody>
                    <a:bodyPr/>
                    <a:lstStyle/>
                    <a:p>
                      <a:pPr algn="r" rtl="1">
                        <a:lnSpc>
                          <a:spcPct val="125000"/>
                        </a:lnSpc>
                      </a:pPr>
                      <a:r>
                        <a:rPr sz="1439" b="0" i="0" lang="ur-PK">
                          <a:solidFill>
                            <a:srgbClr val="15201E"/>
                          </a:solidFill>
                          <a:latin typeface="Segoe UI"/>
                          <a:cs typeface="Noto Nastaliq Urdu"/>
                        </a:rPr>
                        <a:t>گولڈن سیل</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میٹفارمن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اپنے امتزاج کے بارے میں پوچھیں؛ یہ جدول صرف مثالیں ہے۔</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Vitamin K - Fact Sheet for Consumers; NIH Office of Dietary Supplements, Calcium - Fact Sheet for Consumers; NIH Office of Dietary Supplements, Iron - Fact Sheet for Consumers; NCCIH, Know the Science: Some Medication-Supplement Interactions Can Be Serious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وارفرین اور تھائیرائیڈ کی دوا: مستقل عادتیں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وارفرین: وٹامن کے روزانہ تقریباً ایک جتنا۔</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وٹامن کے میں اچانک تبدیلی: خون بہنا یا لوتھڑے۔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کیلشیم کاربونیٹ </a:t>
            </a:r>
            <a:r>
              <a:rPr sz="2111" b="0" i="0" lang="en-US">
                <a:solidFill>
                  <a:srgbClr val="15201E"/>
                </a:solidFill>
                <a:latin typeface="Segoe UI"/>
              </a:rPr>
              <a:t>‎4‎</a:t>
            </a:r>
            <a:r>
              <a:rPr sz="2111" b="0" i="0" lang="ur-PK">
                <a:solidFill>
                  <a:srgbClr val="15201E"/>
                </a:solidFill>
                <a:latin typeface="Segoe UI"/>
                <a:cs typeface="Noto Nastaliq Urdu"/>
              </a:rPr>
              <a:t> گھنٹے میں لیوتھائیروکسن روکتا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آئرن لیوتھائیروکسن کا اثر کم کر سکتا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مستقل مقدار اور خوراکوں میں وقفہ زیادہ تر مسئلے حل کرتے 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Know the Science: Some Medication-Supplement Interactions Can Be Serious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آپریشن سے پہلے اپنی ٹیم کو جلد بتائیں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سپلیمنٹس خون بہنا بڑھا سکتے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بےہوشی، دل کی دھڑکن اور بلڈ پریشر پر اثر۔</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بعض معالج آپریشن سے ہفتوں پہلے جڑی بوٹیاں بند کرواتے 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ایمرجنسی؟ پھر بھی سرجن کو سب بتائیں۔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جتنا پہلے ممکن ہو: دروازے پر پہنچ کر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Dietary Supplements: What You Need to Know; NCCIH, Know the Science: Talk With Your Health Care Providers; NCCIH, Know the Science: Some Medication-Supplement Interactions Can Be Serious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 فہرست ہر ملاقات کو محفوظ بناتی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سب کچھ لکھ لیں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ہر ایک کا نام، خوراک، کتنی بار، اور وجہ۔</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فہرست یا بوتلیں ساتھ لائیں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بوتلوں سے معالج اجزا جانچ سکتا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ہر ملاقات پر تازہ کریں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نئی چیز شامل کریں؛ بند کی گئی کاٹ دیں۔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آپریشن سے پہلے جلد بتائیں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جتنا پہلے ممکن ہو۔</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چیز کا نام، خوراک، کتنی بار اور کیوں۔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Iron - Fact Sheet for Consumers; NIH Office of Dietary Supplements, Dietary Supplements: What You Need to Know; NCCIH, Know the Science: Talk With Your Health Care Providers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بچے اور حمل خاص احتیاط مانگتے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آئرن کی زیادتی: بچوں میں جان لیوا زہر خورانی کی بڑی وجہ۔</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سپلیمنٹس بچوں کی پہنچ سے دور رکھیں۔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حمل یا دودھ پلانا؟ حمل کے وٹامن کے علاوہ احتیاط۔</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کینسر یا ایچ آئی وی کا علاج؟ ہر سپلیمنٹ پر بات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بعض لوگوں کو کسی بھی سپلیمنٹ سے پہلے بات کرنی چاہیے۔</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U.S. Food and Drug Administration, Leaders of “Genesis II Church of Health and Healing,” who sold toxic bleach as fake “miracle” cure, sentenced; MedlinePlus, Sodium hypochlorite poisoning; NIDDK, Hepatitis 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کلورین مصنوعات جراثیم کش ہیں، دوا نہیں</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en-US">
                <a:solidFill>
                  <a:srgbClr val="15201E"/>
                </a:solidFill>
                <a:latin typeface="Segoe UI"/>
              </a:rPr>
              <a:t>‎MMS‎</a:t>
            </a:r>
            <a:r>
              <a:rPr sz="1728" b="0" i="0" lang="ur-PK">
                <a:solidFill>
                  <a:srgbClr val="15201E"/>
                </a:solidFill>
                <a:latin typeface="Segoe UI"/>
                <a:cs typeface="Noto Nastaliq Urdu"/>
              </a:rPr>
              <a:t> (کلورین ڈائی آکسائیڈ) پینا</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en-US">
                <a:solidFill>
                  <a:srgbClr val="46524F"/>
                </a:solidFill>
                <a:latin typeface="Segoe UI"/>
              </a:rPr>
              <a:t>‎FDA‎</a:t>
            </a:r>
            <a:r>
              <a:rPr sz="1392" b="0" i="0" lang="ur-PK">
                <a:solidFill>
                  <a:srgbClr val="46524F"/>
                </a:solidFill>
                <a:latin typeface="Segoe UI"/>
                <a:cs typeface="Noto Nastaliq Urdu"/>
              </a:rPr>
              <a:t>: نگلنے پر یہ بلیچ ہے؛ ہسپتال داخلے اور اموات رپورٹ ہوئیں۔</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ہیپاٹائٹس سی کے لیے کلورین مرکب کے کیپسول</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8" name="Rounded Rectangle 17"/>
          <p:cNvSpPr/>
          <p:nvPr/>
        </p:nvSpPr>
        <p:spPr>
          <a:xfrm>
            <a:off x="3276295"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بلیچ کا کیمیکل؛ اینٹی وائرل دوائیں </a:t>
            </a:r>
            <a:r>
              <a:rPr sz="1392" b="0" i="0" lang="en-US">
                <a:solidFill>
                  <a:srgbClr val="46524F"/>
                </a:solidFill>
                <a:latin typeface="Segoe UI"/>
              </a:rPr>
              <a:t>‎95%‎</a:t>
            </a:r>
            <a:r>
              <a:rPr sz="1392" b="0" i="0" lang="ur-PK">
                <a:solidFill>
                  <a:srgbClr val="46524F"/>
                </a:solidFill>
                <a:latin typeface="Segoe UI"/>
                <a:cs typeface="Noto Nastaliq Urdu"/>
              </a:rPr>
              <a:t> سے زیادہ کو شفا دیتی ہیں۔</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کلورین ڈائی آکسائیڈ یا بلیچ کی مصنوعات کبھی نہ نگلیں۔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DailyMed, RIMSO-50 (dimethyl sulfoxide) prescribing label; U.S. Food and Drug Administration, Questions and Answers on Unapproved Chelation Products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‎DMSO‎</a:t>
            </a:r>
            <a:r>
              <a:rPr sz="2937" b="0" i="0" lang="ur-PK">
                <a:solidFill>
                  <a:srgbClr val="15201E"/>
                </a:solidFill>
                <a:latin typeface="Georgia"/>
                <a:cs typeface="Noto Nastaliq Urdu"/>
              </a:rPr>
              <a:t> اور </a:t>
            </a:r>
            <a:r>
              <a:rPr sz="2937" b="0" i="0" lang="en-US">
                <a:solidFill>
                  <a:srgbClr val="15201E"/>
                </a:solidFill>
                <a:latin typeface="Georgia"/>
              </a:rPr>
              <a:t>‎EDTA‎</a:t>
            </a:r>
            <a:r>
              <a:rPr sz="2937" b="0" i="0" lang="ur-PK">
                <a:solidFill>
                  <a:srgbClr val="15201E"/>
                </a:solidFill>
                <a:latin typeface="Georgia"/>
                <a:cs typeface="Noto Nastaliq Urdu"/>
              </a:rPr>
              <a:t> کے منظور شدہ استعمال محدود ہیں</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en-US">
                <a:solidFill>
                  <a:srgbClr val="15201E"/>
                </a:solidFill>
                <a:latin typeface="Segoe UI"/>
              </a:rPr>
              <a:t>‎DMSO‎</a:t>
            </a:r>
            <a:r>
              <a:rPr sz="1728" b="0" i="0" lang="ur-PK">
                <a:solidFill>
                  <a:srgbClr val="15201E"/>
                </a:solidFill>
                <a:latin typeface="Segoe UI"/>
                <a:cs typeface="Noto Nastaliq Urdu"/>
              </a:rPr>
              <a:t> بطور "معجزاتی دوا"</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صرف انٹرسٹیشیل سسٹائٹس میں مثانے کے علاج کے طور پر منظور۔</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کئی بیماریوں کے لیے </a:t>
            </a:r>
            <a:r>
              <a:rPr sz="1728" b="0" i="0" lang="en-US">
                <a:solidFill>
                  <a:srgbClr val="15201E"/>
                </a:solidFill>
                <a:latin typeface="Segoe UI"/>
              </a:rPr>
              <a:t>‎EDTA‎</a:t>
            </a:r>
            <a:r>
              <a:rPr sz="1728" b="0" i="0" lang="ur-PK">
                <a:solidFill>
                  <a:srgbClr val="15201E"/>
                </a:solidFill>
                <a:latin typeface="Segoe UI"/>
                <a:cs typeface="Noto Nastaliq Urdu"/>
              </a:rPr>
              <a:t> کیلیشن</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8" name="Rounded Rectangle 17"/>
          <p:cNvSpPr/>
          <p:nvPr/>
        </p:nvSpPr>
        <p:spPr>
          <a:xfrm>
            <a:off x="3276295"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en-US">
                <a:solidFill>
                  <a:srgbClr val="46524F"/>
                </a:solidFill>
                <a:latin typeface="Segoe UI"/>
              </a:rPr>
              <a:t>‎FDA‎</a:t>
            </a:r>
            <a:r>
              <a:rPr sz="1392" b="0" i="0" lang="ur-PK">
                <a:solidFill>
                  <a:srgbClr val="46524F"/>
                </a:solidFill>
                <a:latin typeface="Segoe UI"/>
                <a:cs typeface="Noto Nastaliq Urdu"/>
              </a:rPr>
              <a:t>: بغیر نسخے کی کوئی کیلیشن منظور نہیں؛ گردے فیل اور اموات رپورٹ۔</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حقیقی دوائیں، مگر شیٹس کے دعووں سے کہیں محدود استعمال۔</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Dietary Supplements: What You Need to Know; NIH Office of Dietary Supplements, Vitamin K - Fact Sheet for Consumers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86868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1280160"/>
            <a:ext cx="10408615" cy="868680"/>
          </a:xfrm>
          <a:prstGeom prst="rect">
            <a:avLst/>
          </a:prstGeom>
          <a:noFill/>
        </p:spPr>
        <p:txBody>
          <a:bodyPr wrap="square" lIns="18288" rIns="18288" tIns="18288" bIns="18288" anchor="t">
            <a:spAutoFit/>
          </a:bodyPr>
          <a:lstStyle/>
          <a:p>
            <a:pPr algn="l"/>
            <a:r>
              <a:rPr sz="2400" b="0" i="0">
                <a:solidFill>
                  <a:srgbClr val="0A3F3C"/>
                </a:solidFill>
                <a:latin typeface="Georgia"/>
              </a:rPr>
              <a:t>“In acute medical situations, blood thinners (Coumadin, Pradaxa, Xarelto, and Eliquis) can be life-saving.”</a:t>
            </a:r>
          </a:p>
        </p:txBody>
      </p:sp>
      <p:sp>
        <p:nvSpPr>
          <p:cNvPr id="10" name="TextBox 9"/>
          <p:cNvSpPr txBox="1"/>
          <p:nvPr/>
        </p:nvSpPr>
        <p:spPr>
          <a:xfrm>
            <a:off x="914400" y="2194560"/>
            <a:ext cx="10408615"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‎2014-10-17‎</a:t>
            </a:r>
          </a:p>
        </p:txBody>
      </p:sp>
      <p:sp>
        <p:nvSpPr>
          <p:cNvPr id="11" name="TextBox 10"/>
          <p:cNvSpPr txBox="1"/>
          <p:nvPr/>
        </p:nvSpPr>
        <p:spPr>
          <a:xfrm>
            <a:off x="914400" y="2606040"/>
            <a:ext cx="10408615"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"شدید طبی حالات میں خون پتلا کرنے والی دوائیں (کومیڈن، پراڈیکسا، زیریلٹو اور ایلیکوئس) جان بچا سکتی ہیں۔"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پتلا کرنے والی دوائیں جان بچاتی ہیں؛ کوئی مصالحہ متبادل نہیں۔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دوا کی جگہ سپلیمنٹ لینے کا مشورہ</a:t>
            </a:r>
          </a:p>
        </p:txBody>
      </p:sp>
      <p:sp>
        <p:nvSpPr>
          <p:cNvPr id="9" name="Oval 8"/>
          <p:cNvSpPr/>
          <p:nvPr/>
        </p:nvSpPr>
        <p:spPr>
          <a:xfrm>
            <a:off x="11313871" y="2248117"/>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174965"/>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خون پتلا کرنے والی دوا پر غیر معمولی خون</a:t>
            </a:r>
          </a:p>
        </p:txBody>
      </p:sp>
      <p:sp>
        <p:nvSpPr>
          <p:cNvPr id="11" name="Oval 10"/>
          <p:cNvSpPr/>
          <p:nvPr/>
        </p:nvSpPr>
        <p:spPr>
          <a:xfrm>
            <a:off x="11313871" y="2731443"/>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658291"/>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آنکھیں یا جلد پیلی، یا گہرا پیشاب</a:t>
            </a:r>
          </a:p>
        </p:txBody>
      </p:sp>
      <p:sp>
        <p:nvSpPr>
          <p:cNvPr id="13" name="Oval 12"/>
          <p:cNvSpPr/>
          <p:nvPr/>
        </p:nvSpPr>
        <p:spPr>
          <a:xfrm>
            <a:off x="11313871" y="3214769"/>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141617"/>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ڈپریشن کی دوا پر تیز دھڑکن یا الجھن: فوراً رابطہ</a:t>
            </a:r>
          </a:p>
        </p:txBody>
      </p:sp>
      <p:sp>
        <p:nvSpPr>
          <p:cNvPr id="15" name="Oval 14"/>
          <p:cNvSpPr/>
          <p:nvPr/>
        </p:nvSpPr>
        <p:spPr>
          <a:xfrm>
            <a:off x="11313871" y="369809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624942"/>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گھٹانے والی مصنوعات پر سینے میں درد: </a:t>
            </a:r>
            <a:r>
              <a:rPr sz="1920" b="0" i="0" lang="en-US">
                <a:solidFill>
                  <a:srgbClr val="15201E"/>
                </a:solidFill>
                <a:latin typeface="Segoe UI"/>
              </a:rPr>
              <a:t>‎911‎</a:t>
            </a:r>
          </a:p>
        </p:txBody>
      </p:sp>
      <p:sp>
        <p:nvSpPr>
          <p:cNvPr id="17" name="Oval 16"/>
          <p:cNvSpPr/>
          <p:nvPr/>
        </p:nvSpPr>
        <p:spPr>
          <a:xfrm>
            <a:off x="11313871" y="418142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108268"/>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بچے نے آئرن نگلا: </a:t>
            </a:r>
            <a:r>
              <a:rPr sz="1920" b="0" i="0" lang="en-US">
                <a:solidFill>
                  <a:srgbClr val="15201E"/>
                </a:solidFill>
                <a:latin typeface="Segoe UI"/>
              </a:rPr>
              <a:t>‎1-800-222-1222‎</a:t>
            </a:r>
          </a:p>
        </p:txBody>
      </p:sp>
      <p:sp>
        <p:nvSpPr>
          <p:cNvPr id="19" name="Oval 18"/>
          <p:cNvSpPr/>
          <p:nvPr/>
        </p:nvSpPr>
        <p:spPr>
          <a:xfrm>
            <a:off x="11313871" y="466474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20" name="TextBox 19"/>
          <p:cNvSpPr txBox="1"/>
          <p:nvPr/>
        </p:nvSpPr>
        <p:spPr>
          <a:xfrm>
            <a:off x="640080" y="4591594"/>
            <a:ext cx="10454335" cy="483325"/>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چہرے پر سوجن یا سانس کی دشواری: </a:t>
            </a:r>
            <a:r>
              <a:rPr sz="1920" b="0" i="0" lang="en-US">
                <a:solidFill>
                  <a:srgbClr val="15201E"/>
                </a:solidFill>
                <a:latin typeface="Segoe UI"/>
              </a:rPr>
              <a:t>‎911‎</a:t>
            </a:r>
          </a:p>
        </p:txBody>
      </p:sp>
      <p:sp>
        <p:nvSpPr>
          <p:cNvPr id="21" name="Rounded Rectangle 20"/>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بہنا، جگر کی علامات یا الرجی: فوراً مدد لیں۔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Know the Science: Talk With Your Health Care Providers; NIH Office of Dietary Supplements, Dietary Supplements: What You Need to Know; NCCIH, Know the Science: Some Medication-Supplement Interactions Can Be Serious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سب کچھ ایک فہرست میں لکھیں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خوراک، کتنی بار اور وجہ لکھیں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بار فہرست یا بوتلیں ساتھ لائیں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آپریشن سے پہلے جلد بتائیں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کچھ شامل کرنے یا بدلنے سے پہلے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بار پندرہ منٹ، پھر ہر ملاقات پر عادت۔</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17</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NCCIH — Using Dietary Supplements Wisely</a:t>
            </a:r>
          </a:p>
          <a:p>
            <a:pPr algn="l">
              <a:spcAft>
                <a:spcPts val="937"/>
              </a:spcAft>
            </a:pPr>
            <a:r>
              <a:rPr sz="1250" b="0" i="0">
                <a:solidFill>
                  <a:srgbClr val="46524F"/>
                </a:solidFill>
                <a:latin typeface="Segoe UI"/>
              </a:rPr>
              <a:t>NIH Office of Dietary Supplements — Dietary Supplements: What You Need to Know</a:t>
            </a:r>
          </a:p>
          <a:p>
            <a:pPr algn="l">
              <a:spcAft>
                <a:spcPts val="937"/>
              </a:spcAft>
            </a:pPr>
            <a:r>
              <a:rPr sz="1250" b="0" i="0">
                <a:solidFill>
                  <a:srgbClr val="46524F"/>
                </a:solidFill>
                <a:latin typeface="Segoe UI"/>
              </a:rPr>
              <a:t>U.S. Food and Drug Administration — FDA 101: Dietary Supplements</a:t>
            </a:r>
          </a:p>
          <a:p>
            <a:pPr algn="l">
              <a:spcAft>
                <a:spcPts val="937"/>
              </a:spcAft>
            </a:pPr>
            <a:r>
              <a:rPr sz="1250" b="0" i="0">
                <a:solidFill>
                  <a:srgbClr val="46524F"/>
                </a:solidFill>
                <a:latin typeface="Segoe UI"/>
              </a:rPr>
              <a:t>NCCIH — St. John's Wort</a:t>
            </a:r>
          </a:p>
          <a:p>
            <a:pPr algn="l">
              <a:spcAft>
                <a:spcPts val="937"/>
              </a:spcAft>
            </a:pPr>
            <a:r>
              <a:rPr sz="1250" b="0" i="0">
                <a:solidFill>
                  <a:srgbClr val="46524F"/>
                </a:solidFill>
                <a:latin typeface="Segoe UI"/>
              </a:rPr>
              <a:t>NCCIH — Know the Science: Some Medication-Supplement Interactions Can Be Serious</a:t>
            </a:r>
          </a:p>
          <a:p>
            <a:pPr algn="l">
              <a:spcAft>
                <a:spcPts val="937"/>
              </a:spcAft>
            </a:pPr>
            <a:r>
              <a:rPr sz="1250" b="0" i="0">
                <a:solidFill>
                  <a:srgbClr val="46524F"/>
                </a:solidFill>
                <a:latin typeface="Segoe UI"/>
              </a:rPr>
              <a:t>NCCIH — Know the Science: Some Supplements May Decrease the Effects of Medications</a:t>
            </a:r>
          </a:p>
          <a:p>
            <a:pPr algn="l">
              <a:spcAft>
                <a:spcPts val="937"/>
              </a:spcAft>
            </a:pPr>
            <a:r>
              <a:rPr sz="1250" b="0" i="0">
                <a:solidFill>
                  <a:srgbClr val="46524F"/>
                </a:solidFill>
                <a:latin typeface="Segoe UI"/>
              </a:rPr>
              <a:t>NCCIH — Know the Science: Talk With Your Health Care Providers</a:t>
            </a:r>
          </a:p>
          <a:p>
            <a:pPr algn="l">
              <a:spcAft>
                <a:spcPts val="937"/>
              </a:spcAft>
            </a:pPr>
            <a:r>
              <a:rPr sz="1250" b="0" i="0">
                <a:solidFill>
                  <a:srgbClr val="46524F"/>
                </a:solidFill>
                <a:latin typeface="Segoe UI"/>
              </a:rPr>
              <a:t>NIH Office of Dietary Supplements — Vitamin K - Fact Sheet for Consumers</a:t>
            </a:r>
          </a:p>
          <a:p>
            <a:pPr algn="l">
              <a:spcAft>
                <a:spcPts val="937"/>
              </a:spcAft>
            </a:pPr>
            <a:r>
              <a:rPr sz="1250" b="0" i="0">
                <a:solidFill>
                  <a:srgbClr val="46524F"/>
                </a:solidFill>
                <a:latin typeface="Segoe UI"/>
              </a:rPr>
              <a:t>NIH Office of Dietary Supplements — Calcium - Fact Sheet for Consumers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NIH Office of Dietary Supplements — Iron - Fact Sheet for Consumers</a:t>
            </a:r>
          </a:p>
          <a:p>
            <a:pPr algn="l">
              <a:spcAft>
                <a:spcPts val="937"/>
              </a:spcAft>
            </a:pPr>
            <a:r>
              <a:rPr sz="1250" b="0" i="0">
                <a:solidFill>
                  <a:srgbClr val="46524F"/>
                </a:solidFill>
                <a:latin typeface="Segoe UI"/>
              </a:rPr>
              <a:t>U.S. Food and Drug Administration — Leaders of “Genesis II Church of Health and Healing,” who sold toxic bleach as fake “miracle” cure, sentenced</a:t>
            </a:r>
          </a:p>
          <a:p>
            <a:pPr algn="l">
              <a:spcAft>
                <a:spcPts val="937"/>
              </a:spcAft>
            </a:pPr>
            <a:r>
              <a:rPr sz="1250" b="0" i="0">
                <a:solidFill>
                  <a:srgbClr val="46524F"/>
                </a:solidFill>
                <a:latin typeface="Segoe UI"/>
              </a:rPr>
              <a:t>MedlinePlus — Sodium hypochlorite poisoning</a:t>
            </a:r>
          </a:p>
          <a:p>
            <a:pPr algn="l">
              <a:spcAft>
                <a:spcPts val="937"/>
              </a:spcAft>
            </a:pPr>
            <a:r>
              <a:rPr sz="1250" b="0" i="0">
                <a:solidFill>
                  <a:srgbClr val="46524F"/>
                </a:solidFill>
                <a:latin typeface="Segoe UI"/>
              </a:rPr>
              <a:t>DailyMed — RIMSO-50 (dimethyl sulfoxide) prescribing label</a:t>
            </a:r>
          </a:p>
          <a:p>
            <a:pPr algn="l">
              <a:spcAft>
                <a:spcPts val="937"/>
              </a:spcAft>
            </a:pPr>
            <a:r>
              <a:rPr sz="1250" b="0" i="0">
                <a:solidFill>
                  <a:srgbClr val="46524F"/>
                </a:solidFill>
                <a:latin typeface="Segoe UI"/>
              </a:rPr>
              <a:t>U.S. Food and Drug Administration — Questions and Answers on Unapproved Chelation Products</a:t>
            </a:r>
          </a:p>
          <a:p>
            <a:pPr algn="l">
              <a:spcAft>
                <a:spcPts val="937"/>
              </a:spcAft>
            </a:pPr>
            <a:r>
              <a:rPr sz="1250" b="0" i="0">
                <a:solidFill>
                  <a:srgbClr val="46524F"/>
                </a:solidFill>
                <a:latin typeface="Segoe UI"/>
              </a:rPr>
              <a:t>NIDDK — Hepatitis C</a:t>
            </a:r>
          </a:p>
          <a:p>
            <a:pPr algn="l">
              <a:spcAft>
                <a:spcPts val="937"/>
              </a:spcAft>
            </a:pPr>
            <a:r>
              <a:rPr sz="1250" b="0" i="0">
                <a:solidFill>
                  <a:srgbClr val="46524F"/>
                </a:solidFill>
                <a:latin typeface="Segoe UI"/>
              </a:rPr>
              <a:t>Pakistan Institute of Medical Advancement — Printed brochure set, 8 pages (pages cited individually)</a:t>
            </a:r>
          </a:p>
          <a:p>
            <a:pPr algn="l">
              <a:spcAft>
                <a:spcPts val="937"/>
              </a:spcAft>
            </a:pPr>
            <a:r>
              <a:rPr sz="1250" b="0" i="0">
                <a:solidFill>
                  <a:srgbClr val="46524F"/>
                </a:solidFill>
                <a:latin typeface="Segoe UI"/>
              </a:rPr>
              <a:t>Pakistan Institute of Medical Advancement — Product labels, DMSO booklet and handwritten formulary</a:t>
            </a:r>
          </a:p>
          <a:p>
            <a:pPr algn="l">
              <a:spcAft>
                <a:spcPts val="937"/>
              </a:spcAft>
            </a:pPr>
            <a:r>
              <a:rPr sz="1250" b="0" i="0">
                <a:solidFill>
                  <a:srgbClr val="46524F"/>
                </a:solidFill>
                <a:latin typeface="Segoe UI"/>
              </a:rPr>
              <a:t>MedlinePlus — Stroke</a:t>
            </a:r>
          </a:p>
          <a:p>
            <a:pPr algn="l">
              <a:spcAft>
                <a:spcPts val="937"/>
              </a:spcAft>
            </a:pPr>
            <a:r>
              <a:rPr sz="1250" b="0" i="0">
                <a:solidFill>
                  <a:srgbClr val="46524F"/>
                </a:solidFill>
                <a:latin typeface="Segoe UI"/>
              </a:rPr>
              <a:t>MedlinePlus — Heart Attack</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‎9‎</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سپلیمنٹس کی حفاظت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18</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کوئی سپلیمنٹ میری دواؤں سے تعامل کرتا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کسی خوراک کو وقت کے فرق سے لینا چاہیے؟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کون سے سپلیمنٹس کی اب بھی کوئی وجہ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اپنے طبی عمل سے پہلے مجھے کیا اور کب بند کرنا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