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supplements and medicines together: why supplements belong on your medicine list, which combinations deserve a question, and one habit that prevents most problems. Everything comes from public-health sources, named at the bottom of each slide. This is general education; questions about your own medicines are for a pharmacist or prescriber.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the room: when a doctor asks what you take, do you mention your vitamins, your herbal teas, your fish oil? Most people do not, because supplements do not feel like medicines. NCCIH suggests bringing one written list of everything, including supplements. That single habit is the backbone of this talk.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Medicines and supplements follow different rules. Medicine makers must show the FDA that a drug is safe and effective before it is sold. For supplements, the FDA has no authority to approve safety, effectiveness or labels before sale; the company is responsible, and the FDA can act only once a product is on the market. Quality seals help, but they do not guarantee safety or effectiveness.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published figures. In a 2011 to 2012 national survey, 52 percent of American adults took at least one supplement. A 2015 study estimated 23,000 emergency room visits a year from supplements, many of them young adults with heart problems from weight-loss or energy products and older adults choking on large pills. And in 2012, 20 percent of 127 weight-loss or immune supplements made illegal claims.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What's on the label may not be what's in the product. The FDA has found prescription drugs, including warfarin and the seizure medicine phenytoin, in products sold as supplements. Products for weight loss, sexual enhancement and bodybuilding are the usual places this happens. And natural is not the same as safe: comfrey and kava can harm the liver.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 John's wort is the single most important herb to know about. It speeds up the body processes that turn drugs into inactive substances, so it can weaken birth control pills, the transplant medicine cyclosporine, some HIV drugs, warfarin, some antidepressants and some heart medicines. With some antidepressants it may cause serious serotonin-related side effects. NCCIH calls telling your providers especially crucial.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down the table. Warfarin with changing vitamin K, or with St. John's wort. Birth control pills, transplant and HIV medicines, and antidepressants with St. John's wort. Levothyroxine with calcium or iron. And metformin with goldenseal, where levels fell about 25 percent in healthy adults. These are examples, not a complete list.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common situations. On warfarin, vitamin K from food and supplements should stay about the same every day; a sudden drop can cause bleeding and a sudden rise, clots. Warfarin is a narrow-range medicine, where small changes matter. On levothyroxine, calcium carbonate within four hours blocks absorption and iron can reduce the effect, so timing usually solves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Surgeons and anesthesia providers ask about supplements for good reasons. Some may affect anesthesia and other medicines, increase bleeding, or change heart rate and blood pressure. Tell your team as far ahead as possible; some ask patients to stop all herbal supplements several weeks before planned surgery. In an emergency, you or a loved one should still tell them.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whole system. Write everything down: for each product, the name, the dose, how often you take it and the reason. Bring the list, or the bottles, to every visit, and update it each time. And raise it early before any surgery. Any item without a reason is the first one to ask about.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groups need extra care. Accidental iron overdose is a leading cause of fatal poisoning in children under six, so store supplements out of reach. Many supplements have not been well tested in pregnancy or in children. And people treated for cancer or HIV should discuss every supplement; antioxidants, for example, might weaken some chemotherapy.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brochure set includes a sheet promoting MMS, which becomes chlorine dioxide, and a capsule of calcium hypochlorite and chlorine dioxide for hepatitis C. The clinic's reasoning is that these chemicals destroy microbes by oxidation. That is true on a surface, which is why chlorine dioxide is a disinfectant; a chlorine dioxide label in the clinic's files even says non-medicinal. Swallowed, the FDA says MMS is the same as drinking bleach, with hospitalizations and deaths reported. Hepatitis C, meanwhile, is now cured in more than 95 percent of people by antiviral medicines taken for 8 to 12 weeks.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DMSO and EDTA are real medicines, which is part of why the claims sound credible. DMSO's approved product is a bladder solution for interstitial cystitis; its label says it is not approved for any other use. EDTA-type chelation drugs are prescription medicines used under supervision. The FDA has never approved over-the-counter chelation, and warns of dehydration, kidney failure, death, and delayed care for conditions such as heart disease. Ask what the approved use is before trying either.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in 2014 that blood thinners can be life-saving in acute situations, which is consistent with current practice. The same article argued that spices were preferable in chronic illness; the sources used here do not support that. Never replace a prescribed medicine with a supplement without your provider's approval.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The list is ProperHealth safety wording and is awaiting pharmacist sign-off, so present it as general guidance. Stress three: anyone telling you to swap a medicine for a supplement, unusual bleeding on a blood thinner, and a child who has swallowed iron. Direct people to their own care team, Poison Control or 911.</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Write one list with everything on it. Add the dose, how often and why for each product. Bring it, or the bottles, every time, and update it. Speak up early before surgery. And ask before adding or swapping anything — a two-minute question is far easier than unpicking an interaction later.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statement in this lecture comes from these public-health sources: NCCIH, the NIH Office of Dietary Supplements and the FDA. The full list of claims, with the exact passage each one rests on, is on the topic sources page, so anyone can check our wording against the original. The warning signs also cite: NCCIH — 6 Things To Know About Probiotics; NIMH — Mental Health Medications; MedlinePlus — Warfarin: MedlinePlus Drug Information; MedlinePlus — Acetaminophen; MedlinePlus — Serotonin syndrome; MedlinePlus — Chest pain; MedlinePlus — Iron overdose; MedlinePlus — Allergic reactions; MedlinePlus — Anaphylaxis.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and encourage them to start the list tonight. Remind the room that this lecture is a review edition and has not yet been approved by a pharmacist, and that nothing here is a reason to stop a prescribed medicine.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Supplement &amp; medicine safety: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Why supplements belong on your medicine list, and which combinations deserve a question</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Know the Science: Talk With Your Health Care Providers</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Are your supplements on the same list as your prescriptions?</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Most people do not think of supplements as medicines, so they leave them off the list. Yet some weaken or strengthen prescriptions, and none are checked by the FDA before sale. One complete list fixes most of 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Food and Drug Administration, FDA 101: Dietary Supplements; NCCIH, Using Dietary Supplements Wisely; NCCIH, Know the Science: Some Medication-Supplement Interactions Can Be Serious; NIH Office of Dietary Supplements, Dietary Supplements: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Supplements are not checked before sale</a:t>
            </a:r>
          </a:p>
        </p:txBody>
      </p:sp>
      <p:sp>
        <p:nvSpPr>
          <p:cNvPr id="8" name="Rounded Rectangle 7"/>
          <p:cNvSpPr/>
          <p:nvPr/>
        </p:nvSpPr>
        <p:spPr>
          <a:xfrm>
            <a:off x="548640" y="1691640"/>
            <a:ext cx="5410047"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15201E"/>
                </a:solidFill>
                <a:latin typeface="Segoe UI"/>
              </a:rPr>
              <a:t>Prescription and OTC medicines</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Companies must show the FDA they are safe and effective before sale.</a:t>
            </a:r>
          </a:p>
          <a:p>
            <a:pPr algn="l">
              <a:spcAft>
                <a:spcPts val="1350"/>
              </a:spcAft>
            </a:pPr>
            <a:r>
              <a:rPr sz="1800" b="0" i="0">
                <a:solidFill>
                  <a:srgbClr val="15201E"/>
                </a:solidFill>
                <a:latin typeface="Segoe UI"/>
              </a:rPr>
              <a:t>For some, a little too much or too little is serious.</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Dietary supplements</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Not approved for safety or effectiveness before sale.</a:t>
            </a:r>
          </a:p>
          <a:p>
            <a:pPr algn="l">
              <a:spcAft>
                <a:spcPts val="1125"/>
              </a:spcAft>
            </a:pPr>
            <a:r>
              <a:rPr sz="1500" b="0" i="0">
                <a:solidFill>
                  <a:srgbClr val="15201E"/>
                </a:solidFill>
                <a:latin typeface="Segoe UI"/>
              </a:rPr>
              <a:t>The company is responsible for safety and truthful labels.</a:t>
            </a:r>
          </a:p>
          <a:p>
            <a:pPr algn="l">
              <a:spcAft>
                <a:spcPts val="1125"/>
              </a:spcAft>
            </a:pPr>
            <a:r>
              <a:rPr sz="1500" b="0" i="0">
                <a:solidFill>
                  <a:srgbClr val="15201E"/>
                </a:solidFill>
                <a:latin typeface="Segoe UI"/>
              </a:rPr>
              <a:t>The FDA can act only after a product is on the market.</a:t>
            </a:r>
          </a:p>
          <a:p>
            <a:pPr algn="l">
              <a:spcAft>
                <a:spcPts val="1125"/>
              </a:spcAft>
            </a:pPr>
            <a:r>
              <a:rPr sz="1500" b="0" i="0">
                <a:solidFill>
                  <a:srgbClr val="15201E"/>
                </a:solidFill>
                <a:latin typeface="Segoe UI"/>
              </a:rPr>
              <a:t>Quality seals do not guarantee safe or effective.</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On the shelf does not mean checked for safety or effectiveness.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Using Dietary Supplements Wisely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Supplement problems are common, not rare</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52%</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American adults took at least one supplement (2011–2012 survey)</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23,000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emergency room visits a year from supplements (2015 estimate)</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127 weight-loss or immune supplements made illegal claims (2012)</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Half of adults take supplements; thousands end up in emergency rooms.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Using Dietary Supplements Wisely; NIH Office of Dietary Supplements, Dietary Supplements: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label may not match the bottle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FDA has found prescription drugs in supplements.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Weight-loss, sexual and bodybuilding products are riskiest.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Quality seals do not guarantee safety.</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"Natural" does not always mean safe.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Treat high-risk categories with extra suspicion.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St. John's Wort; NCCIH, Know the Science: Some Supplements May Decrease the Effects of Medications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 John's wort weakens many medicines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Birth control pills.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Transplant and some HIV medicines.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Warfarin and some heart medicines.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Serious serotonin effects with some antidepressants.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If you take it, every prescriber and pharmacist needs to know.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Vitamin K - Fact Sheet for Consumers; NCCIH, St. John's Wort; NCCIH, Know the Science: Talk With Your Health Care Providers; NIH Office of Dietary Supplements, Calcium - Fact Sheet for Consumers; and 2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combinations change how medicines work</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5247358"/>
                <a:gridCol w="5847056"/>
              </a:tblGrid>
              <a:tr h="457200">
                <a:tc>
                  <a:txBody>
                    <a:bodyPr/>
                    <a:lstStyle/>
                    <a:p>
                      <a:pPr algn="l"/>
                      <a:r>
                        <a:rPr sz="1400" b="1" i="0">
                          <a:solidFill>
                            <a:srgbClr val="46524F"/>
                          </a:solidFill>
                          <a:latin typeface="Segoe UI"/>
                        </a:rPr>
                        <a:t>If you take</a:t>
                      </a:r>
                    </a:p>
                  </a:txBody>
                  <a:tcPr marL="128016" marR="128016" anchor="ctr">
                    <a:solidFill>
                      <a:srgbClr val="EFECE4"/>
                    </a:solidFill>
                  </a:tcPr>
                </a:tc>
                <a:tc>
                  <a:txBody>
                    <a:bodyPr/>
                    <a:lstStyle/>
                    <a:p>
                      <a:pPr algn="l"/>
                      <a:r>
                        <a:rPr sz="1400" b="1" i="0">
                          <a:solidFill>
                            <a:srgbClr val="46524F"/>
                          </a:solidFill>
                          <a:latin typeface="Segoe UI"/>
                        </a:rPr>
                        <a:t>Ask about</a:t>
                      </a:r>
                    </a:p>
                  </a:txBody>
                  <a:tcPr marL="128016" marR="128016" anchor="ctr">
                    <a:solidFill>
                      <a:srgbClr val="EFECE4"/>
                    </a:solidFill>
                  </a:tcPr>
                </a:tc>
              </a:tr>
              <a:tr h="457200">
                <a:tc>
                  <a:txBody>
                    <a:bodyPr/>
                    <a:lstStyle/>
                    <a:p>
                      <a:pPr algn="l"/>
                      <a:r>
                        <a:rPr sz="1500" b="1" i="0">
                          <a:solidFill>
                            <a:srgbClr val="15201E"/>
                          </a:solidFill>
                          <a:latin typeface="Segoe UI"/>
                        </a:rPr>
                        <a:t>Warfarin (blood thinner)</a:t>
                      </a:r>
                    </a:p>
                  </a:txBody>
                  <a:tcPr marL="128016" marR="128016" anchor="ctr">
                    <a:solidFill>
                      <a:srgbClr val="FFFFFF"/>
                    </a:solidFill>
                  </a:tcPr>
                </a:tc>
                <a:tc>
                  <a:txBody>
                    <a:bodyPr/>
                    <a:lstStyle/>
                    <a:p>
                      <a:pPr algn="l"/>
                      <a:r>
                        <a:rPr sz="1500" b="0" i="0">
                          <a:solidFill>
                            <a:srgbClr val="15201E"/>
                          </a:solidFill>
                          <a:latin typeface="Segoe UI"/>
                        </a:rPr>
                        <a:t>Vitamin K; St. John's wort</a:t>
                      </a:r>
                    </a:p>
                  </a:txBody>
                  <a:tcPr marL="128016" marR="128016" anchor="ctr">
                    <a:solidFill>
                      <a:srgbClr val="F6ECDB"/>
                    </a:solidFill>
                  </a:tcPr>
                </a:tc>
              </a:tr>
              <a:tr h="457200">
                <a:tc>
                  <a:txBody>
                    <a:bodyPr/>
                    <a:lstStyle/>
                    <a:p>
                      <a:pPr algn="l"/>
                      <a:r>
                        <a:rPr sz="1500" b="1" i="0">
                          <a:solidFill>
                            <a:srgbClr val="15201E"/>
                          </a:solidFill>
                          <a:latin typeface="Segoe UI"/>
                        </a:rPr>
                        <a:t>Birth control pills</a:t>
                      </a:r>
                    </a:p>
                  </a:txBody>
                  <a:tcPr marL="128016" marR="128016" anchor="ctr">
                    <a:solidFill>
                      <a:srgbClr val="FFFFFF"/>
                    </a:solidFill>
                  </a:tcPr>
                </a:tc>
                <a:tc>
                  <a:txBody>
                    <a:bodyPr/>
                    <a:lstStyle/>
                    <a:p>
                      <a:pPr algn="l"/>
                      <a:r>
                        <a:rPr sz="1500" b="0" i="0">
                          <a:solidFill>
                            <a:srgbClr val="15201E"/>
                          </a:solidFill>
                          <a:latin typeface="Segoe UI"/>
                        </a:rPr>
                        <a:t>St. John's wort</a:t>
                      </a:r>
                    </a:p>
                  </a:txBody>
                  <a:tcPr marL="128016" marR="128016" anchor="ctr">
                    <a:solidFill>
                      <a:srgbClr val="F6ECDB"/>
                    </a:solidFill>
                  </a:tcPr>
                </a:tc>
              </a:tr>
              <a:tr h="457200">
                <a:tc>
                  <a:txBody>
                    <a:bodyPr/>
                    <a:lstStyle/>
                    <a:p>
                      <a:pPr algn="l"/>
                      <a:r>
                        <a:rPr sz="1500" b="1" i="0">
                          <a:solidFill>
                            <a:srgbClr val="15201E"/>
                          </a:solidFill>
                          <a:latin typeface="Segoe UI"/>
                        </a:rPr>
                        <a:t>Transplant or HIV medicines</a:t>
                      </a:r>
                    </a:p>
                  </a:txBody>
                  <a:tcPr marL="128016" marR="128016" anchor="ctr">
                    <a:solidFill>
                      <a:srgbClr val="FFFFFF"/>
                    </a:solidFill>
                  </a:tcPr>
                </a:tc>
                <a:tc>
                  <a:txBody>
                    <a:bodyPr/>
                    <a:lstStyle/>
                    <a:p>
                      <a:pPr algn="l"/>
                      <a:r>
                        <a:rPr sz="1500" b="0" i="0">
                          <a:solidFill>
                            <a:srgbClr val="15201E"/>
                          </a:solidFill>
                          <a:latin typeface="Segoe UI"/>
                        </a:rPr>
                        <a:t>St. John's wort; any supplement</a:t>
                      </a:r>
                    </a:p>
                  </a:txBody>
                  <a:tcPr marL="128016" marR="128016" anchor="ctr">
                    <a:solidFill>
                      <a:srgbClr val="F6ECDB"/>
                    </a:solidFill>
                  </a:tcPr>
                </a:tc>
              </a:tr>
              <a:tr h="457200">
                <a:tc>
                  <a:txBody>
                    <a:bodyPr/>
                    <a:lstStyle/>
                    <a:p>
                      <a:pPr algn="l"/>
                      <a:r>
                        <a:rPr sz="1500" b="1" i="0">
                          <a:solidFill>
                            <a:srgbClr val="15201E"/>
                          </a:solidFill>
                          <a:latin typeface="Segoe UI"/>
                        </a:rPr>
                        <a:t>Antidepressants</a:t>
                      </a:r>
                    </a:p>
                  </a:txBody>
                  <a:tcPr marL="128016" marR="128016" anchor="ctr">
                    <a:solidFill>
                      <a:srgbClr val="FFFFFF"/>
                    </a:solidFill>
                  </a:tcPr>
                </a:tc>
                <a:tc>
                  <a:txBody>
                    <a:bodyPr/>
                    <a:lstStyle/>
                    <a:p>
                      <a:pPr algn="l"/>
                      <a:r>
                        <a:rPr sz="1500" b="0" i="0">
                          <a:solidFill>
                            <a:srgbClr val="15201E"/>
                          </a:solidFill>
                          <a:latin typeface="Segoe UI"/>
                        </a:rPr>
                        <a:t>St. John's wort</a:t>
                      </a:r>
                    </a:p>
                  </a:txBody>
                  <a:tcPr marL="128016" marR="128016" anchor="ctr">
                    <a:solidFill>
                      <a:srgbClr val="F6ECDB"/>
                    </a:solidFill>
                  </a:tcPr>
                </a:tc>
              </a:tr>
              <a:tr h="457200">
                <a:tc>
                  <a:txBody>
                    <a:bodyPr/>
                    <a:lstStyle/>
                    <a:p>
                      <a:pPr algn="l"/>
                      <a:r>
                        <a:rPr sz="1500" b="1" i="0">
                          <a:solidFill>
                            <a:srgbClr val="15201E"/>
                          </a:solidFill>
                          <a:latin typeface="Segoe UI"/>
                        </a:rPr>
                        <a:t>Levothyroxine (thyroid)</a:t>
                      </a:r>
                    </a:p>
                  </a:txBody>
                  <a:tcPr marL="128016" marR="128016" anchor="ctr">
                    <a:solidFill>
                      <a:srgbClr val="FFFFFF"/>
                    </a:solidFill>
                  </a:tcPr>
                </a:tc>
                <a:tc>
                  <a:txBody>
                    <a:bodyPr/>
                    <a:lstStyle/>
                    <a:p>
                      <a:pPr algn="l"/>
                      <a:r>
                        <a:rPr sz="1500" b="0" i="0">
                          <a:solidFill>
                            <a:srgbClr val="15201E"/>
                          </a:solidFill>
                          <a:latin typeface="Segoe UI"/>
                        </a:rPr>
                        <a:t>Calcium; iron</a:t>
                      </a:r>
                    </a:p>
                  </a:txBody>
                  <a:tcPr marL="128016" marR="128016" anchor="ctr">
                    <a:solidFill>
                      <a:srgbClr val="F6ECDB"/>
                    </a:solidFill>
                  </a:tcPr>
                </a:tc>
              </a:tr>
              <a:tr h="457200">
                <a:tc>
                  <a:txBody>
                    <a:bodyPr/>
                    <a:lstStyle/>
                    <a:p>
                      <a:pPr algn="l"/>
                      <a:r>
                        <a:rPr sz="1500" b="1" i="0">
                          <a:solidFill>
                            <a:srgbClr val="15201E"/>
                          </a:solidFill>
                          <a:latin typeface="Segoe UI"/>
                        </a:rPr>
                        <a:t>Metformin</a:t>
                      </a:r>
                    </a:p>
                  </a:txBody>
                  <a:tcPr marL="128016" marR="128016" anchor="ctr">
                    <a:solidFill>
                      <a:srgbClr val="FFFFFF"/>
                    </a:solidFill>
                  </a:tcPr>
                </a:tc>
                <a:tc>
                  <a:txBody>
                    <a:bodyPr/>
                    <a:lstStyle/>
                    <a:p>
                      <a:pPr algn="l"/>
                      <a:r>
                        <a:rPr sz="1500" b="0" i="0">
                          <a:solidFill>
                            <a:srgbClr val="15201E"/>
                          </a:solidFill>
                          <a:latin typeface="Segoe UI"/>
                        </a:rPr>
                        <a:t>Goldenseal</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about your own combination; this table shows examples only.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Vitamin K - Fact Sheet for Consumers; NIH Office of Dietary Supplements, Calcium - Fact Sheet for Consumers; NIH Office of Dietary Supplements, Iron - Fact Sheet for Consumers; NCCIH, Know the Science: Some Medication-Supplement Interactions Can Be Serious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Warfarin and thyroid medicine need steady habits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Warfarin: keep vitamin K about the same daily.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Sudden vitamin K changes: bleeding or clots.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Calcium carbonate within 4 hours blocks levothyroxine.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Iron can reduce levothyroxine's effect.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Steady intake and spaced doses solve most of these.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Know the Science: Some Medication-Supplement Interactions Can Be Serious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Before surgery, tell your team early</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Supplements may increase bleeding.</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They can affect anesthesia, heart rate and blood pressure.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providers stop herbs weeks before planned surgery.</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Emergency? Still tell the surgeon everything.</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 far in advance as possible: not at the door.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Dietary Supplements: What You Need to Know; NCCIH, Know the Science: Talk With Your Health Care Providers; NCCIH, Know the Science: Some Medication-Supplement Interactions Can Be Serious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One list makes every visit safer</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Write everything down</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Name, dose, how often, and the reason for each.</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Bring it, or the bottles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Bottles help your provider check the ingredients.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Update it every visit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Add anything new; cross off what you stopped.</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Raise it early before surgery</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As far in advance as possible.</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Name, dose, how often and why: for every product you take.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Iron - Fact Sheet for Consumers; NIH Office of Dietary Supplements, Dietary Supplements: What You Need to Know; NCCIH, Know the Science: Talk With Your Health Care Providers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Children and pregnancy need extra care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Iron overdose: a leading cause of fatal child poisoning.</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Keep supplements out of children's reach.</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Pregnant or nursing? Be cautious beyond prenatal vitamins.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Cancer or HIV treatment? Discuss every supplement.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Some groups need a conversation before any supplement.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U.S. Food and Drug Administration, Leaders of “Genesis II Church of Health and Healing,” who sold toxic bleach as fake “miracle” cure, sentenced; MedlinePlus, Sodium hypochlorite poisoning; NIDDK, Hepatitis 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Chlorine products are disinfectants, not medicines</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Drinking MMS (chlorine dioxide)</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FDA: once swallowed it is bleach; hospitalizations and deaths reported.</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Chlorine-compound capsules for hepatitis C</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8" name="Rounded Rectangle 17"/>
          <p:cNvSpPr/>
          <p:nvPr/>
        </p:nvSpPr>
        <p:spPr>
          <a:xfrm>
            <a:off x="6263640"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A bleach chemical; antiviral medicines cure over 95% of hepatitis C.</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swallow chlorine dioxide or bleach products.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DailyMed, RIMSO-50 (dimethyl sulfoxide) prescribing label; U.S. Food and Drug Administration, Questions and Answers on Unapproved Chelation Products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DMSO and EDTA have narrow approved uses</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DMSO as a "wonder drug"</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Approved only as a bladder treatment for interstitial cystitis.</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EDTA chelation for many diseases</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8" name="Rounded Rectangle 17"/>
          <p:cNvSpPr/>
          <p:nvPr/>
        </p:nvSpPr>
        <p:spPr>
          <a:xfrm>
            <a:off x="6263640"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FDA: no over-the-counter chelation is approved; kidney failure and death reported.</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Real medicines, much narrower uses than the sheets claim.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Dietary Supplements: What You Need to Know; NIH Office of Dietary Supplements, Vitamin K - Fact Sheet for Consumers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86868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10408615" cy="868680"/>
          </a:xfrm>
          <a:prstGeom prst="rect">
            <a:avLst/>
          </a:prstGeom>
          <a:noFill/>
        </p:spPr>
        <p:txBody>
          <a:bodyPr wrap="square" lIns="18288" rIns="18288" tIns="18288" bIns="18288" anchor="t">
            <a:spAutoFit/>
          </a:bodyPr>
          <a:lstStyle/>
          <a:p>
            <a:pPr algn="l"/>
            <a:r>
              <a:rPr sz="2400" b="0" i="0">
                <a:solidFill>
                  <a:srgbClr val="0A3F3C"/>
                </a:solidFill>
                <a:latin typeface="Georgia"/>
              </a:rPr>
              <a:t>“In acute medical situations, blood thinners (Coumadin, Pradaxa, Xarelto, and Eliquis) can be life-saving.”</a:t>
            </a:r>
          </a:p>
        </p:txBody>
      </p:sp>
      <p:sp>
        <p:nvSpPr>
          <p:cNvPr id="10" name="TextBox 9"/>
          <p:cNvSpPr txBox="1"/>
          <p:nvPr/>
        </p:nvSpPr>
        <p:spPr>
          <a:xfrm>
            <a:off x="868680" y="2194560"/>
            <a:ext cx="10408615"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2014-10-17</a:t>
            </a:r>
          </a:p>
        </p:txBody>
      </p:sp>
      <p:sp>
        <p:nvSpPr>
          <p:cNvPr id="11" name="Rounded Rectangle 10"/>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Blood thinners save lives. No spice replaces one.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Told to swap your medicine for a supplement</a:t>
            </a:r>
          </a:p>
        </p:txBody>
      </p:sp>
      <p:sp>
        <p:nvSpPr>
          <p:cNvPr id="9" name="Oval 8"/>
          <p:cNvSpPr/>
          <p:nvPr/>
        </p:nvSpPr>
        <p:spPr>
          <a:xfrm>
            <a:off x="548640" y="2248117"/>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174965"/>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Unusual bleeding or bruising on a blood thinner</a:t>
            </a:r>
          </a:p>
        </p:txBody>
      </p:sp>
      <p:sp>
        <p:nvSpPr>
          <p:cNvPr id="11" name="Oval 10"/>
          <p:cNvSpPr/>
          <p:nvPr/>
        </p:nvSpPr>
        <p:spPr>
          <a:xfrm>
            <a:off x="548640" y="2731443"/>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658291"/>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Yellow eyes or skin, or dark urine</a:t>
            </a:r>
          </a:p>
        </p:txBody>
      </p:sp>
      <p:sp>
        <p:nvSpPr>
          <p:cNvPr id="13" name="Oval 12"/>
          <p:cNvSpPr/>
          <p:nvPr/>
        </p:nvSpPr>
        <p:spPr>
          <a:xfrm>
            <a:off x="548640" y="3214769"/>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141617"/>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Racing heart or confusion on an antidepressant: call now</a:t>
            </a:r>
          </a:p>
        </p:txBody>
      </p:sp>
      <p:sp>
        <p:nvSpPr>
          <p:cNvPr id="15" name="Oval 14"/>
          <p:cNvSpPr/>
          <p:nvPr/>
        </p:nvSpPr>
        <p:spPr>
          <a:xfrm>
            <a:off x="548640" y="369809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624942"/>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Chest pain after a weight-loss product: 911</a:t>
            </a:r>
          </a:p>
        </p:txBody>
      </p:sp>
      <p:sp>
        <p:nvSpPr>
          <p:cNvPr id="17" name="Oval 16"/>
          <p:cNvSpPr/>
          <p:nvPr/>
        </p:nvSpPr>
        <p:spPr>
          <a:xfrm>
            <a:off x="548640" y="418142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108268"/>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Child swallowed iron: Poison Control 1-800-222-1222</a:t>
            </a:r>
          </a:p>
        </p:txBody>
      </p:sp>
      <p:sp>
        <p:nvSpPr>
          <p:cNvPr id="19" name="Oval 18"/>
          <p:cNvSpPr/>
          <p:nvPr/>
        </p:nvSpPr>
        <p:spPr>
          <a:xfrm>
            <a:off x="548640" y="466474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20" name="TextBox 19"/>
          <p:cNvSpPr txBox="1"/>
          <p:nvPr/>
        </p:nvSpPr>
        <p:spPr>
          <a:xfrm>
            <a:off x="1097280" y="4591594"/>
            <a:ext cx="10454335" cy="483325"/>
          </a:xfrm>
          <a:prstGeom prst="rect">
            <a:avLst/>
          </a:prstGeom>
          <a:noFill/>
        </p:spPr>
        <p:txBody>
          <a:bodyPr wrap="square" lIns="18288" rIns="18288" tIns="18288" bIns="18288" anchor="t">
            <a:spAutoFit/>
          </a:bodyPr>
          <a:lstStyle/>
          <a:p>
            <a:pPr algn="l"/>
            <a:r>
              <a:rPr sz="2100" b="0" i="0">
                <a:solidFill>
                  <a:srgbClr val="15201E"/>
                </a:solidFill>
                <a:latin typeface="Segoe UI"/>
              </a:rPr>
              <a:t>Face swelling or trouble breathing: call 911</a:t>
            </a:r>
          </a:p>
        </p:txBody>
      </p:sp>
      <p:sp>
        <p:nvSpPr>
          <p:cNvPr id="21" name="Rounded Rectangle 20"/>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Bleeding, liver signs or allergic reactions: get help now.</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Know the Science: Talk With Your Health Care Providers; NIH Office of Dietary Supplements, Dietary Supplements: What You Need to Know; NCCIH, Know the Science: Some Medication-Supplement Interactions Can Be Serious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Write one list with everything on it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the dose, how often and why</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it, or the bottles, every time</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Speak up early before surgery</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before adding or swapping anything</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Fifteen minutes once, then a habit at every visit.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17</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NCCIH — Using Dietary Supplements Wisely</a:t>
            </a:r>
          </a:p>
          <a:p>
            <a:pPr algn="l">
              <a:spcAft>
                <a:spcPts val="937"/>
              </a:spcAft>
            </a:pPr>
            <a:r>
              <a:rPr sz="1250" b="0" i="0">
                <a:solidFill>
                  <a:srgbClr val="46524F"/>
                </a:solidFill>
                <a:latin typeface="Segoe UI"/>
              </a:rPr>
              <a:t>NIH Office of Dietary Supplements — Dietary Supplements: What You Need to Know</a:t>
            </a:r>
          </a:p>
          <a:p>
            <a:pPr algn="l">
              <a:spcAft>
                <a:spcPts val="937"/>
              </a:spcAft>
            </a:pPr>
            <a:r>
              <a:rPr sz="1250" b="0" i="0">
                <a:solidFill>
                  <a:srgbClr val="46524F"/>
                </a:solidFill>
                <a:latin typeface="Segoe UI"/>
              </a:rPr>
              <a:t>U.S. Food and Drug Administration — FDA 101: Dietary Supplements</a:t>
            </a:r>
          </a:p>
          <a:p>
            <a:pPr algn="l">
              <a:spcAft>
                <a:spcPts val="937"/>
              </a:spcAft>
            </a:pPr>
            <a:r>
              <a:rPr sz="1250" b="0" i="0">
                <a:solidFill>
                  <a:srgbClr val="46524F"/>
                </a:solidFill>
                <a:latin typeface="Segoe UI"/>
              </a:rPr>
              <a:t>NCCIH — St. John's Wort</a:t>
            </a:r>
          </a:p>
          <a:p>
            <a:pPr algn="l">
              <a:spcAft>
                <a:spcPts val="937"/>
              </a:spcAft>
            </a:pPr>
            <a:r>
              <a:rPr sz="1250" b="0" i="0">
                <a:solidFill>
                  <a:srgbClr val="46524F"/>
                </a:solidFill>
                <a:latin typeface="Segoe UI"/>
              </a:rPr>
              <a:t>NCCIH — Know the Science: Some Medication-Supplement Interactions Can Be Serious</a:t>
            </a:r>
          </a:p>
          <a:p>
            <a:pPr algn="l">
              <a:spcAft>
                <a:spcPts val="937"/>
              </a:spcAft>
            </a:pPr>
            <a:r>
              <a:rPr sz="1250" b="0" i="0">
                <a:solidFill>
                  <a:srgbClr val="46524F"/>
                </a:solidFill>
                <a:latin typeface="Segoe UI"/>
              </a:rPr>
              <a:t>NCCIH — Know the Science: Some Supplements May Decrease the Effects of Medications</a:t>
            </a:r>
          </a:p>
          <a:p>
            <a:pPr algn="l">
              <a:spcAft>
                <a:spcPts val="937"/>
              </a:spcAft>
            </a:pPr>
            <a:r>
              <a:rPr sz="1250" b="0" i="0">
                <a:solidFill>
                  <a:srgbClr val="46524F"/>
                </a:solidFill>
                <a:latin typeface="Segoe UI"/>
              </a:rPr>
              <a:t>NCCIH — Know the Science: Talk With Your Health Care Providers</a:t>
            </a:r>
          </a:p>
          <a:p>
            <a:pPr algn="l">
              <a:spcAft>
                <a:spcPts val="937"/>
              </a:spcAft>
            </a:pPr>
            <a:r>
              <a:rPr sz="1250" b="0" i="0">
                <a:solidFill>
                  <a:srgbClr val="46524F"/>
                </a:solidFill>
                <a:latin typeface="Segoe UI"/>
              </a:rPr>
              <a:t>NIH Office of Dietary Supplements — Vitamin K - Fact Sheet for Consumers</a:t>
            </a:r>
          </a:p>
          <a:p>
            <a:pPr algn="l">
              <a:spcAft>
                <a:spcPts val="937"/>
              </a:spcAft>
            </a:pPr>
            <a:r>
              <a:rPr sz="1250" b="0" i="0">
                <a:solidFill>
                  <a:srgbClr val="46524F"/>
                </a:solidFill>
                <a:latin typeface="Segoe UI"/>
              </a:rPr>
              <a:t>NIH Office of Dietary Supplements — Calcium - Fact Sheet for Consumers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NIH Office of Dietary Supplements — Iron - Fact Sheet for Consumers</a:t>
            </a:r>
          </a:p>
          <a:p>
            <a:pPr algn="l">
              <a:spcAft>
                <a:spcPts val="937"/>
              </a:spcAft>
            </a:pPr>
            <a:r>
              <a:rPr sz="1250" b="0" i="0">
                <a:solidFill>
                  <a:srgbClr val="46524F"/>
                </a:solidFill>
                <a:latin typeface="Segoe UI"/>
              </a:rPr>
              <a:t>U.S. Food and Drug Administration — Leaders of “Genesis II Church of Health and Healing,” who sold toxic bleach as fake “miracle” cure, sentenced</a:t>
            </a:r>
          </a:p>
          <a:p>
            <a:pPr algn="l">
              <a:spcAft>
                <a:spcPts val="937"/>
              </a:spcAft>
            </a:pPr>
            <a:r>
              <a:rPr sz="1250" b="0" i="0">
                <a:solidFill>
                  <a:srgbClr val="46524F"/>
                </a:solidFill>
                <a:latin typeface="Segoe UI"/>
              </a:rPr>
              <a:t>MedlinePlus — Sodium hypochlorite poisoning</a:t>
            </a:r>
          </a:p>
          <a:p>
            <a:pPr algn="l">
              <a:spcAft>
                <a:spcPts val="937"/>
              </a:spcAft>
            </a:pPr>
            <a:r>
              <a:rPr sz="1250" b="0" i="0">
                <a:solidFill>
                  <a:srgbClr val="46524F"/>
                </a:solidFill>
                <a:latin typeface="Segoe UI"/>
              </a:rPr>
              <a:t>DailyMed — RIMSO-50 (dimethyl sulfoxide) prescribing label</a:t>
            </a:r>
          </a:p>
          <a:p>
            <a:pPr algn="l">
              <a:spcAft>
                <a:spcPts val="937"/>
              </a:spcAft>
            </a:pPr>
            <a:r>
              <a:rPr sz="1250" b="0" i="0">
                <a:solidFill>
                  <a:srgbClr val="46524F"/>
                </a:solidFill>
                <a:latin typeface="Segoe UI"/>
              </a:rPr>
              <a:t>U.S. Food and Drug Administration — Questions and Answers on Unapproved Chelation Products</a:t>
            </a:r>
          </a:p>
          <a:p>
            <a:pPr algn="l">
              <a:spcAft>
                <a:spcPts val="937"/>
              </a:spcAft>
            </a:pPr>
            <a:r>
              <a:rPr sz="1250" b="0" i="0">
                <a:solidFill>
                  <a:srgbClr val="46524F"/>
                </a:solidFill>
                <a:latin typeface="Segoe UI"/>
              </a:rPr>
              <a:t>NIDDK — Hepatitis C</a:t>
            </a:r>
          </a:p>
          <a:p>
            <a:pPr algn="l">
              <a:spcAft>
                <a:spcPts val="937"/>
              </a:spcAft>
            </a:pPr>
            <a:r>
              <a:rPr sz="1250" b="0" i="0">
                <a:solidFill>
                  <a:srgbClr val="46524F"/>
                </a:solidFill>
                <a:latin typeface="Segoe UI"/>
              </a:rPr>
              <a:t>Pakistan Institute of Medical Advancement — Printed brochure set, 8 pages (pages cited individually)</a:t>
            </a:r>
          </a:p>
          <a:p>
            <a:pPr algn="l">
              <a:spcAft>
                <a:spcPts val="937"/>
              </a:spcAft>
            </a:pPr>
            <a:r>
              <a:rPr sz="1250" b="0" i="0">
                <a:solidFill>
                  <a:srgbClr val="46524F"/>
                </a:solidFill>
                <a:latin typeface="Segoe UI"/>
              </a:rPr>
              <a:t>Pakistan Institute of Medical Advancement — Product labels, DMSO booklet and handwritten formulary</a:t>
            </a:r>
          </a:p>
          <a:p>
            <a:pPr algn="l">
              <a:spcAft>
                <a:spcPts val="937"/>
              </a:spcAft>
            </a:pPr>
            <a:r>
              <a:rPr sz="1250" b="0" i="0">
                <a:solidFill>
                  <a:srgbClr val="46524F"/>
                </a:solidFill>
                <a:latin typeface="Segoe UI"/>
              </a:rPr>
              <a:t>MedlinePlus — Stroke</a:t>
            </a:r>
          </a:p>
          <a:p>
            <a:pPr algn="l">
              <a:spcAft>
                <a:spcPts val="937"/>
              </a:spcAft>
            </a:pPr>
            <a:r>
              <a:rPr sz="1250" b="0" i="0">
                <a:solidFill>
                  <a:srgbClr val="46524F"/>
                </a:solidFill>
                <a:latin typeface="Segoe UI"/>
              </a:rPr>
              <a:t>MedlinePlus — Heart Attack</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9 more warning-sign sources.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SUPPLEMENT SAFETY</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18</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supplements interact with my medicines?</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any doses be separated in time?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of my supplements still have a reason to be there?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should I stop, and when, before my procedure?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