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خوش آمدید۔ یہ نشست ناشتے کے بارے میں ہے: کیا کھائیں، کیا کم کریں، اور ذیابیطس کی دوائیں اور صبح کی بعض دوائیں وقت کو کیسے بدلتی ہیں۔ یہ عمومی تعلیم ہے، آپ کے علاج کا ذاتی مشورہ نہیں۔</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سوال سے آغاز کریں۔ متوازن ناشتہ میٹھے پیکٹ والے ناشتوں کے بجائے پروٹین اور سالم اناج پر مبنی ہوتا ہے۔ اور بعض لوگوں کے لیے وقت بھی اتنا ہی اہم ہے جتنی غذا۔</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موجودہ امریکی رہنما اصول ہر کھانے میں پروٹین اور ریشے والے سالم اناج کو ترجیح دینے کو کہتے ہیں۔ پروٹین والی غذاؤں میں انڈے، دہی، لوبیا اور میوے شامل ہیں۔ جئی حل پذیر ریشہ دیتی ہے۔ پھل اور سبزیاں بھی ریشہ دیتی ہیں، اور اضافی چینی کم لینی چاہیے۔</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رہنما اصول پیکٹ والے ناشتے اور سفید ڈبل روٹی کم کرنے کو کہتے ہیں۔ میٹھے سیریل اور میٹھی چائے اضافی چینی کے ذرائع ہیں۔ اس کے بجائے انڈے، دہی یا لوبیا، اور جئی یا دوسرے سالم اناج چنیں۔ گیس سے بچنے کے لیے ریشہ آہستہ بڑھائیں۔</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بالغوں کو روزانہ تقریباً اکیس سے اڑتیس گرام ریشہ چاہیے۔ ایک بڑا انڈا تقریباً سات گرام پروٹین دیتا ہے۔ زیادہ تر امریکیوں کو مجموعی طور پر کافی پروٹین مل جاتی ہے، مگر زیادہ تر تجویز سے زیادہ اضافی چینی کھاتے ہیں، اس لیے ناشتہ توازن کی اچھی جگہ ہے۔</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انسولین یا بعض دوسری ذیابیطس کی دوائیں لینے والوں میں کم شوگر عام ہے۔ انسولین اور سلفونائل یوریا کھانا چھوڑنے یا دیر کرنے پر شوگر بہت کم کر سکتی ہیں۔ کپکپی، بھوک، چکر یا الجھن پر نظر رکھیں، اور گلوکوز کی گولیاں یا جوس کا ڈبہ ساتھ رکھیں۔ پلیٹ کا طریقہ پلیٹ کا چوتھائی پروٹین اور چوتھائی ریشے والے کاربوہائیڈریٹ کو دیتا ہے۔</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لیووتھائیروکسین عموماً خالی پیٹ، ناشتے سے تیس منٹ سے ایک گھنٹہ پہلے لی جاتی ہے، اور کیلشیم یا آئرن چار گھنٹے کے وقفے سے۔ الینڈرونیٹ صرف سادہ پانی سے لی جاتی ہے؛ پھر کھانے، مشروب یا دوسری دوا سے پہلے کم از کم تیس منٹ رکیں، اور لیٹیں نہیں۔</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ایک بڑے انڈے میں سات گرام پروٹین۔ بالغوں کے لیے روزانہ اکیس سے اڑتیس گرام ریشہ۔ اور الینڈرونیٹ کے بعد کھانے سے پہلے تیس منٹ کا انتظار۔</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ایک تاریخی نوٹ۔ ڈاکٹر ماجد علی نے لکھا کہ ناشتہ چھوڑنے کی کبھی کوئی جائز وجہ نہیں ہوتی، اور وہ سالم غذاؤں والے ناشتے کو ترجیح دیتے تھے۔ موجودہ رہنما اصول بھی پروٹین اور سالم اناج کو ترجیح دیتے ہیں، اور بعض ذیابیطس کی دواؤں میں کھانا چھوڑنے سے کم شوگر ہو سکتی ہے۔ ان کے یہ دعوے کہ رات کا فاقہ ہر ایک کے لیے کم شوگر ہے، اور دیر سے ناشتہ ڈپریشن لاتا ہے، یہاں استعمال کیے گئے ذرائع سے ثابت نہیں۔</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ان علامات پر فوری طبی مدد ضروری ہے۔ یہ فہرست پراپر ہیلتھ کی حفاظتی عبارت ہے جس کی فارماسسٹ سے منظوری باقی ہے۔</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چار قدم۔ ایک پروٹین والی غذا شامل کریں۔ میٹھے سیریل کی جگہ جئی لیں۔ دیکھیں کہ صبح کی کون سی دوائیں خالی پیٹ لینی ہیں۔ اور اگر انسولین لیتے ہیں تو منصوبے کے بغیر کھانا نہ چھوڑیں۔</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 لیکچر کے تمام اعداد ان ذرائع سے ہیں۔ تمام دعووں کی مکمل فہرست، ہر ایک کے اصل اقتباس کے ساتھ، موضوع کے حوالہ جات والے صفحے پر موجود ہے۔ فوری مدد کی علامات ان ذرائع کا بھی حوالہ دیتی ہیں: MedlinePlus — Low blood sugar۔</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آخر میں وہ سوالات دیں جو لوگ اگلی ملاقات میں ساتھ لے جا سکیں۔ یاد دلائیں کہ یہ لیکچر جائزے کا نسخہ ہے اور ابھی فارماسسٹ سے منظور شدہ نہیں۔</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ناشتہ</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a:t>
            </a:r>
          </a:p>
        </p:txBody>
      </p:sp>
      <p:sp>
        <p:nvSpPr>
          <p:cNvPr id="6" name="Rounded Rectangle 5"/>
          <p:cNvSpPr/>
          <p:nvPr/>
        </p:nvSpPr>
        <p:spPr>
          <a:xfrm>
            <a:off x="11076127"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1323015"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11194999"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11295583"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85255" y="1161288"/>
            <a:ext cx="4572000" cy="548640"/>
          </a:xfrm>
          <a:prstGeom prst="rect">
            <a:avLst/>
          </a:prstGeom>
          <a:noFill/>
        </p:spPr>
        <p:txBody>
          <a:bodyPr wrap="square" lIns="18288" rIns="18288" tIns="18288" bIns="18288" anchor="ctr">
            <a:spAutoFit/>
          </a:bodyPr>
          <a:lstStyle/>
          <a:p>
            <a:pPr algn="r" rtl="1">
              <a:lnSpc>
                <a:spcPct val="125000"/>
              </a:lnSpc>
            </a:pPr>
            <a:r>
              <a:rPr sz="2304" b="0" i="0" lang="ur-PK">
                <a:solidFill>
                  <a:srgbClr val="F7F5F0"/>
                </a:solidFill>
                <a:latin typeface="Georgia"/>
                <a:cs typeface="Noto Nastaliq Urdu"/>
              </a:rPr>
              <a:t>پراپر ہیلتھ</a:t>
            </a:r>
          </a:p>
        </p:txBody>
      </p:sp>
      <p:sp>
        <p:nvSpPr>
          <p:cNvPr id="11" name="TextBox 10"/>
          <p:cNvSpPr txBox="1"/>
          <p:nvPr/>
        </p:nvSpPr>
        <p:spPr>
          <a:xfrm>
            <a:off x="2041855" y="2148840"/>
            <a:ext cx="9601200" cy="2011680"/>
          </a:xfrm>
          <a:prstGeom prst="rect">
            <a:avLst/>
          </a:prstGeom>
          <a:noFill/>
        </p:spPr>
        <p:txBody>
          <a:bodyPr wrap="square" lIns="18288" rIns="18288" tIns="18288" bIns="18288" anchor="t">
            <a:spAutoFit/>
          </a:bodyPr>
          <a:lstStyle/>
          <a:p>
            <a:pPr algn="r" rtl="1">
              <a:lnSpc>
                <a:spcPct val="125000"/>
              </a:lnSpc>
            </a:pPr>
            <a:r>
              <a:rPr sz="3647" b="0" i="0" lang="ur-PK">
                <a:solidFill>
                  <a:srgbClr val="F7F5F0"/>
                </a:solidFill>
                <a:latin typeface="Georgia"/>
                <a:cs typeface="Noto Nastaliq Urdu"/>
              </a:rPr>
              <a:t>متوازن ناشتہ: مریضوں کے لیے لیکچر</a:t>
            </a:r>
          </a:p>
        </p:txBody>
      </p:sp>
      <p:sp>
        <p:nvSpPr>
          <p:cNvPr id="12" name="TextBox 11"/>
          <p:cNvSpPr txBox="1"/>
          <p:nvPr/>
        </p:nvSpPr>
        <p:spPr>
          <a:xfrm>
            <a:off x="2956255" y="4160520"/>
            <a:ext cx="8686800" cy="914400"/>
          </a:xfrm>
          <a:prstGeom prst="rect">
            <a:avLst/>
          </a:prstGeom>
          <a:noFill/>
        </p:spPr>
        <p:txBody>
          <a:bodyPr wrap="square" lIns="18288" rIns="18288" tIns="18288" bIns="18288" anchor="t">
            <a:spAutoFit/>
          </a:bodyPr>
          <a:lstStyle/>
          <a:p>
            <a:pPr algn="r" rtl="1">
              <a:lnSpc>
                <a:spcPct val="125000"/>
              </a:lnSpc>
            </a:pPr>
            <a:r>
              <a:rPr sz="1920" b="0" i="0" lang="ur-PK">
                <a:solidFill>
                  <a:srgbClr val="B9D4CF"/>
                </a:solidFill>
                <a:latin typeface="Segoe UI"/>
                <a:cs typeface="Noto Nastaliq Urdu"/>
              </a:rPr>
              <a:t>کیا کھائیں، کیا کم کریں، اور دوائیں وقت کو کیسے بدلتی ہیں</a:t>
            </a:r>
          </a:p>
        </p:txBody>
      </p:sp>
      <p:sp>
        <p:nvSpPr>
          <p:cNvPr id="13" name="TextBox 12"/>
          <p:cNvSpPr txBox="1"/>
          <p:nvPr/>
        </p:nvSpPr>
        <p:spPr>
          <a:xfrm>
            <a:off x="2956255" y="5120640"/>
            <a:ext cx="8686800" cy="457200"/>
          </a:xfrm>
          <a:prstGeom prst="rect">
            <a:avLst/>
          </a:prstGeom>
          <a:noFill/>
        </p:spPr>
        <p:txBody>
          <a:bodyPr wrap="square" lIns="18288" rIns="18288" tIns="18288" bIns="18288" anchor="t">
            <a:spAutoFit/>
          </a:bodyPr>
          <a:lstStyle/>
          <a:p>
            <a:pPr algn="r" rtl="1">
              <a:lnSpc>
                <a:spcPct val="125000"/>
              </a:lnSpc>
            </a:pPr>
            <a:r>
              <a:rPr sz="1344" b="0" i="0" lang="ur-PK">
                <a:solidFill>
                  <a:srgbClr val="B9D4CF"/>
                </a:solidFill>
                <a:latin typeface="Segoe UI"/>
                <a:cs typeface="Noto Nastaliq Urdu"/>
              </a:rPr>
              <a:t>مریضوں اور ان کے گھر والوں کے لیے · تقریباً </a:t>
            </a:r>
            <a:r>
              <a:rPr sz="1344" b="0" i="0" lang="en-US">
                <a:solidFill>
                  <a:srgbClr val="B9D4CF"/>
                </a:solidFill>
                <a:latin typeface="Segoe UI"/>
              </a:rPr>
              <a:t>‎15‎</a:t>
            </a:r>
            <a:r>
              <a:rPr sz="1344" b="0" i="0" lang="ur-PK">
                <a:solidFill>
                  <a:srgbClr val="B9D4CF"/>
                </a:solidFill>
                <a:latin typeface="Segoe UI"/>
                <a:cs typeface="Noto Nastaliq Urdu"/>
              </a:rPr>
              <a:t> منٹ</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ناشتہ</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U.S. Department of Agriculture and U.S. Department of Health and Human Services, Dietary Guidelines for Americans, 2025-2030; NIDDK, Healthy Living with Diabetes</a:t>
            </a:r>
          </a:p>
        </p:txBody>
      </p:sp>
      <p:sp>
        <p:nvSpPr>
          <p:cNvPr id="7" name="TextBox 6"/>
          <p:cNvSpPr txBox="1"/>
          <p:nvPr/>
        </p:nvSpPr>
        <p:spPr>
          <a:xfrm>
            <a:off x="1218895" y="2313940"/>
            <a:ext cx="10424160" cy="982980"/>
          </a:xfrm>
          <a:prstGeom prst="rect">
            <a:avLst/>
          </a:prstGeom>
          <a:noFill/>
        </p:spPr>
        <p:txBody>
          <a:bodyPr wrap="square" lIns="18288" rIns="18288" tIns="18288" bIns="18288" anchor="t">
            <a:spAutoFit/>
          </a:bodyPr>
          <a:lstStyle/>
          <a:p>
            <a:pPr algn="r" rtl="1">
              <a:lnSpc>
                <a:spcPct val="125000"/>
              </a:lnSpc>
            </a:pPr>
            <a:r>
              <a:rPr sz="4032" b="0" i="0" lang="ur-PK">
                <a:solidFill>
                  <a:srgbClr val="0A3F3C"/>
                </a:solidFill>
                <a:latin typeface="Georgia"/>
                <a:cs typeface="Noto Nastaliq Urdu"/>
              </a:rPr>
              <a:t>ناشتے کو متوازن کیا چیز بناتی ہے؟</a:t>
            </a:r>
          </a:p>
        </p:txBody>
      </p:sp>
      <p:sp>
        <p:nvSpPr>
          <p:cNvPr id="8" name="Rectangle 7"/>
          <p:cNvSpPr/>
          <p:nvPr/>
        </p:nvSpPr>
        <p:spPr>
          <a:xfrm>
            <a:off x="11588191" y="3479800"/>
            <a:ext cx="54864" cy="21437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67535" y="3434080"/>
            <a:ext cx="9601200" cy="2235200"/>
          </a:xfrm>
          <a:prstGeom prst="rect">
            <a:avLst/>
          </a:prstGeom>
          <a:noFill/>
        </p:spPr>
        <p:txBody>
          <a:bodyPr wrap="square" lIns="18288" rIns="18288" tIns="18288" bIns="18288" anchor="t">
            <a:spAutoFit/>
          </a:bodyPr>
          <a:lstStyle/>
          <a:p>
            <a:pPr algn="r" rtl="1">
              <a:lnSpc>
                <a:spcPts val="4400"/>
              </a:lnSpc>
            </a:pPr>
            <a:r>
              <a:rPr sz="2304" b="0" i="0" lang="ur-PK">
                <a:solidFill>
                  <a:srgbClr val="46524F"/>
                </a:solidFill>
                <a:latin typeface="Segoe UI"/>
                <a:cs typeface="Noto Nastaliq Urdu"/>
              </a:rPr>
              <a:t>متوازن ناشتہ پروٹین اور ریشے والے سالم اناج پر مبنی ہوتا ہے، میٹھے سیریل یا پیکٹ والے ناشتوں پر نہیں۔ انسولین یا بعض ذیابیطس کی گولیاں لینے والوں میں ناشتہ چھوڑنے سے شوگر کم ہو سکتی ہے؛ اور صبح کی بعض دوائیں طے کرتی ہیں کہ ناشتہ کب شروع ہو۔</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ناشتہ</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U.S. Department of Agriculture and U.S. Department of Health and Human Services, Dietary Guidelines for Americans, 2025-2030; U.S. Food and Drug Administration, Interactive Nutrition Facts Label: Protein; MedlinePlus, Fiber; U.S. Food and Drug Administration, Interactive Nutrition Facts Label: Total and Added Sugars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پہلے پروٹین اور سالم اناج</a:t>
            </a:r>
          </a:p>
        </p:txBody>
      </p:sp>
      <p:sp>
        <p:nvSpPr>
          <p:cNvPr id="8" name="Oval 7"/>
          <p:cNvSpPr/>
          <p:nvPr/>
        </p:nvSpPr>
        <p:spPr>
          <a:xfrm>
            <a:off x="10774375"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flipH="1">
            <a:off x="8949461"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9178061"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پروٹین سے شروع</a:t>
            </a:r>
          </a:p>
        </p:txBody>
      </p:sp>
      <p:sp>
        <p:nvSpPr>
          <p:cNvPr id="11" name="TextBox 10"/>
          <p:cNvSpPr txBox="1"/>
          <p:nvPr/>
        </p:nvSpPr>
        <p:spPr>
          <a:xfrm>
            <a:off x="9178061"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انڈے، دہی، لوبیا یا میوے۔</a:t>
            </a:r>
          </a:p>
        </p:txBody>
      </p:sp>
      <p:sp>
        <p:nvSpPr>
          <p:cNvPr id="12" name="Oval 11"/>
          <p:cNvSpPr/>
          <p:nvPr/>
        </p:nvSpPr>
        <p:spPr>
          <a:xfrm>
            <a:off x="789790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flipH="1">
            <a:off x="607298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301587"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سالم اناج شامل کریں</a:t>
            </a:r>
          </a:p>
        </p:txBody>
      </p:sp>
      <p:sp>
        <p:nvSpPr>
          <p:cNvPr id="15" name="TextBox 14"/>
          <p:cNvSpPr txBox="1"/>
          <p:nvPr/>
        </p:nvSpPr>
        <p:spPr>
          <a:xfrm>
            <a:off x="6301587"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جئی یا کوئی اور ریشے والا اناج۔</a:t>
            </a:r>
          </a:p>
        </p:txBody>
      </p:sp>
      <p:sp>
        <p:nvSpPr>
          <p:cNvPr id="16" name="Oval 15"/>
          <p:cNvSpPr/>
          <p:nvPr/>
        </p:nvSpPr>
        <p:spPr>
          <a:xfrm>
            <a:off x="502142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flipH="1">
            <a:off x="319651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425113"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پھل یا سبزی شامل کریں</a:t>
            </a:r>
          </a:p>
        </p:txBody>
      </p:sp>
      <p:sp>
        <p:nvSpPr>
          <p:cNvPr id="19" name="TextBox 18"/>
          <p:cNvSpPr txBox="1"/>
          <p:nvPr/>
        </p:nvSpPr>
        <p:spPr>
          <a:xfrm>
            <a:off x="3425113"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ان میں بھی ریشہ ہوتا ہے۔</a:t>
            </a:r>
          </a:p>
        </p:txBody>
      </p:sp>
      <p:sp>
        <p:nvSpPr>
          <p:cNvPr id="20" name="Oval 19"/>
          <p:cNvSpPr/>
          <p:nvPr/>
        </p:nvSpPr>
        <p:spPr>
          <a:xfrm>
            <a:off x="214495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548639"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اضافی چینی چھوڑیں</a:t>
            </a:r>
          </a:p>
        </p:txBody>
      </p:sp>
      <p:sp>
        <p:nvSpPr>
          <p:cNvPr id="22" name="TextBox 21"/>
          <p:cNvSpPr txBox="1"/>
          <p:nvPr/>
        </p:nvSpPr>
        <p:spPr>
          <a:xfrm>
            <a:off x="548639"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لیبل دیکھیں۔</a:t>
            </a:r>
          </a:p>
        </p:txBody>
      </p:sp>
      <p:sp>
        <p:nvSpPr>
          <p:cNvPr id="23" name="Rounded Rectangle 22"/>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ناشتہ پروٹین اور ریشے کے گرد بنائیں۔</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ناشتہ</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U.S. Food and Drug Administration, Interactive Nutrition Facts Label: Total and Added Sugars; U.S. Department of Agriculture and U.S. Department of Health and Human Services, Dietary Guidelines for Americans, 2025-2030; U.S. Food and Drug Administration, Interactive Nutrition Facts Label: Protein; MedlinePlus, Fiber</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چھوٹی تبدیلیاں، متوازن آغاز</a:t>
            </a:r>
          </a:p>
        </p:txBody>
      </p:sp>
      <p:sp>
        <p:nvSpPr>
          <p:cNvPr id="8" name="Rounded Rectangle 7"/>
          <p:cNvSpPr/>
          <p:nvPr/>
        </p:nvSpPr>
        <p:spPr>
          <a:xfrm>
            <a:off x="6233007" y="1691640"/>
            <a:ext cx="5410047"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461607" y="1828800"/>
            <a:ext cx="4952847" cy="822960"/>
          </a:xfrm>
          <a:prstGeom prst="rect">
            <a:avLst/>
          </a:prstGeom>
          <a:noFill/>
        </p:spPr>
        <p:txBody>
          <a:bodyPr wrap="square" lIns="18288" rIns="18288" tIns="18288" bIns="18288" anchor="t">
            <a:spAutoFit/>
          </a:bodyPr>
          <a:lstStyle/>
          <a:p>
            <a:pPr algn="r" rtl="1">
              <a:lnSpc>
                <a:spcPct val="125000"/>
              </a:lnSpc>
            </a:pPr>
            <a:r>
              <a:rPr sz="1823" b="0" i="0" lang="ur-PK">
                <a:solidFill>
                  <a:srgbClr val="7A5300"/>
                </a:solidFill>
                <a:latin typeface="Segoe UI"/>
                <a:cs typeface="Noto Nastaliq Urdu"/>
              </a:rPr>
              <a:t>کم کریں</a:t>
            </a:r>
          </a:p>
        </p:txBody>
      </p:sp>
      <p:sp>
        <p:nvSpPr>
          <p:cNvPr id="10" name="TextBox 9"/>
          <p:cNvSpPr txBox="1"/>
          <p:nvPr/>
        </p:nvSpPr>
        <p:spPr>
          <a:xfrm>
            <a:off x="6461607" y="2743200"/>
            <a:ext cx="4952847"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میٹھے سیریل اور میٹھی چائے۔</a:t>
            </a:r>
          </a:p>
          <a:p>
            <a:pPr algn="r" rtl="1">
              <a:lnSpc>
                <a:spcPct val="125000"/>
              </a:lnSpc>
              <a:spcAft>
                <a:spcPts val="1350"/>
              </a:spcAft>
            </a:pPr>
            <a:r>
              <a:rPr sz="1728" b="0" i="0" lang="ur-PK">
                <a:solidFill>
                  <a:srgbClr val="15201E"/>
                </a:solidFill>
                <a:latin typeface="Segoe UI"/>
                <a:cs typeface="Noto Nastaliq Urdu"/>
              </a:rPr>
              <a:t>سفید ڈبل روٹی اور پیکٹ والے ناشتے۔</a:t>
            </a:r>
          </a:p>
        </p:txBody>
      </p:sp>
      <p:sp>
        <p:nvSpPr>
          <p:cNvPr id="11" name="Rounded Rectangle 10"/>
          <p:cNvSpPr/>
          <p:nvPr/>
        </p:nvSpPr>
        <p:spPr>
          <a:xfrm>
            <a:off x="548640" y="1691640"/>
            <a:ext cx="5410047"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 y="1828800"/>
            <a:ext cx="4952847" cy="822960"/>
          </a:xfrm>
          <a:prstGeom prst="rect">
            <a:avLst/>
          </a:prstGeom>
          <a:noFill/>
        </p:spPr>
        <p:txBody>
          <a:bodyPr wrap="square" lIns="18288" rIns="18288" tIns="18288" bIns="18288" anchor="t">
            <a:spAutoFit/>
          </a:bodyPr>
          <a:lstStyle/>
          <a:p>
            <a:pPr algn="r" rtl="1">
              <a:lnSpc>
                <a:spcPct val="125000"/>
              </a:lnSpc>
            </a:pPr>
            <a:r>
              <a:rPr sz="1823" b="0" i="0" lang="ur-PK">
                <a:solidFill>
                  <a:srgbClr val="0A3F3C"/>
                </a:solidFill>
                <a:latin typeface="Segoe UI"/>
                <a:cs typeface="Noto Nastaliq Urdu"/>
              </a:rPr>
              <a:t>اس کے بجائے چنیں</a:t>
            </a:r>
          </a:p>
        </p:txBody>
      </p:sp>
      <p:sp>
        <p:nvSpPr>
          <p:cNvPr id="13" name="TextBox 12"/>
          <p:cNvSpPr txBox="1"/>
          <p:nvPr/>
        </p:nvSpPr>
        <p:spPr>
          <a:xfrm>
            <a:off x="777240" y="2743200"/>
            <a:ext cx="4952847"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انڈے، دہی یا لوبیا۔</a:t>
            </a:r>
          </a:p>
          <a:p>
            <a:pPr algn="r" rtl="1">
              <a:lnSpc>
                <a:spcPct val="125000"/>
              </a:lnSpc>
              <a:spcAft>
                <a:spcPts val="1350"/>
              </a:spcAft>
            </a:pPr>
            <a:r>
              <a:rPr sz="1728" b="0" i="0" lang="ur-PK">
                <a:solidFill>
                  <a:srgbClr val="15201E"/>
                </a:solidFill>
                <a:latin typeface="Segoe UI"/>
                <a:cs typeface="Noto Nastaliq Urdu"/>
              </a:rPr>
              <a:t>جئی یا دوسرے سالم اناج۔</a:t>
            </a:r>
          </a:p>
        </p:txBody>
      </p:sp>
      <p:sp>
        <p:nvSpPr>
          <p:cNvPr id="14" name="Rounded Rectangle 13"/>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میٹھے سیریل کی جگہ جئی لیں۔</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ناشتہ</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MedlinePlus, Fiber; MedlinePlus, Protein in diet; U.S. Food and Drug Administration, Interactive Nutrition Facts Label: Protein; U.S. Food and Drug Administration, Interactive Nutrition Facts Label: Total and Added Sugars</a:t>
            </a:r>
          </a:p>
        </p:txBody>
      </p:sp>
      <p:sp>
        <p:nvSpPr>
          <p:cNvPr id="7" name="TextBox 6"/>
          <p:cNvSpPr txBox="1"/>
          <p:nvPr/>
        </p:nvSpPr>
        <p:spPr>
          <a:xfrm>
            <a:off x="5242255" y="1097280"/>
            <a:ext cx="6400800" cy="1463040"/>
          </a:xfrm>
          <a:prstGeom prst="rect">
            <a:avLst/>
          </a:prstGeom>
          <a:noFill/>
        </p:spPr>
        <p:txBody>
          <a:bodyPr wrap="square" lIns="18288" rIns="18288" tIns="18288" bIns="18288" anchor="t">
            <a:spAutoFit/>
          </a:bodyPr>
          <a:lstStyle/>
          <a:p>
            <a:pPr algn="r" rtl="1">
              <a:lnSpc>
                <a:spcPct val="125000"/>
              </a:lnSpc>
            </a:pPr>
            <a:r>
              <a:rPr sz="5759" b="0" i="0" lang="en-US">
                <a:solidFill>
                  <a:srgbClr val="0A3F3C"/>
                </a:solidFill>
                <a:latin typeface="Georgia"/>
              </a:rPr>
              <a:t>‎21–38 g‎</a:t>
            </a:r>
          </a:p>
        </p:txBody>
      </p:sp>
      <p:sp>
        <p:nvSpPr>
          <p:cNvPr id="8" name="TextBox 7"/>
          <p:cNvSpPr txBox="1"/>
          <p:nvPr/>
        </p:nvSpPr>
        <p:spPr>
          <a:xfrm>
            <a:off x="5608015" y="2697480"/>
            <a:ext cx="6035040" cy="1097280"/>
          </a:xfrm>
          <a:prstGeom prst="rect">
            <a:avLst/>
          </a:prstGeom>
          <a:noFill/>
        </p:spPr>
        <p:txBody>
          <a:bodyPr wrap="square" lIns="18288" rIns="18288" tIns="18288" bIns="18288" anchor="t">
            <a:spAutoFit/>
          </a:bodyPr>
          <a:lstStyle/>
          <a:p>
            <a:pPr algn="r" rtl="1">
              <a:lnSpc>
                <a:spcPct val="125000"/>
              </a:lnSpc>
            </a:pPr>
            <a:r>
              <a:rPr sz="2304" b="0" i="0" lang="ur-PK">
                <a:solidFill>
                  <a:srgbClr val="46524F"/>
                </a:solidFill>
                <a:latin typeface="Segoe UI"/>
                <a:cs typeface="Noto Nastaliq Urdu"/>
              </a:rPr>
              <a:t>ریشہ روزانہ بالغوں کا ہدف ہے۔</a:t>
            </a:r>
          </a:p>
        </p:txBody>
      </p:sp>
      <p:sp>
        <p:nvSpPr>
          <p:cNvPr id="9" name="Rectangle 8"/>
          <p:cNvSpPr/>
          <p:nvPr/>
        </p:nvSpPr>
        <p:spPr>
          <a:xfrm>
            <a:off x="4876495" y="1234440"/>
            <a:ext cx="45720" cy="329184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78815" y="1188720"/>
            <a:ext cx="4023360" cy="914400"/>
          </a:xfrm>
          <a:prstGeom prst="rect">
            <a:avLst/>
          </a:prstGeom>
          <a:noFill/>
        </p:spPr>
        <p:txBody>
          <a:bodyPr wrap="square" lIns="18288" rIns="18288" tIns="18288" bIns="18288" anchor="t">
            <a:spAutoFit/>
          </a:bodyPr>
          <a:lstStyle/>
          <a:p>
            <a:pPr algn="r" rtl="1">
              <a:lnSpc>
                <a:spcPct val="125000"/>
              </a:lnSpc>
            </a:pPr>
            <a:r>
              <a:rPr sz="3264" b="0" i="0" lang="en-US">
                <a:solidFill>
                  <a:srgbClr val="0A3F3C"/>
                </a:solidFill>
                <a:latin typeface="Georgia"/>
              </a:rPr>
              <a:t>‎7 g‎</a:t>
            </a:r>
          </a:p>
        </p:txBody>
      </p:sp>
      <p:sp>
        <p:nvSpPr>
          <p:cNvPr id="11" name="TextBox 10"/>
          <p:cNvSpPr txBox="1"/>
          <p:nvPr/>
        </p:nvSpPr>
        <p:spPr>
          <a:xfrm>
            <a:off x="578815" y="2148840"/>
            <a:ext cx="4023360" cy="2194560"/>
          </a:xfrm>
          <a:prstGeom prst="rect">
            <a:avLst/>
          </a:prstGeom>
          <a:noFill/>
        </p:spPr>
        <p:txBody>
          <a:bodyPr wrap="square" lIns="18288" rIns="18288" tIns="18288" bIns="18288" anchor="t">
            <a:spAutoFit/>
          </a:bodyPr>
          <a:lstStyle/>
          <a:p>
            <a:pPr algn="r" rtl="1">
              <a:lnSpc>
                <a:spcPct val="125000"/>
              </a:lnSpc>
            </a:pPr>
            <a:r>
              <a:rPr sz="1823" b="0" i="0" lang="ur-PK">
                <a:solidFill>
                  <a:srgbClr val="46524F"/>
                </a:solidFill>
                <a:latin typeface="Segoe UI"/>
                <a:cs typeface="Noto Nastaliq Urdu"/>
              </a:rPr>
              <a:t>پروٹین ایک بڑے انڈے میں۔</a:t>
            </a:r>
          </a:p>
        </p:txBody>
      </p:sp>
      <p:sp>
        <p:nvSpPr>
          <p:cNvPr id="12" name="Rounded Rectangle 11"/>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زیادہ تر لوگوں کو مجموعی طور پر کافی پروٹین ملتی ہے۔</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ناشتہ</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NIDDK, Healthy Living with Diabetes; NIDDK, Low Blood Glucose (Hypoglycemia)</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ذیابیطس کی دوائیں اصول بدل دیتی ہیں</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کھانا چھوڑنے سے کم شوگر۔</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کپکپی، بھوک یا الجھن: جانچیں۔</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گلوکوز کی گولیاں ساتھ رکھیں۔</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پلیٹ: چوتھائی پروٹین، چوتھائی ریشہ۔</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انسولین پر ہیں؟ منصوبے کے بغیر کھانا نہ چھوڑیں۔</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ناشتہ</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MedlinePlus, Levothyroxine; MedlinePlus, Alendronate; NIDDK, Healthy Living with Diabetes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بعض دوائیں ناشتے سے پہلے آتی ہیں</a:t>
            </a:r>
          </a:p>
        </p:txBody>
      </p:sp>
      <p:graphicFrame>
        <p:nvGraphicFramePr>
          <p:cNvPr id="8" name="Table 7"/>
          <p:cNvGraphicFramePr>
            <a:graphicFrameLocks noGrp="1"/>
          </p:cNvGraphicFramePr>
          <p:nvPr/>
        </p:nvGraphicFramePr>
        <p:xfrm>
          <a:off x="548640" y="1783080"/>
          <a:ext cx="11094414" cy="3200400"/>
        </p:xfrm>
        <a:graphic>
          <a:graphicData uri="http://schemas.openxmlformats.org/drawingml/2006/table">
            <a:tbl>
              <a:tblPr firstRow="1" bandRow="0" rtl="1">
                <a:tableStyleId>{5C22544A-7EE6-4342-B048-85BDC9FD1C3A}</a:tableStyleId>
              </a:tblPr>
              <a:tblGrid>
                <a:gridCol w="6517968"/>
                <a:gridCol w="4576446"/>
              </a:tblGrid>
              <a:tr h="640080">
                <a:tc>
                  <a:txBody>
                    <a:bodyPr/>
                    <a:lstStyle/>
                    <a:p>
                      <a:pPr algn="r" rtl="1">
                        <a:lnSpc>
                          <a:spcPct val="125000"/>
                        </a:lnSpc>
                      </a:pPr>
                      <a:r>
                        <a:rPr sz="1344" b="0" i="0" lang="ur-PK">
                          <a:solidFill>
                            <a:srgbClr val="46524F"/>
                          </a:solidFill>
                          <a:latin typeface="Segoe UI"/>
                          <a:cs typeface="Noto Nastaliq Urdu"/>
                        </a:rPr>
                        <a:t>کیا جانیں</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دوا</a:t>
                      </a:r>
                    </a:p>
                  </a:txBody>
                  <a:tcPr marL="128016" marR="128016" anchor="ctr">
                    <a:solidFill>
                      <a:srgbClr val="EFECE4"/>
                    </a:solidFill>
                  </a:tcPr>
                </a:tc>
              </a:tr>
              <a:tr h="640080">
                <a:tc>
                  <a:txBody>
                    <a:bodyPr/>
                    <a:lstStyle/>
                    <a:p>
                      <a:pPr algn="r" rtl="1">
                        <a:lnSpc>
                          <a:spcPct val="125000"/>
                        </a:lnSpc>
                      </a:pPr>
                      <a:r>
                        <a:rPr sz="1823" b="0" i="0" lang="ur-PK">
                          <a:solidFill>
                            <a:srgbClr val="15201E"/>
                          </a:solidFill>
                          <a:latin typeface="Segoe UI"/>
                          <a:cs typeface="Noto Nastaliq Urdu"/>
                        </a:rPr>
                        <a:t>خالی پیٹ، ناشتے سے </a:t>
                      </a:r>
                      <a:r>
                        <a:rPr sz="1823" b="0" i="0" lang="en-US">
                          <a:solidFill>
                            <a:srgbClr val="15201E"/>
                          </a:solidFill>
                          <a:latin typeface="Segoe UI"/>
                        </a:rPr>
                        <a:t>‎30–60‎</a:t>
                      </a:r>
                      <a:r>
                        <a:rPr sz="1823" b="0" i="0" lang="ur-PK">
                          <a:solidFill>
                            <a:srgbClr val="15201E"/>
                          </a:solidFill>
                          <a:latin typeface="Segoe UI"/>
                          <a:cs typeface="Noto Nastaliq Urdu"/>
                        </a:rPr>
                        <a:t> منٹ پہلے۔</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لیووتھائیروکسین</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صرف سادہ پانی؛ </a:t>
                      </a:r>
                      <a:r>
                        <a:rPr sz="1823" b="0" i="0" lang="en-US">
                          <a:solidFill>
                            <a:srgbClr val="15201E"/>
                          </a:solidFill>
                          <a:latin typeface="Segoe UI"/>
                        </a:rPr>
                        <a:t>‎30‎</a:t>
                      </a:r>
                      <a:r>
                        <a:rPr sz="1823" b="0" i="0" lang="ur-PK">
                          <a:solidFill>
                            <a:srgbClr val="15201E"/>
                          </a:solidFill>
                          <a:latin typeface="Segoe UI"/>
                          <a:cs typeface="Noto Nastaliq Urdu"/>
                        </a:rPr>
                        <a:t> منٹ رکیں؛ سیدھے رہیں۔</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الینڈرونیٹ</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کھانا چھوڑنے سے شوگر بہت کم ہو سکتی ہے۔</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انسولین یا سلفونائل یوریا</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لیووتھائیروکسین سے </a:t>
                      </a:r>
                      <a:r>
                        <a:rPr sz="1823" b="0" i="0" lang="en-US">
                          <a:solidFill>
                            <a:srgbClr val="15201E"/>
                          </a:solidFill>
                          <a:latin typeface="Segoe UI"/>
                        </a:rPr>
                        <a:t>‎4‎</a:t>
                      </a:r>
                      <a:r>
                        <a:rPr sz="1823" b="0" i="0" lang="ur-PK">
                          <a:solidFill>
                            <a:srgbClr val="15201E"/>
                          </a:solidFill>
                          <a:latin typeface="Segoe UI"/>
                          <a:cs typeface="Noto Nastaliq Urdu"/>
                        </a:rPr>
                        <a:t> گھنٹے کا وقفہ۔</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کیلشیم یا آئرن</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خالی پیٹ کی ہدایت کے لیے لیبل دیکھیں۔</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ناشتہ</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MedlinePlus, Protein in diet; MedlinePlus, Fiber; MedlinePlus, Alendronate</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یاد رکھنے کے تین اعداد</a:t>
            </a:r>
          </a:p>
        </p:txBody>
      </p:sp>
      <p:sp>
        <p:nvSpPr>
          <p:cNvPr id="8" name="Rectangle 7"/>
          <p:cNvSpPr/>
          <p:nvPr/>
        </p:nvSpPr>
        <p:spPr>
          <a:xfrm>
            <a:off x="8310676"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310676" y="2011680"/>
            <a:ext cx="3332378" cy="1371600"/>
          </a:xfrm>
          <a:prstGeom prst="rect">
            <a:avLst/>
          </a:prstGeom>
          <a:noFill/>
        </p:spPr>
        <p:txBody>
          <a:bodyPr wrap="square" lIns="18288" rIns="18288" tIns="18288" bIns="18288" anchor="t">
            <a:spAutoFit/>
          </a:bodyPr>
          <a:lstStyle/>
          <a:p>
            <a:pPr algn="r"/>
            <a:r>
              <a:rPr sz="5300" b="0" i="0">
                <a:solidFill>
                  <a:srgbClr val="0A3F3C"/>
                </a:solidFill>
                <a:latin typeface="Georgia"/>
              </a:rPr>
              <a:t>7 g</a:t>
            </a:r>
          </a:p>
        </p:txBody>
      </p:sp>
      <p:sp>
        <p:nvSpPr>
          <p:cNvPr id="10" name="TextBox 9"/>
          <p:cNvSpPr txBox="1"/>
          <p:nvPr/>
        </p:nvSpPr>
        <p:spPr>
          <a:xfrm>
            <a:off x="8402116"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پروٹین ایک بڑے انڈے یا زیادہ تر پروٹین غذاؤں کے ایک اونس میں</a:t>
            </a:r>
          </a:p>
        </p:txBody>
      </p:sp>
      <p:sp>
        <p:nvSpPr>
          <p:cNvPr id="11" name="Rectangle 10"/>
          <p:cNvSpPr/>
          <p:nvPr/>
        </p:nvSpPr>
        <p:spPr>
          <a:xfrm>
            <a:off x="4612538"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612538" y="2011680"/>
            <a:ext cx="3332378" cy="1371600"/>
          </a:xfrm>
          <a:prstGeom prst="rect">
            <a:avLst/>
          </a:prstGeom>
          <a:noFill/>
        </p:spPr>
        <p:txBody>
          <a:bodyPr wrap="square" lIns="18288" rIns="18288" tIns="18288" bIns="18288" anchor="t">
            <a:spAutoFit/>
          </a:bodyPr>
          <a:lstStyle/>
          <a:p>
            <a:pPr algn="r"/>
            <a:r>
              <a:rPr sz="5300" b="0" i="0">
                <a:solidFill>
                  <a:srgbClr val="0A3F3C"/>
                </a:solidFill>
                <a:latin typeface="Georgia"/>
              </a:rPr>
              <a:t>21⁠–⁠38 g</a:t>
            </a:r>
          </a:p>
        </p:txBody>
      </p:sp>
      <p:sp>
        <p:nvSpPr>
          <p:cNvPr id="13" name="TextBox 12"/>
          <p:cNvSpPr txBox="1"/>
          <p:nvPr/>
        </p:nvSpPr>
        <p:spPr>
          <a:xfrm>
            <a:off x="4703978"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ریشہ روزانہ بالغوں کے لیے</a:t>
            </a:r>
          </a:p>
        </p:txBody>
      </p:sp>
      <p:sp>
        <p:nvSpPr>
          <p:cNvPr id="14" name="Rectangle 13"/>
          <p:cNvSpPr/>
          <p:nvPr/>
        </p:nvSpPr>
        <p:spPr>
          <a:xfrm>
            <a:off x="914400"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14400" y="2011680"/>
            <a:ext cx="3332378" cy="1371600"/>
          </a:xfrm>
          <a:prstGeom prst="rect">
            <a:avLst/>
          </a:prstGeom>
          <a:noFill/>
        </p:spPr>
        <p:txBody>
          <a:bodyPr wrap="square" lIns="18288" rIns="18288" tIns="18288" bIns="18288" anchor="t">
            <a:spAutoFit/>
          </a:bodyPr>
          <a:lstStyle/>
          <a:p>
            <a:pPr algn="r" rtl="1">
              <a:lnSpc>
                <a:spcPct val="125000"/>
              </a:lnSpc>
            </a:pPr>
            <a:r>
              <a:rPr sz="5088" b="0" i="0" lang="en-US">
                <a:solidFill>
                  <a:srgbClr val="0A3F3C"/>
                </a:solidFill>
                <a:latin typeface="Georgia"/>
              </a:rPr>
              <a:t>‎30‎</a:t>
            </a:r>
            <a:r>
              <a:rPr sz="5088" b="0" i="0" lang="ur-PK">
                <a:solidFill>
                  <a:srgbClr val="0A3F3C"/>
                </a:solidFill>
                <a:latin typeface="Georgia"/>
                <a:cs typeface="Noto Nastaliq Urdu"/>
              </a:rPr>
              <a:t> منٹ</a:t>
            </a:r>
          </a:p>
        </p:txBody>
      </p:sp>
      <p:sp>
        <p:nvSpPr>
          <p:cNvPr id="16" name="TextBox 15"/>
          <p:cNvSpPr txBox="1"/>
          <p:nvPr/>
        </p:nvSpPr>
        <p:spPr>
          <a:xfrm>
            <a:off x="1005840"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الینڈرونیٹ کے بعد کھانے سے پہلے انتظار</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الینڈرونیٹ: سادہ پانی، پھر </a:t>
            </a:r>
            <a:r>
              <a:rPr sz="1728" b="0" i="0" lang="en-US">
                <a:solidFill>
                  <a:srgbClr val="0A3F3C"/>
                </a:solidFill>
                <a:latin typeface="Segoe UI"/>
              </a:rPr>
              <a:t>‎30‎</a:t>
            </a:r>
            <a:r>
              <a:rPr sz="1728" b="0" i="0" lang="ur-PK">
                <a:solidFill>
                  <a:srgbClr val="0A3F3C"/>
                </a:solidFill>
                <a:latin typeface="Segoe UI"/>
                <a:cs typeface="Noto Nastaliq Urdu"/>
              </a:rPr>
              <a:t> منٹ انتظار۔</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ناشتہ</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U.S. Department of Agriculture and U.S. Department of Health and Human Services, Dietary Guidelines for Americans, 2025-2030; NIDDK, Healthy Living with Diabetes; NIDDK, Low Blood Glucose (Hypoglycemia)</a:t>
            </a:r>
          </a:p>
        </p:txBody>
      </p:sp>
      <p:sp>
        <p:nvSpPr>
          <p:cNvPr id="7" name="TextBox 6"/>
          <p:cNvSpPr txBox="1"/>
          <p:nvPr/>
        </p:nvSpPr>
        <p:spPr>
          <a:xfrm>
            <a:off x="4327855" y="777240"/>
            <a:ext cx="7315200" cy="457200"/>
          </a:xfrm>
          <a:prstGeom prst="rect">
            <a:avLst/>
          </a:prstGeom>
          <a:noFill/>
        </p:spPr>
        <p:txBody>
          <a:bodyPr wrap="square" lIns="18288" rIns="18288" tIns="18288" bIns="18288" anchor="t">
            <a:spAutoFit/>
          </a:bodyPr>
          <a:lstStyle/>
          <a:p>
            <a:pPr algn="r" rtl="1">
              <a:lnSpc>
                <a:spcPct val="125000"/>
              </a:lnSpc>
            </a:pPr>
            <a:r>
              <a:rPr sz="1536" b="0" i="0" lang="ur-PK">
                <a:solidFill>
                  <a:srgbClr val="B7791F"/>
                </a:solidFill>
                <a:latin typeface="Segoe UI"/>
                <a:cs typeface="Noto Nastaliq Urdu"/>
              </a:rPr>
              <a:t>ڈاکٹر ماجد علی کے آرکائیو سے</a:t>
            </a:r>
          </a:p>
        </p:txBody>
      </p:sp>
      <p:sp>
        <p:nvSpPr>
          <p:cNvPr id="8" name="Rectangle 7"/>
          <p:cNvSpPr/>
          <p:nvPr/>
        </p:nvSpPr>
        <p:spPr>
          <a:xfrm>
            <a:off x="11588191" y="1371600"/>
            <a:ext cx="54864" cy="169163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836615" y="1280160"/>
            <a:ext cx="5486400" cy="1691639"/>
          </a:xfrm>
          <a:prstGeom prst="rect">
            <a:avLst/>
          </a:prstGeom>
          <a:noFill/>
        </p:spPr>
        <p:txBody>
          <a:bodyPr wrap="square" lIns="18288" rIns="18288" tIns="18288" bIns="18288" anchor="t">
            <a:spAutoFit/>
          </a:bodyPr>
          <a:lstStyle/>
          <a:p>
            <a:pPr algn="l"/>
            <a:r>
              <a:rPr sz="3400" b="0" i="0">
                <a:solidFill>
                  <a:srgbClr val="0A3F3C"/>
                </a:solidFill>
                <a:latin typeface="Georgia"/>
              </a:rPr>
              <a:t>“There is never a valid reason for missing breakfast.”</a:t>
            </a:r>
          </a:p>
        </p:txBody>
      </p:sp>
      <p:sp>
        <p:nvSpPr>
          <p:cNvPr id="10" name="TextBox 9"/>
          <p:cNvSpPr txBox="1"/>
          <p:nvPr/>
        </p:nvSpPr>
        <p:spPr>
          <a:xfrm>
            <a:off x="5836615" y="3017520"/>
            <a:ext cx="5486400" cy="365760"/>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 ڈاکٹر ماجد علی، </a:t>
            </a:r>
            <a:r>
              <a:rPr sz="1344" b="0" i="0" lang="en-US">
                <a:solidFill>
                  <a:srgbClr val="5F6A67"/>
                </a:solidFill>
                <a:latin typeface="Segoe UI"/>
              </a:rPr>
              <a:t>‎2014-05-29‎</a:t>
            </a:r>
          </a:p>
        </p:txBody>
      </p:sp>
      <p:sp>
        <p:nvSpPr>
          <p:cNvPr id="11" name="TextBox 10"/>
          <p:cNvSpPr txBox="1"/>
          <p:nvPr/>
        </p:nvSpPr>
        <p:spPr>
          <a:xfrm>
            <a:off x="5836615" y="3429000"/>
            <a:ext cx="5486400" cy="822960"/>
          </a:xfrm>
          <a:prstGeom prst="rect">
            <a:avLst/>
          </a:prstGeom>
          <a:noFill/>
        </p:spPr>
        <p:txBody>
          <a:bodyPr wrap="square" lIns="18288" rIns="18288" tIns="18288" bIns="18288" anchor="t">
            <a:spAutoFit/>
          </a:bodyPr>
          <a:lstStyle/>
          <a:p>
            <a:pPr algn="r" rtl="1">
              <a:lnSpc>
                <a:spcPct val="125000"/>
              </a:lnSpc>
            </a:pPr>
            <a:r>
              <a:rPr sz="1920" b="0" i="0" lang="ur-PK">
                <a:solidFill>
                  <a:srgbClr val="0A3F3C"/>
                </a:solidFill>
                <a:latin typeface="Segoe UI"/>
                <a:cs typeface="Noto Nastaliq Urdu"/>
              </a:rPr>
              <a:t>ترجمہ: "ناشتہ چھوڑنے کی کبھی کوئی جائز وجہ نہیں ہوتی۔"</a:t>
            </a:r>
          </a:p>
        </p:txBody>
      </p:sp>
      <p:sp>
        <p:nvSpPr>
          <p:cNvPr id="12" name="Rounded Rectangle 11"/>
          <p:cNvSpPr/>
          <p:nvPr/>
        </p:nvSpPr>
        <p:spPr>
          <a:xfrm>
            <a:off x="3093415"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2488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0A3F3C"/>
                </a:solidFill>
                <a:latin typeface="Segoe UI"/>
                <a:cs typeface="Noto Nastaliq Urdu"/>
              </a:rPr>
              <a:t>موجودہ رہنمائی سے مطابقت</a:t>
            </a:r>
          </a:p>
        </p:txBody>
      </p:sp>
      <p:sp>
        <p:nvSpPr>
          <p:cNvPr id="14" name="TextBox 13"/>
          <p:cNvSpPr txBox="1"/>
          <p:nvPr/>
        </p:nvSpPr>
        <p:spPr>
          <a:xfrm>
            <a:off x="32488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پیسٹری کے بجائے سالم غذائیں</a:t>
            </a:r>
          </a:p>
          <a:p>
            <a:pPr algn="r" rtl="1">
              <a:lnSpc>
                <a:spcPct val="125000"/>
              </a:lnSpc>
              <a:spcAft>
                <a:spcPts val="1275"/>
              </a:spcAft>
            </a:pPr>
            <a:r>
              <a:rPr sz="1632" b="0" i="0" lang="ur-PK">
                <a:solidFill>
                  <a:srgbClr val="15201E"/>
                </a:solidFill>
                <a:latin typeface="Segoe UI"/>
                <a:cs typeface="Noto Nastaliq Urdu"/>
              </a:rPr>
              <a:t>بعض دواؤں میں کھانا چھوڑنے سے کم شوگر</a:t>
            </a:r>
          </a:p>
        </p:txBody>
      </p:sp>
      <p:sp>
        <p:nvSpPr>
          <p:cNvPr id="15" name="Rounded Rectangle 14"/>
          <p:cNvSpPr/>
          <p:nvPr/>
        </p:nvSpPr>
        <p:spPr>
          <a:xfrm>
            <a:off x="578815"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342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15201E"/>
                </a:solidFill>
                <a:latin typeface="Segoe UI"/>
                <a:cs typeface="Noto Nastaliq Urdu"/>
              </a:rPr>
              <a:t>موجودہ ذرائع سے ثابت نہیں</a:t>
            </a:r>
          </a:p>
        </p:txBody>
      </p:sp>
      <p:sp>
        <p:nvSpPr>
          <p:cNvPr id="17" name="TextBox 16"/>
          <p:cNvSpPr txBox="1"/>
          <p:nvPr/>
        </p:nvSpPr>
        <p:spPr>
          <a:xfrm>
            <a:off x="7342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رات کا فاقہ یعنی کم شوگر</a:t>
            </a:r>
          </a:p>
          <a:p>
            <a:pPr algn="r" rtl="1">
              <a:lnSpc>
                <a:spcPct val="125000"/>
              </a:lnSpc>
              <a:spcAft>
                <a:spcPts val="1275"/>
              </a:spcAft>
            </a:pPr>
            <a:r>
              <a:rPr sz="1632" b="0" i="0" lang="ur-PK">
                <a:solidFill>
                  <a:srgbClr val="15201E"/>
                </a:solidFill>
                <a:latin typeface="Segoe UI"/>
                <a:cs typeface="Noto Nastaliq Urdu"/>
              </a:rPr>
              <a:t>دیر سے ناشتہ ڈپریشن لاتا ہے</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سالم غذا کا مشورہ درست؛ فاقے کے دعوے شامل نہیں۔</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ناشتہ</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10</a:t>
            </a:r>
          </a:p>
        </p:txBody>
      </p:sp>
      <p:sp>
        <p:nvSpPr>
          <p:cNvPr id="6" name="TextBox 5"/>
          <p:cNvSpPr txBox="1"/>
          <p:nvPr/>
        </p:nvSpPr>
        <p:spPr>
          <a:xfrm>
            <a:off x="2499055" y="777240"/>
            <a:ext cx="9144000" cy="731520"/>
          </a:xfrm>
          <a:prstGeom prst="rect">
            <a:avLst/>
          </a:prstGeom>
          <a:noFill/>
        </p:spPr>
        <p:txBody>
          <a:bodyPr wrap="square" lIns="18288" rIns="18288" tIns="18288" bIns="18288" anchor="t">
            <a:spAutoFit/>
          </a:bodyPr>
          <a:lstStyle/>
          <a:p>
            <a:pPr algn="r" rtl="1">
              <a:lnSpc>
                <a:spcPct val="125000"/>
              </a:lnSpc>
            </a:pPr>
            <a:r>
              <a:rPr sz="2879" b="0" i="0" lang="ur-PK">
                <a:solidFill>
                  <a:srgbClr val="A3271B"/>
                </a:solidFill>
                <a:latin typeface="Georgia"/>
                <a:cs typeface="Noto Nastaliq Urdu"/>
              </a:rPr>
              <a:t>فوری مدد کب لیں</a:t>
            </a:r>
          </a:p>
        </p:txBody>
      </p:sp>
      <p:sp>
        <p:nvSpPr>
          <p:cNvPr id="7" name="Oval 6"/>
          <p:cNvSpPr/>
          <p:nvPr/>
        </p:nvSpPr>
        <p:spPr>
          <a:xfrm>
            <a:off x="11313871"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640080" y="1691640"/>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ذیابیطس میں الجھن یا دورہ: </a:t>
            </a:r>
            <a:r>
              <a:rPr sz="1920" b="0" i="0" lang="en-US">
                <a:solidFill>
                  <a:srgbClr val="15201E"/>
                </a:solidFill>
                <a:latin typeface="Segoe UI"/>
              </a:rPr>
              <a:t>‎911‎</a:t>
            </a:r>
          </a:p>
        </p:txBody>
      </p:sp>
      <p:sp>
        <p:nvSpPr>
          <p:cNvPr id="9" name="Oval 8"/>
          <p:cNvSpPr/>
          <p:nvPr/>
        </p:nvSpPr>
        <p:spPr>
          <a:xfrm>
            <a:off x="11313871"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640080" y="2368296"/>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ذیابیطس کی دوا پر کپکپی: علاج، پھر کال</a:t>
            </a:r>
          </a:p>
        </p:txBody>
      </p:sp>
      <p:sp>
        <p:nvSpPr>
          <p:cNvPr id="11" name="Oval 10"/>
          <p:cNvSpPr/>
          <p:nvPr/>
        </p:nvSpPr>
        <p:spPr>
          <a:xfrm>
            <a:off x="11313871"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640080" y="3044952"/>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بار بار صبح کم شوگر: معالج</a:t>
            </a:r>
          </a:p>
        </p:txBody>
      </p:sp>
      <p:sp>
        <p:nvSpPr>
          <p:cNvPr id="13" name="Oval 12"/>
          <p:cNvSpPr/>
          <p:nvPr/>
        </p:nvSpPr>
        <p:spPr>
          <a:xfrm>
            <a:off x="11313871"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640080" y="3721608"/>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الینڈرونیٹ کے بعد نگلنے میں درد: ڈاکٹر</a:t>
            </a:r>
          </a:p>
        </p:txBody>
      </p:sp>
      <p:sp>
        <p:nvSpPr>
          <p:cNvPr id="15" name="Oval 14"/>
          <p:cNvSpPr/>
          <p:nvPr/>
        </p:nvSpPr>
        <p:spPr>
          <a:xfrm>
            <a:off x="11313871" y="4471416"/>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640080" y="4398264"/>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تھائیرائیڈ تبدیلی کے بعد تیز دھڑکن: ڈاکٹر</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ذیابیطس میں الجھن یا دورہ: </a:t>
            </a:r>
            <a:r>
              <a:rPr sz="1728" b="0" i="0" lang="en-US">
                <a:solidFill>
                  <a:srgbClr val="0A3F3C"/>
                </a:solidFill>
                <a:latin typeface="Segoe UI"/>
              </a:rPr>
              <a:t>‎911‎</a:t>
            </a:r>
            <a:r>
              <a:rPr sz="1728" b="0" i="0" lang="ur-PK">
                <a:solidFill>
                  <a:srgbClr val="0A3F3C"/>
                </a:solidFill>
                <a:latin typeface="Segoe UI"/>
                <a:cs typeface="Noto Nastaliq Urdu"/>
              </a:rPr>
              <a:t> پر کال کریں۔</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ناشتہ</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11</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U.S. Department of Agriculture and U.S. Department of Health and Human Services, Dietary Guidelines for Americans, 2025-2030; MedlinePlus, Levothyroxine; MedlinePlus, Alendronate; NIDDK, Healthy Living with Diabetes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اب کیا کریں</a:t>
            </a:r>
          </a:p>
        </p:txBody>
      </p:sp>
      <p:sp>
        <p:nvSpPr>
          <p:cNvPr id="8" name="Oval 7"/>
          <p:cNvSpPr/>
          <p:nvPr/>
        </p:nvSpPr>
        <p:spPr>
          <a:xfrm>
            <a:off x="11130991"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640079" y="1709928"/>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ایک پروٹین والی غذا شامل کریں</a:t>
            </a:r>
          </a:p>
        </p:txBody>
      </p:sp>
      <p:sp>
        <p:nvSpPr>
          <p:cNvPr id="10" name="Oval 9"/>
          <p:cNvSpPr/>
          <p:nvPr/>
        </p:nvSpPr>
        <p:spPr>
          <a:xfrm>
            <a:off x="11130991"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640079" y="2386584"/>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میٹھے سیریل کی جگہ جئی</a:t>
            </a:r>
          </a:p>
        </p:txBody>
      </p:sp>
      <p:sp>
        <p:nvSpPr>
          <p:cNvPr id="12" name="Oval 11"/>
          <p:cNvSpPr/>
          <p:nvPr/>
        </p:nvSpPr>
        <p:spPr>
          <a:xfrm>
            <a:off x="11130991"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640079" y="3063240"/>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صبح کی دوائیں دیکھیں</a:t>
            </a:r>
          </a:p>
        </p:txBody>
      </p:sp>
      <p:sp>
        <p:nvSpPr>
          <p:cNvPr id="14" name="Oval 13"/>
          <p:cNvSpPr/>
          <p:nvPr/>
        </p:nvSpPr>
        <p:spPr>
          <a:xfrm>
            <a:off x="11130991"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640079" y="3739896"/>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انسولین پر ہیں؟ کھانا نہ چھوڑیں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کل ایک پروٹین والی غذا سے شروع کریں۔</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ناشتہ</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12</a:t>
            </a:r>
          </a:p>
        </p:txBody>
      </p:sp>
      <p:sp>
        <p:nvSpPr>
          <p:cNvPr id="6" name="TextBox 5"/>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حوالہ جات</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U.S. Department of Agriculture and U.S. Department of Health and Human Services — Dietary Guidelines for Americans, 2025-2030</a:t>
            </a:r>
          </a:p>
          <a:p>
            <a:pPr algn="l">
              <a:spcAft>
                <a:spcPts val="1200"/>
              </a:spcAft>
            </a:pPr>
            <a:r>
              <a:rPr sz="1600" b="0" i="0">
                <a:solidFill>
                  <a:srgbClr val="46524F"/>
                </a:solidFill>
                <a:latin typeface="Segoe UI"/>
              </a:rPr>
              <a:t>U.S. Food and Drug Administration — Interactive Nutrition Facts Label: Total and Added Sugars</a:t>
            </a:r>
          </a:p>
          <a:p>
            <a:pPr algn="l">
              <a:spcAft>
                <a:spcPts val="1200"/>
              </a:spcAft>
            </a:pPr>
            <a:r>
              <a:rPr sz="1600" b="0" i="0">
                <a:solidFill>
                  <a:srgbClr val="46524F"/>
                </a:solidFill>
                <a:latin typeface="Segoe UI"/>
              </a:rPr>
              <a:t>U.S. Food and Drug Administration — Interactive Nutrition Facts Label: Protein</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MedlinePlus — Protein in diet</a:t>
            </a:r>
          </a:p>
          <a:p>
            <a:pPr algn="l">
              <a:spcAft>
                <a:spcPts val="1200"/>
              </a:spcAft>
            </a:pPr>
            <a:r>
              <a:rPr sz="1600" b="0" i="0">
                <a:solidFill>
                  <a:srgbClr val="46524F"/>
                </a:solidFill>
                <a:latin typeface="Segoe UI"/>
              </a:rPr>
              <a:t>MedlinePlus — Fiber</a:t>
            </a:r>
          </a:p>
          <a:p>
            <a:pPr algn="l">
              <a:spcAft>
                <a:spcPts val="1200"/>
              </a:spcAft>
            </a:pPr>
            <a:r>
              <a:rPr sz="1600" b="0" i="0">
                <a:solidFill>
                  <a:srgbClr val="46524F"/>
                </a:solidFill>
                <a:latin typeface="Segoe UI"/>
              </a:rPr>
              <a:t>NIDDK — Healthy Living with Diabetes</a:t>
            </a:r>
          </a:p>
          <a:p>
            <a:pPr algn="l">
              <a:spcAft>
                <a:spcPts val="1200"/>
              </a:spcAft>
            </a:pPr>
            <a:r>
              <a:rPr sz="1600" b="0" i="0">
                <a:solidFill>
                  <a:srgbClr val="46524F"/>
                </a:solidFill>
                <a:latin typeface="Segoe UI"/>
              </a:rPr>
              <a:t>NIDDK — Low Blood Glucose (Hypoglycemia)</a:t>
            </a:r>
          </a:p>
          <a:p>
            <a:pPr algn="l">
              <a:spcAft>
                <a:spcPts val="1200"/>
              </a:spcAft>
            </a:pPr>
            <a:r>
              <a:rPr sz="1600" b="0" i="0">
                <a:solidFill>
                  <a:srgbClr val="46524F"/>
                </a:solidFill>
                <a:latin typeface="Segoe UI"/>
              </a:rPr>
              <a:t>MedlinePlus — Levothyroxine</a:t>
            </a:r>
          </a:p>
          <a:p>
            <a:pPr algn="l">
              <a:spcAft>
                <a:spcPts val="1200"/>
              </a:spcAft>
            </a:pPr>
            <a:r>
              <a:rPr sz="1600" b="0" i="0">
                <a:solidFill>
                  <a:srgbClr val="46524F"/>
                </a:solidFill>
                <a:latin typeface="Segoe UI"/>
              </a:rPr>
              <a:t>MedlinePlus — Alendronate</a:t>
            </a:r>
          </a:p>
        </p:txBody>
      </p:sp>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ہر دعویٰ، اپنے اصل اقتباس کے ساتھ، موضوع کے حوالہ جات والے صفحے پر درج ہے۔ فوری مدد کی علامات کے مزید </a:t>
            </a:r>
            <a:r>
              <a:rPr sz="1728" b="0" i="0" lang="en-US">
                <a:solidFill>
                  <a:srgbClr val="0A3F3C"/>
                </a:solidFill>
                <a:latin typeface="Segoe UI"/>
              </a:rPr>
              <a:t>‎1‎</a:t>
            </a:r>
            <a:r>
              <a:rPr sz="1728" b="0" i="0" lang="ur-PK">
                <a:solidFill>
                  <a:srgbClr val="0A3F3C"/>
                </a:solidFill>
                <a:latin typeface="Segoe UI"/>
                <a:cs typeface="Noto Nastaliq Urdu"/>
              </a:rPr>
              <a:t> ذرائع بھی وہیں درج ہیں۔</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ناشتہ</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13</a:t>
            </a:r>
          </a:p>
        </p:txBody>
      </p:sp>
      <p:sp>
        <p:nvSpPr>
          <p:cNvPr id="6" name="TextBox 5"/>
          <p:cNvSpPr txBox="1"/>
          <p:nvPr/>
        </p:nvSpPr>
        <p:spPr>
          <a:xfrm>
            <a:off x="1584655" y="868680"/>
            <a:ext cx="10058400" cy="914400"/>
          </a:xfrm>
          <a:prstGeom prst="rect">
            <a:avLst/>
          </a:prstGeom>
          <a:noFill/>
        </p:spPr>
        <p:txBody>
          <a:bodyPr wrap="square" lIns="18288" rIns="18288" tIns="18288" bIns="18288" anchor="t">
            <a:spAutoFit/>
          </a:bodyPr>
          <a:lstStyle/>
          <a:p>
            <a:pPr algn="r" rtl="1">
              <a:lnSpc>
                <a:spcPct val="125000"/>
              </a:lnSpc>
            </a:pPr>
            <a:r>
              <a:rPr sz="2879" b="0" i="0" lang="ur-PK">
                <a:solidFill>
                  <a:srgbClr val="F7F5F0"/>
                </a:solidFill>
                <a:latin typeface="Georgia"/>
                <a:cs typeface="Noto Nastaliq Urdu"/>
              </a:rPr>
              <a:t>اگلی ملاقات کے لیے سوالات</a:t>
            </a:r>
          </a:p>
        </p:txBody>
      </p:sp>
      <p:sp>
        <p:nvSpPr>
          <p:cNvPr id="7" name="TextBox 6"/>
          <p:cNvSpPr txBox="1"/>
          <p:nvPr/>
        </p:nvSpPr>
        <p:spPr>
          <a:xfrm>
            <a:off x="11094415" y="192024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1</a:t>
            </a:r>
          </a:p>
        </p:txBody>
      </p:sp>
      <p:sp>
        <p:nvSpPr>
          <p:cNvPr id="8" name="TextBox 7"/>
          <p:cNvSpPr txBox="1"/>
          <p:nvPr/>
        </p:nvSpPr>
        <p:spPr>
          <a:xfrm>
            <a:off x="944575" y="195681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میری صبح کی کون سی دوائیں خالی پیٹ لینی ہیں؟</a:t>
            </a:r>
          </a:p>
        </p:txBody>
      </p:sp>
      <p:sp>
        <p:nvSpPr>
          <p:cNvPr id="9" name="TextBox 8"/>
          <p:cNvSpPr txBox="1"/>
          <p:nvPr/>
        </p:nvSpPr>
        <p:spPr>
          <a:xfrm>
            <a:off x="11094415" y="274320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2</a:t>
            </a:r>
          </a:p>
        </p:txBody>
      </p:sp>
      <p:sp>
        <p:nvSpPr>
          <p:cNvPr id="10" name="TextBox 9"/>
          <p:cNvSpPr txBox="1"/>
          <p:nvPr/>
        </p:nvSpPr>
        <p:spPr>
          <a:xfrm>
            <a:off x="944575" y="277977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میں اپنی ذیابیطس کی دواؤں کے ساتھ ناشتہ چھوڑ یا دیر کر سکتا ہوں؟</a:t>
            </a:r>
          </a:p>
        </p:txBody>
      </p:sp>
      <p:sp>
        <p:nvSpPr>
          <p:cNvPr id="11" name="TextBox 10"/>
          <p:cNvSpPr txBox="1"/>
          <p:nvPr/>
        </p:nvSpPr>
        <p:spPr>
          <a:xfrm>
            <a:off x="11094415" y="356616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3</a:t>
            </a:r>
          </a:p>
        </p:txBody>
      </p:sp>
      <p:sp>
        <p:nvSpPr>
          <p:cNvPr id="12" name="TextBox 11"/>
          <p:cNvSpPr txBox="1"/>
          <p:nvPr/>
        </p:nvSpPr>
        <p:spPr>
          <a:xfrm>
            <a:off x="944575" y="360273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کم شوگر کا علاج کیسے کروں؟</a:t>
            </a:r>
          </a:p>
        </p:txBody>
      </p:sp>
      <p:sp>
        <p:nvSpPr>
          <p:cNvPr id="13" name="TextBox 12"/>
          <p:cNvSpPr txBox="1"/>
          <p:nvPr/>
        </p:nvSpPr>
        <p:spPr>
          <a:xfrm>
            <a:off x="11094415" y="438912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4</a:t>
            </a:r>
          </a:p>
        </p:txBody>
      </p:sp>
      <p:sp>
        <p:nvSpPr>
          <p:cNvPr id="14" name="TextBox 13"/>
          <p:cNvSpPr txBox="1"/>
          <p:nvPr/>
        </p:nvSpPr>
        <p:spPr>
          <a:xfrm>
            <a:off x="944575" y="442569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میرے لیے کتنا ریشہ اور پروٹین مناسب ہے؟</a:t>
            </a:r>
          </a:p>
        </p:txBody>
      </p:sp>
      <p:sp>
        <p:nvSpPr>
          <p:cNvPr id="15" name="TextBox 14"/>
          <p:cNvSpPr txBox="1"/>
          <p:nvPr/>
        </p:nvSpPr>
        <p:spPr>
          <a:xfrm>
            <a:off x="548639" y="5486400"/>
            <a:ext cx="11094415" cy="45720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جائزے کا نسخہ۔ طبی مواد ابھی فارماسسٹ سے منظور شدہ نہیں۔ اردو متن مشینی مدد سے تیار مسودہ ہے جس کا ماہر طبی جائزہ باقی ہے۔</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