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This session is about breakfast: what to eat, what to cut back, and how diabetes medicines and some morning medicines change the timing. This is general education, not advice about your own treatment.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Start with the question. A steadier breakfast leans on protein and whole grains rather than sweetened packaged options. And for some people, the timing matters as much as the food.</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Current U.S. guidelines say to prioritize protein at every meal and fibre-rich whole grains. Protein foods include eggs, yogurt, beans and nuts. Oats bring soluble fibre. Fruit and vegetables add fibre too, and added sugar is something to get less of.</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guidelines say to cut back on packaged breakfasts and white bread. Sweetened cereal and sweetened tea are sources of added sugar. Choose eggs, yogurt or beans, and oats or other whole grains instead. Add fibre slowly to avoid gas.</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Adults should aim for about 21 to 38 grams of fibre a day. One large egg gives about 7 grams of protein. Most Americans already get enough protein overall, but most eat more added sugar than recommended, so breakfast is a good place to rebalance.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Low blood glucose is common in people who take insulin or some other diabetes medicines. Insulin and sulfonylureas can drop glucose too low if you skip or delay a meal. Watch for shakiness, hunger, dizziness or confusion, and carry glucose tablets or a juice box. The plate method gives a quarter of the plate to protein and a quarter to high-fibre carbohydrate.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Levothyroxine is usually taken on an empty stomach 30 minutes to an hour before breakfast, with calcium or iron kept 4 hours apart. Alendronate is taken with plain water only; then wait at least 30 minutes before food, drinks or other medicines, and do not lie down.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Seven grams of protein in one large egg. Twenty-one to thirty-eight grams of fibre a day for adults. And thirty minutes of waiting after alendronate before you eat.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historical note. Dr. Majid Ali wrote that there is never a valid reason for missing breakfast, and he favoured whole-food breakfasts. Current guidelines also favour protein and whole grains, and on some diabetes medicines a skipped meal can cause a low. His claims that an overnight fast means hypoglycemia for everyone, and that a late breakfast triggers depression, are not supported by the sources used here.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These warning signs need prompt care. This list is ProperHealth safety wording awaiting pharmacist sign-off.</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steps. Add one protein food. Swap sweetened cereal for oats. Check which morning medicines need an empty stomach. And if you take insulin, do not skip meals without a plan.</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All figures in this lecture come from these sources. The full list of claims, with the exact passage each one rests on, is on the topic's sources page. The warning signs also cite: MedlinePlus — Low blood sugar.</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Finish with questions people can take to their next appointment. Remind the room that this lecture is a review edition and has not yet been approved by a pharmacist.</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BREAKFAST</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a:t>
            </a:r>
          </a:p>
        </p:txBody>
      </p:sp>
      <p:sp>
        <p:nvSpPr>
          <p:cNvPr id="6" name="Rounded Rectangle 5"/>
          <p:cNvSpPr/>
          <p:nvPr/>
        </p:nvSpPr>
        <p:spPr>
          <a:xfrm>
            <a:off x="548640"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795528"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67512"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768096"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34440" y="1161288"/>
            <a:ext cx="4572000" cy="548640"/>
          </a:xfrm>
          <a:prstGeom prst="rect">
            <a:avLst/>
          </a:prstGeom>
          <a:noFill/>
        </p:spPr>
        <p:txBody>
          <a:bodyPr wrap="square" lIns="18288" rIns="18288" tIns="18288" bIns="18288" anchor="ctr">
            <a:spAutoFit/>
          </a:bodyPr>
          <a:lstStyle/>
          <a:p>
            <a:pPr algn="l"/>
            <a:r>
              <a:rPr sz="2400" b="0" i="0">
                <a:solidFill>
                  <a:srgbClr val="F7F5F0"/>
                </a:solidFill>
                <a:latin typeface="Georgia"/>
              </a:rPr>
              <a:t>ProperHealth</a:t>
            </a:r>
          </a:p>
        </p:txBody>
      </p:sp>
      <p:sp>
        <p:nvSpPr>
          <p:cNvPr id="11" name="TextBox 10"/>
          <p:cNvSpPr txBox="1"/>
          <p:nvPr/>
        </p:nvSpPr>
        <p:spPr>
          <a:xfrm>
            <a:off x="548640" y="2148840"/>
            <a:ext cx="9601200" cy="2011680"/>
          </a:xfrm>
          <a:prstGeom prst="rect">
            <a:avLst/>
          </a:prstGeom>
          <a:noFill/>
        </p:spPr>
        <p:txBody>
          <a:bodyPr wrap="square" lIns="18288" rIns="18288" tIns="18288" bIns="18288" anchor="t">
            <a:spAutoFit/>
          </a:bodyPr>
          <a:lstStyle/>
          <a:p>
            <a:pPr algn="l"/>
            <a:r>
              <a:rPr sz="4400" b="0" i="0">
                <a:solidFill>
                  <a:srgbClr val="F7F5F0"/>
                </a:solidFill>
                <a:latin typeface="Georgia"/>
              </a:rPr>
              <a:t>A steadier breakfast: a patient lecture</a:t>
            </a:r>
          </a:p>
        </p:txBody>
      </p:sp>
      <p:sp>
        <p:nvSpPr>
          <p:cNvPr id="12" name="TextBox 11"/>
          <p:cNvSpPr txBox="1"/>
          <p:nvPr/>
        </p:nvSpPr>
        <p:spPr>
          <a:xfrm>
            <a:off x="548640" y="4160520"/>
            <a:ext cx="8686800" cy="914400"/>
          </a:xfrm>
          <a:prstGeom prst="rect">
            <a:avLst/>
          </a:prstGeom>
          <a:noFill/>
        </p:spPr>
        <p:txBody>
          <a:bodyPr wrap="square" lIns="18288" rIns="18288" tIns="18288" bIns="18288" anchor="t">
            <a:spAutoFit/>
          </a:bodyPr>
          <a:lstStyle/>
          <a:p>
            <a:pPr algn="l"/>
            <a:r>
              <a:rPr sz="2000" b="0" i="0">
                <a:solidFill>
                  <a:srgbClr val="B9D4CF"/>
                </a:solidFill>
                <a:latin typeface="Segoe UI"/>
              </a:rPr>
              <a:t>What to eat, what to cut back, and how medicines change the timing</a:t>
            </a:r>
          </a:p>
        </p:txBody>
      </p:sp>
      <p:sp>
        <p:nvSpPr>
          <p:cNvPr id="13" name="TextBox 12"/>
          <p:cNvSpPr txBox="1"/>
          <p:nvPr/>
        </p:nvSpPr>
        <p:spPr>
          <a:xfrm>
            <a:off x="548640" y="5120640"/>
            <a:ext cx="8686800" cy="457200"/>
          </a:xfrm>
          <a:prstGeom prst="rect">
            <a:avLst/>
          </a:prstGeom>
          <a:noFill/>
        </p:spPr>
        <p:txBody>
          <a:bodyPr wrap="square" lIns="18288" rIns="18288" tIns="18288" bIns="18288" anchor="t">
            <a:spAutoFit/>
          </a:bodyPr>
          <a:lstStyle/>
          <a:p>
            <a:pPr algn="l"/>
            <a:r>
              <a:rPr sz="1400" b="0" i="0">
                <a:solidFill>
                  <a:srgbClr val="B9D4CF"/>
                </a:solidFill>
                <a:latin typeface="Segoe UI"/>
              </a:rPr>
              <a:t>For patients and families · about 15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BREAKFAST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U.S. Department of Agriculture and U.S. Department of Health and Human Services, Dietary Guidelines for Americans, 2025-2030; NIDDK, Healthy Living with Diabetes</a:t>
            </a:r>
          </a:p>
        </p:txBody>
      </p:sp>
      <p:sp>
        <p:nvSpPr>
          <p:cNvPr id="7" name="TextBox 6"/>
          <p:cNvSpPr txBox="1"/>
          <p:nvPr/>
        </p:nvSpPr>
        <p:spPr>
          <a:xfrm>
            <a:off x="548640" y="2237740"/>
            <a:ext cx="10424160" cy="1770380"/>
          </a:xfrm>
          <a:prstGeom prst="rect">
            <a:avLst/>
          </a:prstGeom>
          <a:noFill/>
        </p:spPr>
        <p:txBody>
          <a:bodyPr wrap="square" lIns="18288" rIns="18288" tIns="18288" bIns="18288" anchor="t">
            <a:spAutoFit/>
          </a:bodyPr>
          <a:lstStyle/>
          <a:p>
            <a:pPr algn="l"/>
            <a:r>
              <a:rPr sz="5000" b="0" i="1">
                <a:solidFill>
                  <a:srgbClr val="0A3F3C"/>
                </a:solidFill>
                <a:latin typeface="Georgia"/>
              </a:rPr>
              <a:t>What makes a breakfast steadier?</a:t>
            </a:r>
          </a:p>
        </p:txBody>
      </p:sp>
      <p:sp>
        <p:nvSpPr>
          <p:cNvPr id="8" name="Rectangle 7"/>
          <p:cNvSpPr/>
          <p:nvPr/>
        </p:nvSpPr>
        <p:spPr>
          <a:xfrm>
            <a:off x="548640" y="4190999"/>
            <a:ext cx="54864" cy="14325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22960" y="4145280"/>
            <a:ext cx="9601200" cy="1524000"/>
          </a:xfrm>
          <a:prstGeom prst="rect">
            <a:avLst/>
          </a:prstGeom>
          <a:noFill/>
        </p:spPr>
        <p:txBody>
          <a:bodyPr wrap="square" lIns="18288" rIns="18288" tIns="18288" bIns="18288" anchor="t">
            <a:spAutoFit/>
          </a:bodyPr>
          <a:lstStyle/>
          <a:p>
            <a:pPr algn="l"/>
            <a:r>
              <a:rPr sz="2400" b="0" i="0">
                <a:solidFill>
                  <a:srgbClr val="46524F"/>
                </a:solidFill>
                <a:latin typeface="Segoe UI"/>
              </a:rPr>
              <a:t>A steadier breakfast leans on protein and fibre-rich whole grains, not sweetened cereal or packaged options. For people on insulin or some diabetes pills, skipping it can drop blood glucose; and some morning medicines decide when breakfast can start.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BREAKFAST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U.S. Department of Agriculture and U.S. Department of Health and Human Services, Dietary Guidelines for Americans, 2025-2030; U.S. Food and Drug Administration, Interactive Nutrition Facts Label: Protein; MedlinePlus, Fiber; U.S. Food and Drug Administration, Interactive Nutrition Facts Label: Total and Added Sugars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Protein and whole grains come first</a:t>
            </a:r>
          </a:p>
        </p:txBody>
      </p:sp>
      <p:sp>
        <p:nvSpPr>
          <p:cNvPr id="8" name="Oval 7"/>
          <p:cNvSpPr/>
          <p:nvPr/>
        </p:nvSpPr>
        <p:spPr>
          <a:xfrm>
            <a:off x="548640"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a:off x="1600200" y="2267712"/>
            <a:ext cx="1642033"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548640"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Start with protein</a:t>
            </a:r>
          </a:p>
        </p:txBody>
      </p:sp>
      <p:sp>
        <p:nvSpPr>
          <p:cNvPr id="11" name="TextBox 10"/>
          <p:cNvSpPr txBox="1"/>
          <p:nvPr/>
        </p:nvSpPr>
        <p:spPr>
          <a:xfrm>
            <a:off x="548640"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Eggs, yogurt, beans or nuts.</a:t>
            </a:r>
          </a:p>
        </p:txBody>
      </p:sp>
      <p:sp>
        <p:nvSpPr>
          <p:cNvPr id="12" name="Oval 11"/>
          <p:cNvSpPr/>
          <p:nvPr/>
        </p:nvSpPr>
        <p:spPr>
          <a:xfrm>
            <a:off x="342511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a:off x="447667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3425113"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Add a whole grain</a:t>
            </a:r>
          </a:p>
        </p:txBody>
      </p:sp>
      <p:sp>
        <p:nvSpPr>
          <p:cNvPr id="15" name="TextBox 14"/>
          <p:cNvSpPr txBox="1"/>
          <p:nvPr/>
        </p:nvSpPr>
        <p:spPr>
          <a:xfrm>
            <a:off x="3425113"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Oats or another fibre-rich grain.</a:t>
            </a:r>
          </a:p>
        </p:txBody>
      </p:sp>
      <p:sp>
        <p:nvSpPr>
          <p:cNvPr id="16" name="Oval 15"/>
          <p:cNvSpPr/>
          <p:nvPr/>
        </p:nvSpPr>
        <p:spPr>
          <a:xfrm>
            <a:off x="630158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a:off x="735314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301587"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Add fruit or vegetables</a:t>
            </a:r>
          </a:p>
        </p:txBody>
      </p:sp>
      <p:sp>
        <p:nvSpPr>
          <p:cNvPr id="19" name="TextBox 18"/>
          <p:cNvSpPr txBox="1"/>
          <p:nvPr/>
        </p:nvSpPr>
        <p:spPr>
          <a:xfrm>
            <a:off x="6301587"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They bring fibre too.</a:t>
            </a:r>
          </a:p>
        </p:txBody>
      </p:sp>
      <p:sp>
        <p:nvSpPr>
          <p:cNvPr id="20" name="Oval 19"/>
          <p:cNvSpPr/>
          <p:nvPr/>
        </p:nvSpPr>
        <p:spPr>
          <a:xfrm>
            <a:off x="917806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9178061" y="2926080"/>
            <a:ext cx="2464993" cy="640080"/>
          </a:xfrm>
          <a:prstGeom prst="rect">
            <a:avLst/>
          </a:prstGeom>
          <a:noFill/>
        </p:spPr>
        <p:txBody>
          <a:bodyPr wrap="square" lIns="18288" rIns="18288" tIns="18288" bIns="18288" anchor="t">
            <a:spAutoFit/>
          </a:bodyPr>
          <a:lstStyle/>
          <a:p>
            <a:pPr algn="l"/>
            <a:r>
              <a:rPr sz="1900" b="1" i="0">
                <a:solidFill>
                  <a:srgbClr val="15201E"/>
                </a:solidFill>
                <a:latin typeface="Segoe UI"/>
              </a:rPr>
              <a:t>Skip added sugar</a:t>
            </a:r>
          </a:p>
        </p:txBody>
      </p:sp>
      <p:sp>
        <p:nvSpPr>
          <p:cNvPr id="22" name="TextBox 21"/>
          <p:cNvSpPr txBox="1"/>
          <p:nvPr/>
        </p:nvSpPr>
        <p:spPr>
          <a:xfrm>
            <a:off x="9178061" y="3611880"/>
            <a:ext cx="2464993" cy="1371600"/>
          </a:xfrm>
          <a:prstGeom prst="rect">
            <a:avLst/>
          </a:prstGeom>
          <a:noFill/>
        </p:spPr>
        <p:txBody>
          <a:bodyPr wrap="square" lIns="18288" rIns="18288" tIns="18288" bIns="18288" anchor="t">
            <a:spAutoFit/>
          </a:bodyPr>
          <a:lstStyle/>
          <a:p>
            <a:pPr algn="l"/>
            <a:r>
              <a:rPr sz="1400" b="0" i="0">
                <a:solidFill>
                  <a:srgbClr val="46524F"/>
                </a:solidFill>
                <a:latin typeface="Segoe UI"/>
              </a:rPr>
              <a:t>Check the label.</a:t>
            </a:r>
          </a:p>
        </p:txBody>
      </p:sp>
      <p:sp>
        <p:nvSpPr>
          <p:cNvPr id="23" name="Rounded Rectangle 22"/>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Build breakfast around protein and fibre.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BREAKFAST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U.S. Food and Drug Administration, Interactive Nutrition Facts Label: Total and Added Sugars; U.S. Department of Agriculture and U.S. Department of Health and Human Services, Dietary Guidelines for Americans, 2025-2030; U.S. Food and Drug Administration, Interactive Nutrition Facts Label: Protein; MedlinePlus, Fiber</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Small swaps make a steadier start</a:t>
            </a:r>
          </a:p>
        </p:txBody>
      </p:sp>
      <p:sp>
        <p:nvSpPr>
          <p:cNvPr id="8" name="Rounded Rectangle 7"/>
          <p:cNvSpPr/>
          <p:nvPr/>
        </p:nvSpPr>
        <p:spPr>
          <a:xfrm>
            <a:off x="548640"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77240" y="1828800"/>
            <a:ext cx="4952847" cy="822960"/>
          </a:xfrm>
          <a:prstGeom prst="rect">
            <a:avLst/>
          </a:prstGeom>
          <a:noFill/>
        </p:spPr>
        <p:txBody>
          <a:bodyPr wrap="square" lIns="18288" rIns="18288" tIns="18288" bIns="18288" anchor="t">
            <a:spAutoFit/>
          </a:bodyPr>
          <a:lstStyle/>
          <a:p>
            <a:pPr algn="l"/>
            <a:r>
              <a:rPr sz="1900" b="1" i="0">
                <a:solidFill>
                  <a:srgbClr val="7A5300"/>
                </a:solidFill>
                <a:latin typeface="Segoe UI"/>
              </a:rPr>
              <a:t>Cut back</a:t>
            </a:r>
          </a:p>
        </p:txBody>
      </p:sp>
      <p:sp>
        <p:nvSpPr>
          <p:cNvPr id="10" name="TextBox 9"/>
          <p:cNvSpPr txBox="1"/>
          <p:nvPr/>
        </p:nvSpPr>
        <p:spPr>
          <a:xfrm>
            <a:off x="777240"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Sweetened cereal and sweetened tea.</a:t>
            </a:r>
          </a:p>
          <a:p>
            <a:pPr algn="l">
              <a:spcAft>
                <a:spcPts val="1350"/>
              </a:spcAft>
            </a:pPr>
            <a:r>
              <a:rPr sz="1800" b="0" i="0">
                <a:solidFill>
                  <a:srgbClr val="15201E"/>
                </a:solidFill>
                <a:latin typeface="Segoe UI"/>
              </a:rPr>
              <a:t>White bread and packaged breakfasts.</a:t>
            </a:r>
          </a:p>
        </p:txBody>
      </p:sp>
      <p:sp>
        <p:nvSpPr>
          <p:cNvPr id="11" name="Rounded Rectangle 10"/>
          <p:cNvSpPr/>
          <p:nvPr/>
        </p:nvSpPr>
        <p:spPr>
          <a:xfrm>
            <a:off x="6233007"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461607" y="1828800"/>
            <a:ext cx="4952847" cy="822960"/>
          </a:xfrm>
          <a:prstGeom prst="rect">
            <a:avLst/>
          </a:prstGeom>
          <a:noFill/>
        </p:spPr>
        <p:txBody>
          <a:bodyPr wrap="square" lIns="18288" rIns="18288" tIns="18288" bIns="18288" anchor="t">
            <a:spAutoFit/>
          </a:bodyPr>
          <a:lstStyle/>
          <a:p>
            <a:pPr algn="l"/>
            <a:r>
              <a:rPr sz="1900" b="1" i="0">
                <a:solidFill>
                  <a:srgbClr val="0A3F3C"/>
                </a:solidFill>
                <a:latin typeface="Segoe UI"/>
              </a:rPr>
              <a:t>Choose instead</a:t>
            </a:r>
          </a:p>
        </p:txBody>
      </p:sp>
      <p:sp>
        <p:nvSpPr>
          <p:cNvPr id="13" name="TextBox 12"/>
          <p:cNvSpPr txBox="1"/>
          <p:nvPr/>
        </p:nvSpPr>
        <p:spPr>
          <a:xfrm>
            <a:off x="6461607" y="2743200"/>
            <a:ext cx="4952847" cy="2286000"/>
          </a:xfrm>
          <a:prstGeom prst="rect">
            <a:avLst/>
          </a:prstGeom>
          <a:noFill/>
        </p:spPr>
        <p:txBody>
          <a:bodyPr wrap="square" lIns="18288" rIns="18288" tIns="18288" bIns="18288" anchor="t">
            <a:spAutoFit/>
          </a:bodyPr>
          <a:lstStyle/>
          <a:p>
            <a:pPr algn="l">
              <a:spcAft>
                <a:spcPts val="1350"/>
              </a:spcAft>
            </a:pPr>
            <a:r>
              <a:rPr sz="1800" b="0" i="0">
                <a:solidFill>
                  <a:srgbClr val="15201E"/>
                </a:solidFill>
                <a:latin typeface="Segoe UI"/>
              </a:rPr>
              <a:t>Eggs, yogurt or beans.</a:t>
            </a:r>
          </a:p>
          <a:p>
            <a:pPr algn="l">
              <a:spcAft>
                <a:spcPts val="1350"/>
              </a:spcAft>
            </a:pPr>
            <a:r>
              <a:rPr sz="1800" b="0" i="0">
                <a:solidFill>
                  <a:srgbClr val="15201E"/>
                </a:solidFill>
                <a:latin typeface="Segoe UI"/>
              </a:rPr>
              <a:t>Oats or other whole grains.</a:t>
            </a:r>
          </a:p>
        </p:txBody>
      </p:sp>
      <p:sp>
        <p:nvSpPr>
          <p:cNvPr id="14" name="Rounded Rectangle 13"/>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Swap sweetened cereal for oats.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BREAKFAST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Fiber; MedlinePlus, Protein in diet; U.S. Food and Drug Administration, Interactive Nutrition Facts Label: Protein; U.S. Food and Drug Administration, Interactive Nutrition Facts Label: Total and Added Sugars</a:t>
            </a:r>
          </a:p>
        </p:txBody>
      </p:sp>
      <p:sp>
        <p:nvSpPr>
          <p:cNvPr id="7" name="TextBox 6"/>
          <p:cNvSpPr txBox="1"/>
          <p:nvPr/>
        </p:nvSpPr>
        <p:spPr>
          <a:xfrm>
            <a:off x="548640" y="1097280"/>
            <a:ext cx="6400800" cy="1463040"/>
          </a:xfrm>
          <a:prstGeom prst="rect">
            <a:avLst/>
          </a:prstGeom>
          <a:noFill/>
        </p:spPr>
        <p:txBody>
          <a:bodyPr wrap="square" lIns="18288" rIns="18288" tIns="18288" bIns="18288" anchor="t">
            <a:spAutoFit/>
          </a:bodyPr>
          <a:lstStyle/>
          <a:p>
            <a:pPr algn="l"/>
            <a:r>
              <a:rPr sz="7200" b="0" i="0">
                <a:solidFill>
                  <a:srgbClr val="0A3F3C"/>
                </a:solidFill>
                <a:latin typeface="Georgia"/>
              </a:rPr>
              <a:t>21–38 g</a:t>
            </a:r>
          </a:p>
        </p:txBody>
      </p:sp>
      <p:sp>
        <p:nvSpPr>
          <p:cNvPr id="8" name="TextBox 7"/>
          <p:cNvSpPr txBox="1"/>
          <p:nvPr/>
        </p:nvSpPr>
        <p:spPr>
          <a:xfrm>
            <a:off x="548640" y="2697480"/>
            <a:ext cx="6035040" cy="1097280"/>
          </a:xfrm>
          <a:prstGeom prst="rect">
            <a:avLst/>
          </a:prstGeom>
          <a:noFill/>
        </p:spPr>
        <p:txBody>
          <a:bodyPr wrap="square" lIns="18288" rIns="18288" tIns="18288" bIns="18288" anchor="t">
            <a:spAutoFit/>
          </a:bodyPr>
          <a:lstStyle/>
          <a:p>
            <a:pPr algn="l"/>
            <a:r>
              <a:rPr sz="2400" b="0" i="0">
                <a:solidFill>
                  <a:srgbClr val="46524F"/>
                </a:solidFill>
                <a:latin typeface="Segoe UI"/>
              </a:rPr>
              <a:t>of fibre a day is the adult target.</a:t>
            </a:r>
          </a:p>
        </p:txBody>
      </p:sp>
      <p:sp>
        <p:nvSpPr>
          <p:cNvPr id="9" name="Rectangle 8"/>
          <p:cNvSpPr/>
          <p:nvPr/>
        </p:nvSpPr>
        <p:spPr>
          <a:xfrm>
            <a:off x="7269480"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589520" y="1188720"/>
            <a:ext cx="4023360" cy="914400"/>
          </a:xfrm>
          <a:prstGeom prst="rect">
            <a:avLst/>
          </a:prstGeom>
          <a:noFill/>
        </p:spPr>
        <p:txBody>
          <a:bodyPr wrap="square" lIns="18288" rIns="18288" tIns="18288" bIns="18288" anchor="t">
            <a:spAutoFit/>
          </a:bodyPr>
          <a:lstStyle/>
          <a:p>
            <a:pPr algn="l"/>
            <a:r>
              <a:rPr sz="3400" b="0" i="0">
                <a:solidFill>
                  <a:srgbClr val="0A3F3C"/>
                </a:solidFill>
                <a:latin typeface="Georgia"/>
              </a:rPr>
              <a:t>7 g</a:t>
            </a:r>
          </a:p>
        </p:txBody>
      </p:sp>
      <p:sp>
        <p:nvSpPr>
          <p:cNvPr id="11" name="TextBox 10"/>
          <p:cNvSpPr txBox="1"/>
          <p:nvPr/>
        </p:nvSpPr>
        <p:spPr>
          <a:xfrm>
            <a:off x="7589520" y="2148840"/>
            <a:ext cx="4023360" cy="2194560"/>
          </a:xfrm>
          <a:prstGeom prst="rect">
            <a:avLst/>
          </a:prstGeom>
          <a:noFill/>
        </p:spPr>
        <p:txBody>
          <a:bodyPr wrap="square" lIns="18288" rIns="18288" tIns="18288" bIns="18288" anchor="t">
            <a:spAutoFit/>
          </a:bodyPr>
          <a:lstStyle/>
          <a:p>
            <a:pPr algn="l"/>
            <a:r>
              <a:rPr sz="1900" b="0" i="0">
                <a:solidFill>
                  <a:srgbClr val="46524F"/>
                </a:solidFill>
                <a:latin typeface="Segoe UI"/>
              </a:rPr>
              <a:t>protein in one large egg.</a:t>
            </a:r>
          </a:p>
        </p:txBody>
      </p:sp>
      <p:sp>
        <p:nvSpPr>
          <p:cNvPr id="12" name="Rounded Rectangle 11"/>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Most people already get enough protein overall.</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BREAKFAST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NIDDK, Healthy Living with Diabetes; NIDDK, Low Blood Glucose (Hypoglycemia)</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Diabetes medicines change the rules</a:t>
            </a:r>
          </a:p>
        </p:txBody>
      </p:sp>
      <p:sp>
        <p:nvSpPr>
          <p:cNvPr id="8" name="Oval 7"/>
          <p:cNvSpPr/>
          <p:nvPr/>
        </p:nvSpPr>
        <p:spPr>
          <a:xfrm>
            <a:off x="548640"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96112" y="178308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Skipped meals can cause lows.</a:t>
            </a:r>
          </a:p>
        </p:txBody>
      </p:sp>
      <p:sp>
        <p:nvSpPr>
          <p:cNvPr id="10" name="Oval 9"/>
          <p:cNvSpPr/>
          <p:nvPr/>
        </p:nvSpPr>
        <p:spPr>
          <a:xfrm>
            <a:off x="548640"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6112" y="260604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Shaky, hungry or confused: check.</a:t>
            </a:r>
          </a:p>
        </p:txBody>
      </p:sp>
      <p:sp>
        <p:nvSpPr>
          <p:cNvPr id="12" name="Oval 11"/>
          <p:cNvSpPr/>
          <p:nvPr/>
        </p:nvSpPr>
        <p:spPr>
          <a:xfrm>
            <a:off x="548640"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96112" y="342900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Carry glucose tablets.</a:t>
            </a:r>
          </a:p>
        </p:txBody>
      </p:sp>
      <p:sp>
        <p:nvSpPr>
          <p:cNvPr id="14" name="Oval 13"/>
          <p:cNvSpPr/>
          <p:nvPr/>
        </p:nvSpPr>
        <p:spPr>
          <a:xfrm>
            <a:off x="548640"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96112" y="4251960"/>
            <a:ext cx="10728655" cy="822960"/>
          </a:xfrm>
          <a:prstGeom prst="rect">
            <a:avLst/>
          </a:prstGeom>
          <a:noFill/>
        </p:spPr>
        <p:txBody>
          <a:bodyPr wrap="square" lIns="18288" rIns="18288" tIns="18288" bIns="18288" anchor="t">
            <a:spAutoFit/>
          </a:bodyPr>
          <a:lstStyle/>
          <a:p>
            <a:pPr algn="l"/>
            <a:r>
              <a:rPr sz="2400" b="0" i="0">
                <a:solidFill>
                  <a:srgbClr val="15201E"/>
                </a:solidFill>
                <a:latin typeface="Segoe UI"/>
              </a:rPr>
              <a:t>Plate: quarter protein, quarter fibre.</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On insulin? Do not skip meals without a plan.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BREAKFAST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Levothyroxine; MedlinePlus, Alendronate; NIDDK, Healthy Living with Diabetes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Some medicines come before breakfast</a:t>
            </a:r>
          </a:p>
        </p:txBody>
      </p:sp>
      <p:graphicFrame>
        <p:nvGraphicFramePr>
          <p:cNvPr id="8" name="Table 7"/>
          <p:cNvGraphicFramePr>
            <a:graphicFrameLocks noGrp="1"/>
          </p:cNvGraphicFramePr>
          <p:nvPr/>
        </p:nvGraphicFramePr>
        <p:xfrm>
          <a:off x="548640" y="1783080"/>
          <a:ext cx="11094415" cy="3200400"/>
        </p:xfrm>
        <a:graphic>
          <a:graphicData uri="http://schemas.openxmlformats.org/drawingml/2006/table">
            <a:tbl>
              <a:tblPr firstRow="1" bandRow="0">
                <a:tableStyleId>{5C22544A-7EE6-4342-B048-85BDC9FD1C3A}</a:tableStyleId>
              </a:tblPr>
              <a:tblGrid>
                <a:gridCol w="4437766"/>
                <a:gridCol w="6656649"/>
              </a:tblGrid>
              <a:tr h="640080">
                <a:tc>
                  <a:txBody>
                    <a:bodyPr/>
                    <a:lstStyle/>
                    <a:p>
                      <a:pPr algn="l"/>
                      <a:r>
                        <a:rPr sz="1400" b="1" i="0">
                          <a:solidFill>
                            <a:srgbClr val="46524F"/>
                          </a:solidFill>
                          <a:latin typeface="Segoe UI"/>
                        </a:rPr>
                        <a:t>Medicine</a:t>
                      </a:r>
                    </a:p>
                  </a:txBody>
                  <a:tcPr marL="128016" marR="128016" anchor="ctr">
                    <a:solidFill>
                      <a:srgbClr val="EFECE4"/>
                    </a:solidFill>
                  </a:tcPr>
                </a:tc>
                <a:tc>
                  <a:txBody>
                    <a:bodyPr/>
                    <a:lstStyle/>
                    <a:p>
                      <a:pPr algn="l"/>
                      <a:r>
                        <a:rPr sz="1400" b="1" i="0">
                          <a:solidFill>
                            <a:srgbClr val="46524F"/>
                          </a:solidFill>
                          <a:latin typeface="Segoe UI"/>
                        </a:rPr>
                        <a:t>What to know</a:t>
                      </a:r>
                    </a:p>
                  </a:txBody>
                  <a:tcPr marL="128016" marR="128016" anchor="ctr">
                    <a:solidFill>
                      <a:srgbClr val="EFECE4"/>
                    </a:solidFill>
                  </a:tcPr>
                </a:tc>
              </a:tr>
              <a:tr h="640080">
                <a:tc>
                  <a:txBody>
                    <a:bodyPr/>
                    <a:lstStyle/>
                    <a:p>
                      <a:pPr algn="l"/>
                      <a:r>
                        <a:rPr sz="1900" b="1" i="0">
                          <a:solidFill>
                            <a:srgbClr val="15201E"/>
                          </a:solidFill>
                          <a:latin typeface="Segoe UI"/>
                        </a:rPr>
                        <a:t>Levothyroxine</a:t>
                      </a:r>
                    </a:p>
                  </a:txBody>
                  <a:tcPr marL="128016" marR="128016" anchor="ctr">
                    <a:solidFill>
                      <a:srgbClr val="FFFFFF"/>
                    </a:solidFill>
                  </a:tcPr>
                </a:tc>
                <a:tc>
                  <a:txBody>
                    <a:bodyPr/>
                    <a:lstStyle/>
                    <a:p>
                      <a:pPr algn="l"/>
                      <a:r>
                        <a:rPr sz="1900" b="0" i="0">
                          <a:solidFill>
                            <a:srgbClr val="15201E"/>
                          </a:solidFill>
                          <a:latin typeface="Segoe UI"/>
                        </a:rPr>
                        <a:t>Empty stomach, 30–60 minutes before breakfast.</a:t>
                      </a:r>
                    </a:p>
                  </a:txBody>
                  <a:tcPr marL="128016" marR="128016" anchor="ctr">
                    <a:solidFill>
                      <a:srgbClr val="FFFFFF"/>
                    </a:solidFill>
                  </a:tcPr>
                </a:tc>
              </a:tr>
              <a:tr h="640080">
                <a:tc>
                  <a:txBody>
                    <a:bodyPr/>
                    <a:lstStyle/>
                    <a:p>
                      <a:pPr algn="l"/>
                      <a:r>
                        <a:rPr sz="1900" b="1" i="0">
                          <a:solidFill>
                            <a:srgbClr val="15201E"/>
                          </a:solidFill>
                          <a:latin typeface="Segoe UI"/>
                        </a:rPr>
                        <a:t>Alendronate</a:t>
                      </a:r>
                    </a:p>
                  </a:txBody>
                  <a:tcPr marL="128016" marR="128016" anchor="ctr">
                    <a:solidFill>
                      <a:srgbClr val="FFFFFF"/>
                    </a:solidFill>
                  </a:tcPr>
                </a:tc>
                <a:tc>
                  <a:txBody>
                    <a:bodyPr/>
                    <a:lstStyle/>
                    <a:p>
                      <a:pPr algn="l"/>
                      <a:r>
                        <a:rPr sz="1900" b="0" i="0">
                          <a:solidFill>
                            <a:srgbClr val="15201E"/>
                          </a:solidFill>
                          <a:latin typeface="Segoe UI"/>
                        </a:rPr>
                        <a:t>Plain water only; wait 30 minutes; stay upright.</a:t>
                      </a:r>
                    </a:p>
                  </a:txBody>
                  <a:tcPr marL="128016" marR="128016" anchor="ctr">
                    <a:solidFill>
                      <a:srgbClr val="FFFFFF"/>
                    </a:solidFill>
                  </a:tcPr>
                </a:tc>
              </a:tr>
              <a:tr h="640080">
                <a:tc>
                  <a:txBody>
                    <a:bodyPr/>
                    <a:lstStyle/>
                    <a:p>
                      <a:pPr algn="l"/>
                      <a:r>
                        <a:rPr sz="1900" b="1" i="0">
                          <a:solidFill>
                            <a:srgbClr val="15201E"/>
                          </a:solidFill>
                          <a:latin typeface="Segoe UI"/>
                        </a:rPr>
                        <a:t>Insulin or sulfonylureas</a:t>
                      </a:r>
                    </a:p>
                  </a:txBody>
                  <a:tcPr marL="128016" marR="128016" anchor="ctr">
                    <a:solidFill>
                      <a:srgbClr val="FFFFFF"/>
                    </a:solidFill>
                  </a:tcPr>
                </a:tc>
                <a:tc>
                  <a:txBody>
                    <a:bodyPr/>
                    <a:lstStyle/>
                    <a:p>
                      <a:pPr algn="l"/>
                      <a:r>
                        <a:rPr sz="1900" b="0" i="0">
                          <a:solidFill>
                            <a:srgbClr val="15201E"/>
                          </a:solidFill>
                          <a:latin typeface="Segoe UI"/>
                        </a:rPr>
                        <a:t>Skipping a meal can drop glucose too low.</a:t>
                      </a:r>
                    </a:p>
                  </a:txBody>
                  <a:tcPr marL="128016" marR="128016" anchor="ctr">
                    <a:solidFill>
                      <a:srgbClr val="FFFFFF"/>
                    </a:solidFill>
                  </a:tcPr>
                </a:tc>
              </a:tr>
              <a:tr h="640080">
                <a:tc>
                  <a:txBody>
                    <a:bodyPr/>
                    <a:lstStyle/>
                    <a:p>
                      <a:pPr algn="l"/>
                      <a:r>
                        <a:rPr sz="1900" b="1" i="0">
                          <a:solidFill>
                            <a:srgbClr val="15201E"/>
                          </a:solidFill>
                          <a:latin typeface="Segoe UI"/>
                        </a:rPr>
                        <a:t>Calcium or iron</a:t>
                      </a:r>
                    </a:p>
                  </a:txBody>
                  <a:tcPr marL="128016" marR="128016" anchor="ctr">
                    <a:solidFill>
                      <a:srgbClr val="FFFFFF"/>
                    </a:solidFill>
                  </a:tcPr>
                </a:tc>
                <a:tc>
                  <a:txBody>
                    <a:bodyPr/>
                    <a:lstStyle/>
                    <a:p>
                      <a:pPr algn="l"/>
                      <a:r>
                        <a:rPr sz="1900" b="0" i="0">
                          <a:solidFill>
                            <a:srgbClr val="15201E"/>
                          </a:solidFill>
                          <a:latin typeface="Segoe UI"/>
                        </a:rPr>
                        <a:t>Keep 4 hours from levothyroxine.</a:t>
                      </a:r>
                    </a:p>
                  </a:txBody>
                  <a:tcPr marL="128016" marR="128016" anchor="ctr">
                    <a:solidFill>
                      <a:srgbClr val="FFFFFF"/>
                    </a:solidFill>
                  </a:tcPr>
                </a:tc>
              </a:tr>
            </a:tbl>
          </a:graphicData>
        </a:graphic>
      </p:graphicFrame>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Check your labels for empty-stomach rules.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BREAKFAST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MedlinePlus, Protein in diet; MedlinePlus, Fiber; MedlinePlus, Alendronate</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Three numbers worth remembering</a:t>
            </a:r>
          </a:p>
        </p:txBody>
      </p:sp>
      <p:sp>
        <p:nvSpPr>
          <p:cNvPr id="8" name="Rectangle 7"/>
          <p:cNvSpPr/>
          <p:nvPr/>
        </p:nvSpPr>
        <p:spPr>
          <a:xfrm>
            <a:off x="54864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2011680"/>
            <a:ext cx="3332378" cy="1371600"/>
          </a:xfrm>
          <a:prstGeom prst="rect">
            <a:avLst/>
          </a:prstGeom>
          <a:noFill/>
        </p:spPr>
        <p:txBody>
          <a:bodyPr wrap="square" lIns="18288" rIns="18288" tIns="18288" bIns="18288" anchor="t">
            <a:spAutoFit/>
          </a:bodyPr>
          <a:lstStyle/>
          <a:p>
            <a:pPr algn="l"/>
            <a:r>
              <a:rPr sz="5300" b="0" i="0">
                <a:solidFill>
                  <a:srgbClr val="0A3F3C"/>
                </a:solidFill>
                <a:latin typeface="Georgia"/>
              </a:rPr>
              <a:t>7 g</a:t>
            </a:r>
          </a:p>
        </p:txBody>
      </p:sp>
      <p:sp>
        <p:nvSpPr>
          <p:cNvPr id="10" name="TextBox 9"/>
          <p:cNvSpPr txBox="1"/>
          <p:nvPr/>
        </p:nvSpPr>
        <p:spPr>
          <a:xfrm>
            <a:off x="548640"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protein in one large egg or 1 oz of most protein foods</a:t>
            </a:r>
          </a:p>
        </p:txBody>
      </p:sp>
      <p:sp>
        <p:nvSpPr>
          <p:cNvPr id="11" name="Rectangle 10"/>
          <p:cNvSpPr/>
          <p:nvPr/>
        </p:nvSpPr>
        <p:spPr>
          <a:xfrm>
            <a:off x="424677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246778" y="2011680"/>
            <a:ext cx="3332378" cy="1371600"/>
          </a:xfrm>
          <a:prstGeom prst="rect">
            <a:avLst/>
          </a:prstGeom>
          <a:noFill/>
        </p:spPr>
        <p:txBody>
          <a:bodyPr wrap="square" lIns="18288" rIns="18288" tIns="18288" bIns="18288" anchor="t">
            <a:spAutoFit/>
          </a:bodyPr>
          <a:lstStyle/>
          <a:p>
            <a:pPr algn="l"/>
            <a:r>
              <a:rPr sz="5300" b="0" i="0">
                <a:solidFill>
                  <a:srgbClr val="0A3F3C"/>
                </a:solidFill>
                <a:latin typeface="Georgia"/>
              </a:rPr>
              <a:t>21⁠–⁠38 g</a:t>
            </a:r>
          </a:p>
        </p:txBody>
      </p:sp>
      <p:sp>
        <p:nvSpPr>
          <p:cNvPr id="13" name="TextBox 12"/>
          <p:cNvSpPr txBox="1"/>
          <p:nvPr/>
        </p:nvSpPr>
        <p:spPr>
          <a:xfrm>
            <a:off x="4246778"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fibre a day for adults</a:t>
            </a:r>
          </a:p>
        </p:txBody>
      </p:sp>
      <p:sp>
        <p:nvSpPr>
          <p:cNvPr id="14" name="Rectangle 13"/>
          <p:cNvSpPr/>
          <p:nvPr/>
        </p:nvSpPr>
        <p:spPr>
          <a:xfrm>
            <a:off x="794491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44916" y="2011680"/>
            <a:ext cx="3332378" cy="1371600"/>
          </a:xfrm>
          <a:prstGeom prst="rect">
            <a:avLst/>
          </a:prstGeom>
          <a:noFill/>
        </p:spPr>
        <p:txBody>
          <a:bodyPr wrap="square" lIns="18288" rIns="18288" tIns="18288" bIns="18288" anchor="t">
            <a:spAutoFit/>
          </a:bodyPr>
          <a:lstStyle/>
          <a:p>
            <a:pPr algn="l"/>
            <a:r>
              <a:rPr sz="5300" b="0" i="0">
                <a:solidFill>
                  <a:srgbClr val="0A3F3C"/>
                </a:solidFill>
                <a:latin typeface="Georgia"/>
              </a:rPr>
              <a:t>30 min</a:t>
            </a:r>
          </a:p>
        </p:txBody>
      </p:sp>
      <p:sp>
        <p:nvSpPr>
          <p:cNvPr id="16" name="TextBox 15"/>
          <p:cNvSpPr txBox="1"/>
          <p:nvPr/>
        </p:nvSpPr>
        <p:spPr>
          <a:xfrm>
            <a:off x="7944916" y="3520440"/>
            <a:ext cx="3240938" cy="1280160"/>
          </a:xfrm>
          <a:prstGeom prst="rect">
            <a:avLst/>
          </a:prstGeom>
          <a:noFill/>
        </p:spPr>
        <p:txBody>
          <a:bodyPr wrap="square" lIns="18288" rIns="18288" tIns="18288" bIns="18288" anchor="t">
            <a:spAutoFit/>
          </a:bodyPr>
          <a:lstStyle/>
          <a:p>
            <a:pPr algn="l"/>
            <a:r>
              <a:rPr sz="2100" b="0" i="0">
                <a:solidFill>
                  <a:srgbClr val="46524F"/>
                </a:solidFill>
                <a:latin typeface="Segoe UI"/>
              </a:rPr>
              <a:t>wait after alendronate before eating</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Alendronate: plain water, then wait 30 minutes.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BREAKFAST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U.S. Department of Agriculture and U.S. Department of Health and Human Services, Dietary Guidelines for Americans, 2025-2030; NIDDK, Healthy Living with Diabetes; NIDDK, Low Blood Glucose (Hypoglycemia)</a:t>
            </a:r>
          </a:p>
        </p:txBody>
      </p:sp>
      <p:sp>
        <p:nvSpPr>
          <p:cNvPr id="7" name="TextBox 6"/>
          <p:cNvSpPr txBox="1"/>
          <p:nvPr/>
        </p:nvSpPr>
        <p:spPr>
          <a:xfrm>
            <a:off x="548640" y="777240"/>
            <a:ext cx="7315200" cy="457200"/>
          </a:xfrm>
          <a:prstGeom prst="rect">
            <a:avLst/>
          </a:prstGeom>
          <a:noFill/>
        </p:spPr>
        <p:txBody>
          <a:bodyPr wrap="square" lIns="18288" rIns="18288" tIns="18288" bIns="18288" anchor="t">
            <a:spAutoFit/>
          </a:bodyPr>
          <a:lstStyle/>
          <a:p>
            <a:pPr algn="l"/>
            <a:r>
              <a:rPr sz="1600" b="1" i="0">
                <a:solidFill>
                  <a:srgbClr val="B7791F"/>
                </a:solidFill>
                <a:latin typeface="Segoe UI"/>
              </a:rPr>
              <a:t>From the Dr. Majid Ali archive</a:t>
            </a:r>
          </a:p>
        </p:txBody>
      </p:sp>
      <p:sp>
        <p:nvSpPr>
          <p:cNvPr id="8" name="Rectangle 7"/>
          <p:cNvSpPr/>
          <p:nvPr/>
        </p:nvSpPr>
        <p:spPr>
          <a:xfrm>
            <a:off x="548640" y="1371600"/>
            <a:ext cx="54864" cy="169163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68680" y="1280160"/>
            <a:ext cx="5486400" cy="1691639"/>
          </a:xfrm>
          <a:prstGeom prst="rect">
            <a:avLst/>
          </a:prstGeom>
          <a:noFill/>
        </p:spPr>
        <p:txBody>
          <a:bodyPr wrap="square" lIns="18288" rIns="18288" tIns="18288" bIns="18288" anchor="t">
            <a:spAutoFit/>
          </a:bodyPr>
          <a:lstStyle/>
          <a:p>
            <a:pPr algn="l"/>
            <a:r>
              <a:rPr sz="3400" b="0" i="0">
                <a:solidFill>
                  <a:srgbClr val="0A3F3C"/>
                </a:solidFill>
                <a:latin typeface="Georgia"/>
              </a:rPr>
              <a:t>“There is never a valid reason for missing breakfast.”</a:t>
            </a:r>
          </a:p>
        </p:txBody>
      </p:sp>
      <p:sp>
        <p:nvSpPr>
          <p:cNvPr id="10" name="TextBox 9"/>
          <p:cNvSpPr txBox="1"/>
          <p:nvPr/>
        </p:nvSpPr>
        <p:spPr>
          <a:xfrm>
            <a:off x="868680" y="3017520"/>
            <a:ext cx="5486400" cy="365760"/>
          </a:xfrm>
          <a:prstGeom prst="rect">
            <a:avLst/>
          </a:prstGeom>
          <a:noFill/>
        </p:spPr>
        <p:txBody>
          <a:bodyPr wrap="square" lIns="18288" rIns="18288" tIns="18288" bIns="18288" anchor="t">
            <a:spAutoFit/>
          </a:bodyPr>
          <a:lstStyle/>
          <a:p>
            <a:pPr algn="l"/>
            <a:r>
              <a:rPr sz="1400" b="0" i="0">
                <a:solidFill>
                  <a:srgbClr val="5F6A67"/>
                </a:solidFill>
                <a:latin typeface="Segoe UI"/>
              </a:rPr>
              <a:t>— Dr. Majid Ali, 2014-05-29</a:t>
            </a:r>
          </a:p>
        </p:txBody>
      </p:sp>
      <p:sp>
        <p:nvSpPr>
          <p:cNvPr id="11" name="Rounded Rectangle 10"/>
          <p:cNvSpPr/>
          <p:nvPr/>
        </p:nvSpPr>
        <p:spPr>
          <a:xfrm>
            <a:off x="6720840"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85431" y="1417320"/>
            <a:ext cx="2057400" cy="731520"/>
          </a:xfrm>
          <a:prstGeom prst="rect">
            <a:avLst/>
          </a:prstGeom>
          <a:noFill/>
        </p:spPr>
        <p:txBody>
          <a:bodyPr wrap="square" lIns="18288" rIns="18288" tIns="18288" bIns="18288" anchor="t">
            <a:spAutoFit/>
          </a:bodyPr>
          <a:lstStyle/>
          <a:p>
            <a:pPr algn="l"/>
            <a:r>
              <a:rPr sz="1700" b="1" i="0">
                <a:solidFill>
                  <a:srgbClr val="0A3F3C"/>
                </a:solidFill>
                <a:latin typeface="Segoe UI"/>
              </a:rPr>
              <a:t>Consistent with current guidance</a:t>
            </a:r>
          </a:p>
        </p:txBody>
      </p:sp>
      <p:sp>
        <p:nvSpPr>
          <p:cNvPr id="13" name="TextBox 12"/>
          <p:cNvSpPr txBox="1"/>
          <p:nvPr/>
        </p:nvSpPr>
        <p:spPr>
          <a:xfrm>
            <a:off x="6885431"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Whole foods over pastries</a:t>
            </a:r>
          </a:p>
          <a:p>
            <a:pPr algn="l">
              <a:spcAft>
                <a:spcPts val="1275"/>
              </a:spcAft>
            </a:pPr>
            <a:r>
              <a:rPr sz="1700" b="0" i="0">
                <a:solidFill>
                  <a:srgbClr val="15201E"/>
                </a:solidFill>
                <a:latin typeface="Segoe UI"/>
              </a:rPr>
              <a:t>Skipped meals risk lows on some medicines</a:t>
            </a:r>
          </a:p>
        </p:txBody>
      </p:sp>
      <p:sp>
        <p:nvSpPr>
          <p:cNvPr id="14" name="Rounded Rectangle 13"/>
          <p:cNvSpPr/>
          <p:nvPr/>
        </p:nvSpPr>
        <p:spPr>
          <a:xfrm>
            <a:off x="9235440"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400032" y="1417320"/>
            <a:ext cx="2057400" cy="731520"/>
          </a:xfrm>
          <a:prstGeom prst="rect">
            <a:avLst/>
          </a:prstGeom>
          <a:noFill/>
        </p:spPr>
        <p:txBody>
          <a:bodyPr wrap="square" lIns="18288" rIns="18288" tIns="18288" bIns="18288" anchor="t">
            <a:spAutoFit/>
          </a:bodyPr>
          <a:lstStyle/>
          <a:p>
            <a:pPr algn="l"/>
            <a:r>
              <a:rPr sz="1700" b="1" i="0">
                <a:solidFill>
                  <a:srgbClr val="15201E"/>
                </a:solidFill>
                <a:latin typeface="Segoe UI"/>
              </a:rPr>
              <a:t>Not supported by current sources</a:t>
            </a:r>
          </a:p>
        </p:txBody>
      </p:sp>
      <p:sp>
        <p:nvSpPr>
          <p:cNvPr id="16" name="TextBox 15"/>
          <p:cNvSpPr txBox="1"/>
          <p:nvPr/>
        </p:nvSpPr>
        <p:spPr>
          <a:xfrm>
            <a:off x="9400032" y="2148840"/>
            <a:ext cx="2057400" cy="1828800"/>
          </a:xfrm>
          <a:prstGeom prst="rect">
            <a:avLst/>
          </a:prstGeom>
          <a:noFill/>
        </p:spPr>
        <p:txBody>
          <a:bodyPr wrap="square" lIns="18288" rIns="18288" tIns="18288" bIns="18288" anchor="t">
            <a:spAutoFit/>
          </a:bodyPr>
          <a:lstStyle/>
          <a:p>
            <a:pPr algn="l">
              <a:spcAft>
                <a:spcPts val="1275"/>
              </a:spcAft>
            </a:pPr>
            <a:r>
              <a:rPr sz="1700" b="0" i="0">
                <a:solidFill>
                  <a:srgbClr val="15201E"/>
                </a:solidFill>
                <a:latin typeface="Segoe UI"/>
              </a:rPr>
              <a:t>An overnight fast means hypoglycemia</a:t>
            </a:r>
          </a:p>
          <a:p>
            <a:pPr algn="l">
              <a:spcAft>
                <a:spcPts val="1275"/>
              </a:spcAft>
            </a:pPr>
            <a:r>
              <a:rPr sz="1700" b="0" i="0">
                <a:solidFill>
                  <a:srgbClr val="15201E"/>
                </a:solidFill>
                <a:latin typeface="Segoe UI"/>
              </a:rPr>
              <a:t>Late breakfast causes depression</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His whole-food advice fits; his fasting claims are not carried.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BREAKFAST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10</a:t>
            </a:r>
          </a:p>
        </p:txBody>
      </p:sp>
      <p:sp>
        <p:nvSpPr>
          <p:cNvPr id="6" name="TextBox 5"/>
          <p:cNvSpPr txBox="1"/>
          <p:nvPr/>
        </p:nvSpPr>
        <p:spPr>
          <a:xfrm>
            <a:off x="548640" y="777240"/>
            <a:ext cx="9144000" cy="731520"/>
          </a:xfrm>
          <a:prstGeom prst="rect">
            <a:avLst/>
          </a:prstGeom>
          <a:noFill/>
        </p:spPr>
        <p:txBody>
          <a:bodyPr wrap="square" lIns="18288" rIns="18288" tIns="18288" bIns="18288" anchor="t">
            <a:spAutoFit/>
          </a:bodyPr>
          <a:lstStyle/>
          <a:p>
            <a:pPr algn="l"/>
            <a:r>
              <a:rPr sz="3400" b="0" i="0">
                <a:solidFill>
                  <a:srgbClr val="A3271B"/>
                </a:solidFill>
                <a:latin typeface="Georgia"/>
              </a:rPr>
              <a:t>When to get help now</a:t>
            </a:r>
          </a:p>
        </p:txBody>
      </p:sp>
      <p:sp>
        <p:nvSpPr>
          <p:cNvPr id="7" name="Oval 6"/>
          <p:cNvSpPr/>
          <p:nvPr/>
        </p:nvSpPr>
        <p:spPr>
          <a:xfrm>
            <a:off x="548640"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1097280" y="1691640"/>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Diabetes with confusion or seizure: 911</a:t>
            </a:r>
          </a:p>
        </p:txBody>
      </p:sp>
      <p:sp>
        <p:nvSpPr>
          <p:cNvPr id="9" name="Oval 8"/>
          <p:cNvSpPr/>
          <p:nvPr/>
        </p:nvSpPr>
        <p:spPr>
          <a:xfrm>
            <a:off x="548640"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1097280" y="2368296"/>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Shaky or confused on diabetes medicine: treat, then call</a:t>
            </a:r>
          </a:p>
        </p:txBody>
      </p:sp>
      <p:sp>
        <p:nvSpPr>
          <p:cNvPr id="11" name="Oval 10"/>
          <p:cNvSpPr/>
          <p:nvPr/>
        </p:nvSpPr>
        <p:spPr>
          <a:xfrm>
            <a:off x="548640"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1097280" y="3044952"/>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Repeated morning lows: call provider</a:t>
            </a:r>
          </a:p>
        </p:txBody>
      </p:sp>
      <p:sp>
        <p:nvSpPr>
          <p:cNvPr id="13" name="Oval 12"/>
          <p:cNvSpPr/>
          <p:nvPr/>
        </p:nvSpPr>
        <p:spPr>
          <a:xfrm>
            <a:off x="548640"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1097280" y="3721608"/>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Pain swallowing after alendronate: call doctor</a:t>
            </a:r>
          </a:p>
        </p:txBody>
      </p:sp>
      <p:sp>
        <p:nvSpPr>
          <p:cNvPr id="15" name="Oval 14"/>
          <p:cNvSpPr/>
          <p:nvPr/>
        </p:nvSpPr>
        <p:spPr>
          <a:xfrm>
            <a:off x="548640" y="4471416"/>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1097280" y="4398264"/>
            <a:ext cx="10454335" cy="676656"/>
          </a:xfrm>
          <a:prstGeom prst="rect">
            <a:avLst/>
          </a:prstGeom>
          <a:noFill/>
        </p:spPr>
        <p:txBody>
          <a:bodyPr wrap="square" lIns="18288" rIns="18288" tIns="18288" bIns="18288" anchor="t">
            <a:spAutoFit/>
          </a:bodyPr>
          <a:lstStyle/>
          <a:p>
            <a:pPr algn="l"/>
            <a:r>
              <a:rPr sz="2100" b="0" i="0">
                <a:solidFill>
                  <a:srgbClr val="15201E"/>
                </a:solidFill>
                <a:latin typeface="Segoe UI"/>
              </a:rPr>
              <a:t>Racing heart after thyroid change: call doctor</a:t>
            </a:r>
          </a:p>
        </p:txBody>
      </p:sp>
      <p:sp>
        <p:nvSpPr>
          <p:cNvPr id="17" name="Rounded Rectangle 16"/>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Diabetes with confusion or seizure: call 911.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BREAKFAST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l"/>
            <a:r>
              <a:rPr sz="1050" b="0" i="0">
                <a:solidFill>
                  <a:srgbClr val="5F6A67"/>
                </a:solidFill>
                <a:latin typeface="Segoe UI"/>
              </a:rPr>
              <a:t>Sources: U.S. Department of Agriculture and U.S. Department of Health and Human Services, Dietary Guidelines for Americans, 2025-2030; MedlinePlus, Levothyroxine; MedlinePlus, Alendronate; NIDDK, Healthy Living with Diabetes</a:t>
            </a:r>
          </a:p>
        </p:txBody>
      </p:sp>
      <p:sp>
        <p:nvSpPr>
          <p:cNvPr id="7" name="TextBox 6"/>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What to do next</a:t>
            </a:r>
          </a:p>
        </p:txBody>
      </p:sp>
      <p:sp>
        <p:nvSpPr>
          <p:cNvPr id="8" name="Oval 7"/>
          <p:cNvSpPr/>
          <p:nvPr/>
        </p:nvSpPr>
        <p:spPr>
          <a:xfrm>
            <a:off x="548640"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1280160" y="1709928"/>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Add one protein food</a:t>
            </a:r>
          </a:p>
        </p:txBody>
      </p:sp>
      <p:sp>
        <p:nvSpPr>
          <p:cNvPr id="10" name="Oval 9"/>
          <p:cNvSpPr/>
          <p:nvPr/>
        </p:nvSpPr>
        <p:spPr>
          <a:xfrm>
            <a:off x="548640"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1280160" y="2386584"/>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Swap sweetened cereal for oats</a:t>
            </a:r>
          </a:p>
        </p:txBody>
      </p:sp>
      <p:sp>
        <p:nvSpPr>
          <p:cNvPr id="12" name="Oval 11"/>
          <p:cNvSpPr/>
          <p:nvPr/>
        </p:nvSpPr>
        <p:spPr>
          <a:xfrm>
            <a:off x="548640"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1280160" y="3063240"/>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Check your morning medicines</a:t>
            </a:r>
          </a:p>
        </p:txBody>
      </p:sp>
      <p:sp>
        <p:nvSpPr>
          <p:cNvPr id="14" name="Oval 13"/>
          <p:cNvSpPr/>
          <p:nvPr/>
        </p:nvSpPr>
        <p:spPr>
          <a:xfrm>
            <a:off x="548640"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1280160" y="3739896"/>
            <a:ext cx="10271455" cy="548640"/>
          </a:xfrm>
          <a:prstGeom prst="rect">
            <a:avLst/>
          </a:prstGeom>
          <a:noFill/>
        </p:spPr>
        <p:txBody>
          <a:bodyPr wrap="square" lIns="18288" rIns="18288" tIns="18288" bIns="18288" anchor="ctr">
            <a:spAutoFit/>
          </a:bodyPr>
          <a:lstStyle/>
          <a:p>
            <a:pPr algn="l"/>
            <a:r>
              <a:rPr sz="2400" b="1" i="0">
                <a:solidFill>
                  <a:srgbClr val="15201E"/>
                </a:solidFill>
                <a:latin typeface="Segoe UI"/>
              </a:rPr>
              <a:t>On insulin? Do not skip meals</a:t>
            </a:r>
          </a:p>
        </p:txBody>
      </p:sp>
      <p:sp>
        <p:nvSpPr>
          <p:cNvPr id="16" name="Rounded Rectangle 15"/>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Start with one protein food tomorrow.</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0E5753"/>
                </a:solidFill>
                <a:latin typeface="Segoe UI"/>
              </a:rPr>
              <a:t>BREAKFAST</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5F6A67"/>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5F6A67"/>
                </a:solidFill>
                <a:latin typeface="Segoe UI"/>
              </a:rPr>
              <a:t>12</a:t>
            </a:r>
          </a:p>
        </p:txBody>
      </p:sp>
      <p:sp>
        <p:nvSpPr>
          <p:cNvPr id="6" name="TextBox 5"/>
          <p:cNvSpPr txBox="1"/>
          <p:nvPr/>
        </p:nvSpPr>
        <p:spPr>
          <a:xfrm>
            <a:off x="548640" y="777240"/>
            <a:ext cx="11094415" cy="1188720"/>
          </a:xfrm>
          <a:prstGeom prst="rect">
            <a:avLst/>
          </a:prstGeom>
          <a:noFill/>
        </p:spPr>
        <p:txBody>
          <a:bodyPr wrap="square" lIns="18288" rIns="18288" tIns="18288" bIns="18288" anchor="t">
            <a:spAutoFit/>
          </a:bodyPr>
          <a:lstStyle/>
          <a:p>
            <a:pPr algn="l"/>
            <a:r>
              <a:rPr sz="3400" b="0" i="0">
                <a:solidFill>
                  <a:srgbClr val="15201E"/>
                </a:solidFill>
                <a:latin typeface="Georgia"/>
              </a:rPr>
              <a:t>Sources</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U.S. Department of Agriculture and U.S. Department of Health and Human Services — Dietary Guidelines for Americans, 2025-2030</a:t>
            </a:r>
          </a:p>
          <a:p>
            <a:pPr algn="l">
              <a:spcAft>
                <a:spcPts val="1200"/>
              </a:spcAft>
            </a:pPr>
            <a:r>
              <a:rPr sz="1600" b="0" i="0">
                <a:solidFill>
                  <a:srgbClr val="46524F"/>
                </a:solidFill>
                <a:latin typeface="Segoe UI"/>
              </a:rPr>
              <a:t>U.S. Food and Drug Administration — Interactive Nutrition Facts Label: Total and Added Sugars</a:t>
            </a:r>
          </a:p>
          <a:p>
            <a:pPr algn="l">
              <a:spcAft>
                <a:spcPts val="1200"/>
              </a:spcAft>
            </a:pPr>
            <a:r>
              <a:rPr sz="1600" b="0" i="0">
                <a:solidFill>
                  <a:srgbClr val="46524F"/>
                </a:solidFill>
                <a:latin typeface="Segoe UI"/>
              </a:rPr>
              <a:t>U.S. Food and Drug Administration — Interactive Nutrition Facts Label: Protein</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Protein in diet</a:t>
            </a:r>
          </a:p>
          <a:p>
            <a:pPr algn="l">
              <a:spcAft>
                <a:spcPts val="1200"/>
              </a:spcAft>
            </a:pPr>
            <a:r>
              <a:rPr sz="1600" b="0" i="0">
                <a:solidFill>
                  <a:srgbClr val="46524F"/>
                </a:solidFill>
                <a:latin typeface="Segoe UI"/>
              </a:rPr>
              <a:t>MedlinePlus — Fiber</a:t>
            </a:r>
          </a:p>
          <a:p>
            <a:pPr algn="l">
              <a:spcAft>
                <a:spcPts val="1200"/>
              </a:spcAft>
            </a:pPr>
            <a:r>
              <a:rPr sz="1600" b="0" i="0">
                <a:solidFill>
                  <a:srgbClr val="46524F"/>
                </a:solidFill>
                <a:latin typeface="Segoe UI"/>
              </a:rPr>
              <a:t>NIDDK — Healthy Living with Diabetes</a:t>
            </a:r>
          </a:p>
          <a:p>
            <a:pPr algn="l">
              <a:spcAft>
                <a:spcPts val="1200"/>
              </a:spcAft>
            </a:pPr>
            <a:r>
              <a:rPr sz="1600" b="0" i="0">
                <a:solidFill>
                  <a:srgbClr val="46524F"/>
                </a:solidFill>
                <a:latin typeface="Segoe UI"/>
              </a:rPr>
              <a:t>NIDDK — Low Blood Glucose (Hypoglycemia)</a:t>
            </a:r>
          </a:p>
          <a:p>
            <a:pPr algn="l">
              <a:spcAft>
                <a:spcPts val="1200"/>
              </a:spcAft>
            </a:pPr>
            <a:r>
              <a:rPr sz="1600" b="0" i="0">
                <a:solidFill>
                  <a:srgbClr val="46524F"/>
                </a:solidFill>
                <a:latin typeface="Segoe UI"/>
              </a:rPr>
              <a:t>MedlinePlus — Levothyroxine</a:t>
            </a:r>
          </a:p>
          <a:p>
            <a:pPr algn="l">
              <a:spcAft>
                <a:spcPts val="1200"/>
              </a:spcAft>
            </a:pPr>
            <a:r>
              <a:rPr sz="1600" b="0" i="0">
                <a:solidFill>
                  <a:srgbClr val="46524F"/>
                </a:solidFill>
                <a:latin typeface="Segoe UI"/>
              </a:rPr>
              <a:t>MedlinePlus — Alendronate</a:t>
            </a:r>
          </a:p>
        </p:txBody>
      </p:sp>
      <p:sp>
        <p:nvSpPr>
          <p:cNvPr id="9" name="Rounded Rectangle 8"/>
          <p:cNvSpPr/>
          <p:nvPr/>
        </p:nvSpPr>
        <p:spPr>
          <a:xfrm>
            <a:off x="548640"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22960" y="5230368"/>
            <a:ext cx="10728655" cy="548640"/>
          </a:xfrm>
          <a:prstGeom prst="rect">
            <a:avLst/>
          </a:prstGeom>
          <a:noFill/>
        </p:spPr>
        <p:txBody>
          <a:bodyPr wrap="square" lIns="18288" rIns="18288" tIns="18288" bIns="18288" anchor="ctr">
            <a:spAutoFit/>
          </a:bodyPr>
          <a:lstStyle/>
          <a:p>
            <a:pPr algn="l"/>
            <a:r>
              <a:rPr sz="1900" b="1" i="0">
                <a:solidFill>
                  <a:srgbClr val="0A3F3C"/>
                </a:solidFill>
                <a:latin typeface="Segoe UI"/>
              </a:rPr>
              <a:t>All claims and passages are on the Sources page, with 1 more warning-sign sources.</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48640" y="347472"/>
            <a:ext cx="6400800" cy="365760"/>
          </a:xfrm>
          <a:prstGeom prst="rect">
            <a:avLst/>
          </a:prstGeom>
          <a:noFill/>
        </p:spPr>
        <p:txBody>
          <a:bodyPr wrap="square" lIns="18288" rIns="18288" tIns="18288" bIns="18288" anchor="t">
            <a:spAutoFit/>
          </a:bodyPr>
          <a:lstStyle/>
          <a:p>
            <a:pPr algn="l"/>
            <a:r>
              <a:rPr sz="1100" b="1" i="0">
                <a:solidFill>
                  <a:srgbClr val="B9D4CF"/>
                </a:solidFill>
                <a:latin typeface="Segoe UI"/>
              </a:rPr>
              <a:t>BREAKFAST</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548640" y="6382512"/>
            <a:ext cx="7772400" cy="320040"/>
          </a:xfrm>
          <a:prstGeom prst="rect">
            <a:avLst/>
          </a:prstGeom>
          <a:noFill/>
        </p:spPr>
        <p:txBody>
          <a:bodyPr wrap="square" lIns="18288" rIns="18288" tIns="18288" bIns="18288" anchor="t">
            <a:spAutoFit/>
          </a:bodyPr>
          <a:lstStyle/>
          <a:p>
            <a:pPr algn="l"/>
            <a:r>
              <a:rPr sz="1000" b="0" i="0">
                <a:solidFill>
                  <a:srgbClr val="B9D4CF"/>
                </a:solidFill>
                <a:latin typeface="Segoe UI"/>
              </a:rPr>
              <a:t>ProperHealth · Review edition — not yet approved by a pharmacist</a:t>
            </a:r>
          </a:p>
        </p:txBody>
      </p:sp>
      <p:sp>
        <p:nvSpPr>
          <p:cNvPr id="5" name="TextBox 4"/>
          <p:cNvSpPr txBox="1"/>
          <p:nvPr/>
        </p:nvSpPr>
        <p:spPr>
          <a:xfrm>
            <a:off x="10545775" y="6382512"/>
            <a:ext cx="1097280" cy="320040"/>
          </a:xfrm>
          <a:prstGeom prst="rect">
            <a:avLst/>
          </a:prstGeom>
          <a:noFill/>
        </p:spPr>
        <p:txBody>
          <a:bodyPr wrap="square" lIns="18288" rIns="18288" tIns="18288" bIns="18288" anchor="t">
            <a:spAutoFit/>
          </a:bodyPr>
          <a:lstStyle/>
          <a:p>
            <a:pPr algn="r"/>
            <a:r>
              <a:rPr sz="1000" b="0" i="0">
                <a:solidFill>
                  <a:srgbClr val="B9D4CF"/>
                </a:solidFill>
                <a:latin typeface="Segoe UI"/>
              </a:rPr>
              <a:t>13</a:t>
            </a:r>
          </a:p>
        </p:txBody>
      </p:sp>
      <p:sp>
        <p:nvSpPr>
          <p:cNvPr id="6" name="TextBox 5"/>
          <p:cNvSpPr txBox="1"/>
          <p:nvPr/>
        </p:nvSpPr>
        <p:spPr>
          <a:xfrm>
            <a:off x="548640" y="868680"/>
            <a:ext cx="10058400" cy="914400"/>
          </a:xfrm>
          <a:prstGeom prst="rect">
            <a:avLst/>
          </a:prstGeom>
          <a:noFill/>
        </p:spPr>
        <p:txBody>
          <a:bodyPr wrap="square" lIns="18288" rIns="18288" tIns="18288" bIns="18288" anchor="t">
            <a:spAutoFit/>
          </a:bodyPr>
          <a:lstStyle/>
          <a:p>
            <a:pPr algn="l"/>
            <a:r>
              <a:rPr sz="3400" b="0" i="0">
                <a:solidFill>
                  <a:srgbClr val="F7F5F0"/>
                </a:solidFill>
                <a:latin typeface="Georgia"/>
              </a:rPr>
              <a:t>Questions to bring to your next appointment</a:t>
            </a:r>
          </a:p>
        </p:txBody>
      </p:sp>
      <p:sp>
        <p:nvSpPr>
          <p:cNvPr id="7" name="TextBox 6"/>
          <p:cNvSpPr txBox="1"/>
          <p:nvPr/>
        </p:nvSpPr>
        <p:spPr>
          <a:xfrm>
            <a:off x="548640" y="192024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1</a:t>
            </a:r>
          </a:p>
        </p:txBody>
      </p:sp>
      <p:sp>
        <p:nvSpPr>
          <p:cNvPr id="8" name="TextBox 7"/>
          <p:cNvSpPr txBox="1"/>
          <p:nvPr/>
        </p:nvSpPr>
        <p:spPr>
          <a:xfrm>
            <a:off x="1188720" y="195681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Which of my morning medicines need an empty stomach?</a:t>
            </a:r>
          </a:p>
        </p:txBody>
      </p:sp>
      <p:sp>
        <p:nvSpPr>
          <p:cNvPr id="9" name="TextBox 8"/>
          <p:cNvSpPr txBox="1"/>
          <p:nvPr/>
        </p:nvSpPr>
        <p:spPr>
          <a:xfrm>
            <a:off x="548640" y="274320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2</a:t>
            </a:r>
          </a:p>
        </p:txBody>
      </p:sp>
      <p:sp>
        <p:nvSpPr>
          <p:cNvPr id="10" name="TextBox 9"/>
          <p:cNvSpPr txBox="1"/>
          <p:nvPr/>
        </p:nvSpPr>
        <p:spPr>
          <a:xfrm>
            <a:off x="1188720" y="277977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Can I skip or delay breakfast safely with my diabetes medicines?</a:t>
            </a:r>
          </a:p>
        </p:txBody>
      </p:sp>
      <p:sp>
        <p:nvSpPr>
          <p:cNvPr id="11" name="TextBox 10"/>
          <p:cNvSpPr txBox="1"/>
          <p:nvPr/>
        </p:nvSpPr>
        <p:spPr>
          <a:xfrm>
            <a:off x="548640" y="356616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3</a:t>
            </a:r>
          </a:p>
        </p:txBody>
      </p:sp>
      <p:sp>
        <p:nvSpPr>
          <p:cNvPr id="12" name="TextBox 11"/>
          <p:cNvSpPr txBox="1"/>
          <p:nvPr/>
        </p:nvSpPr>
        <p:spPr>
          <a:xfrm>
            <a:off x="1188720" y="360273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How should I treat a low blood sugar?</a:t>
            </a:r>
          </a:p>
        </p:txBody>
      </p:sp>
      <p:sp>
        <p:nvSpPr>
          <p:cNvPr id="13" name="TextBox 12"/>
          <p:cNvSpPr txBox="1"/>
          <p:nvPr/>
        </p:nvSpPr>
        <p:spPr>
          <a:xfrm>
            <a:off x="548640" y="4389120"/>
            <a:ext cx="548640" cy="548640"/>
          </a:xfrm>
          <a:prstGeom prst="rect">
            <a:avLst/>
          </a:prstGeom>
          <a:noFill/>
        </p:spPr>
        <p:txBody>
          <a:bodyPr wrap="square" lIns="18288" rIns="18288" tIns="18288" bIns="18288" anchor="t">
            <a:spAutoFit/>
          </a:bodyPr>
          <a:lstStyle/>
          <a:p>
            <a:pPr algn="l"/>
            <a:r>
              <a:rPr sz="2600" b="0" i="0">
                <a:solidFill>
                  <a:srgbClr val="B7791F"/>
                </a:solidFill>
                <a:latin typeface="Georgia"/>
              </a:rPr>
              <a:t>4</a:t>
            </a:r>
          </a:p>
        </p:txBody>
      </p:sp>
      <p:sp>
        <p:nvSpPr>
          <p:cNvPr id="14" name="TextBox 13"/>
          <p:cNvSpPr txBox="1"/>
          <p:nvPr/>
        </p:nvSpPr>
        <p:spPr>
          <a:xfrm>
            <a:off x="1188720" y="4425696"/>
            <a:ext cx="10058400" cy="777240"/>
          </a:xfrm>
          <a:prstGeom prst="rect">
            <a:avLst/>
          </a:prstGeom>
          <a:noFill/>
        </p:spPr>
        <p:txBody>
          <a:bodyPr wrap="square" lIns="18288" rIns="18288" tIns="18288" bIns="18288" anchor="t">
            <a:spAutoFit/>
          </a:bodyPr>
          <a:lstStyle/>
          <a:p>
            <a:pPr algn="l"/>
            <a:r>
              <a:rPr sz="2200" b="0" i="0">
                <a:solidFill>
                  <a:srgbClr val="F7F5F0"/>
                </a:solidFill>
                <a:latin typeface="Segoe UI"/>
              </a:rPr>
              <a:t>How much fibre and protein suit me?</a:t>
            </a:r>
          </a:p>
        </p:txBody>
      </p:sp>
      <p:sp>
        <p:nvSpPr>
          <p:cNvPr id="15" name="TextBox 14"/>
          <p:cNvSpPr txBox="1"/>
          <p:nvPr/>
        </p:nvSpPr>
        <p:spPr>
          <a:xfrm>
            <a:off x="548640" y="5486400"/>
            <a:ext cx="11094415" cy="457200"/>
          </a:xfrm>
          <a:prstGeom prst="rect">
            <a:avLst/>
          </a:prstGeom>
          <a:noFill/>
        </p:spPr>
        <p:txBody>
          <a:bodyPr wrap="square" lIns="18288" rIns="18288" tIns="18288" bIns="18288" anchor="t">
            <a:spAutoFit/>
          </a:bodyPr>
          <a:lstStyle/>
          <a:p>
            <a:pPr algn="l"/>
            <a:r>
              <a:rPr sz="1200" b="0" i="0">
                <a:solidFill>
                  <a:srgbClr val="B9D4CF"/>
                </a:solidFill>
                <a:latin typeface="Segoe UI"/>
              </a:rPr>
              <a:t>Review edition. Clinical content has not been approved by a pharmacist. Urdu text is a machine-assisted draft awaiting fluent medical review.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