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شرکاء</c:v>
                </c:pt>
              </c:strCache>
            </c:strRef>
          </c:tx>
          <c:spPr>
            <a:solidFill>
              <a:srgbClr val="0E5753"/>
            </a:solidFill>
          </c:spPr>
          <c:cat>
            <c:strRef>
              <c:f>Sheet1!$A$2:$A$4</c:f>
              <c:strCache>
                <c:ptCount val="3"/>
                <c:pt idx="0">
                  <c:v>بےچینی کے عارضے، 16 مطالعات</c:v>
                </c:pt>
                <c:pt idx="1">
                  <c:v>دباؤ، 3 مطالعات</c:v>
                </c:pt>
                <c:pt idx="2">
                  <c:v>بلڈ پریشر، 17 مطالعات</c:v>
                </c:pt>
              </c:strCache>
            </c:strRef>
          </c:cat>
          <c:val>
            <c:numRef>
              <c:f>Sheet1!$B$2:$B$4</c:f>
              <c:numCache>
                <c:formatCode>General</c:formatCode>
                <c:ptCount val="3"/>
                <c:pt idx="0">
                  <c:v>856</c:v>
                </c:pt>
                <c:pt idx="1">
                  <c:v>880</c:v>
                </c:pt>
                <c:pt idx="2">
                  <c:v>1165</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120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مختصر نشست دباؤ کے لیے آہستہ سانس کے بارے میں ہے: یہ جسم میں کیا کرتا ہے، اسے کیسے کریں، اور شواہد کہاں تک جاتے ہیں۔ ان سلائیڈز کی ہر بات صحتِ عامہ کے ذرائع سے ہے، جن کے نام ہر سلائیڈ کے نیچے درج ہیں۔ یہ عمومی تعلیم ہے، ذاتی مشورہ نہیں، اور ہم مل کر تکنیک کی مشق بھی کریں گے۔</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شروع میں توقعات واضح کریں۔ آہستہ سانس ان چند مفت چیزوں میں سے ہے جن کے پیچھے حقیقی شواہد ہیں، اور سب سے زیادہ بڑھا چڑھا کر بیان کی جانے والی چیزوں میں سے بھی۔ یہ پرسکون ہونے میں مدد دے سکتا ہے اور بلڈ پریشر معمولی حد تک کم کر سکتا ہے۔ یہ اکیلے بےچینی کے عارضوں، ہائی بلڈ پریشر یا کسی اور بیماری کا علاج نہیں۔ اس جملے کے دونوں حصے اہم 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دباؤ میں ہارمون دل کی دھڑکن، سانس کی رفتار اور بلڈ پریشر بڑھاتے ہیں، اور پٹھے کھنچ جاتے ہیں۔ یہ لڑو یا بھاگو ردِعمل ہے۔ ریلیکسیشن ردِعمل اس کا الٹ ہے: آہستہ سانس، کم بلڈ پریشر، کم دل کی دھڑکن۔ پیٹ سے آہستہ، گہرا سانس اسے لانے کا ایک تسلیم شدہ طریقہ ہے۔ واضح کریں کہ نشانات صرف رجحان دکھاتے ہیں، ناپی ہوئی قدریں نہیں۔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حاضرین کو قدم بہ قدم کروائیں۔ آرام سے ہو جائیں، کھڑے ہو کر، کمر کے سہارے سے بیٹھ کر یا لیٹ کر، اور تنگ کپڑے ڈھیلے کریں۔ سانس کو زور لگائے بغیر پیٹ تک جانے دیں، ناک سے اندر اور منہ سے باہر۔ اگر گنتی مددگار ہو تو اندر ایک سے پانچ اور باہر ایک سے پانچ گنیں۔ کم از کم پانچ منٹ جاری رکھیں۔ ابھی سب مل کر ایک منٹ آزمائیں۔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دکھاتا ہے کہ ہر نتیجے کے پیچھے کتنی تحقیق ہے۔ بلڈ پریشر کے لیے 2019 کے ایک جائزے میں 17 مطالعات اور 1,165 افراد میں معمولی کمی ملی، مگر مدت مختصر اور جانبداری کا خطرہ زیادہ تھا۔ دباؤ کے لیے 3 مطالعات اور 880 افراد میں ابتدائی شواہد ملے۔ بےچینی کے عارضوں میں 16 مطالعات اور 856 افراد میں آرام کی تھراپی سے علامات کم ہوئیں۔ یہ تحقیقی نتائج ہیں، کسی فارمیسی سروس کی وضاحت نہیں۔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نتائج سادہ الفاظ میں بیان کریں۔ پیٹ سے سانس دباؤ کم کرنے میں مدد دے سکتا ہے، مگر شواہد ابتدائی ہیں۔ آہستہ سانس سے بلڈ پریشر میں معمولی کمی ہوئی، مختصر اور جانبداری کے زیادہ خطرے والے مطالعات میں، اور کسی نے یہ نہیں دیکھا کہ کیا یہ فالج یا دل کے دورے سے بچاتا ہے۔ بےچینی کے عارضوں میں آرام کی تھراپی سے علامات کم ہوئیں، مگر PTSD اور OCD میں یہ کاگنیٹو بیہیویئرل تھراپی سے کم مؤثر تھی۔</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اچھے استعمال: دباؤ کا کوئی لمحہ، روزانہ معمول، اور بےخوابی کی CBT-I کا ایک حصہ۔ متبادل نہیں: بلڈ پریشر کے علاج کے منصوبے کا، مسلسل بےچینی میں تھراپی یا دوا کا، یا اکیلے نیند کے مسائل کا۔ NCCIH کے مطابق اکیلے آرام کی تکنیک نیند کے لیے زیادہ امید افزا نہیں لگتی۔ لوگوں کو کہیں کہ معالج کو بتائیں کہ وہ مشق کر رہے ہیں؛ اس پر آگے کام ہو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صحت مند افراد کے لیے آرام کی تکنیکیں عموماً محفوظ سمجھی جاتی ہیں، اور زیادہ تر مطالعات میں کوئی منفی اثر رپورٹ نہیں ہوا۔ کبھی کبھار لوگ زیادہ بےچینی، ناپسندیدہ خیالات یا قابو کھونے کے خوف کی شکایت کرتے ہیں۔ شاذ و نادر مرگی، بعض نفسیاتی بیماریوں، یا زیادتی یا صدمے کی تاریخ والے افراد میں علامات بدتر ہوئی ہیں، اس لیے انہیں پہلے معالج سے بات کرنی چاہیے۔ چکر پر رکنے کی بات پراپر ہیلتھ کی حفاظتی عبارت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سانس لمحے میں مدد کرتا ہے، مگر طویل دباؤ کو اس سے زیادہ چاہیے۔ یہ ہفتوں یا مہینوں رہ سکتا ہے اور صحت کو نقصان پہنچا سکتا ہے۔ یہ نیند کی خرابی، سر درد، یا اداسی، غصے یا جلد پریشان ہونے کی صورت میں ظاہر ہوتا ہے، اور لوگ اس کے اتنے عادی ہو جاتے ہیں کہ پتا بھی نہیں چلتا۔ گھبراہٹ کے احساسات، جیسے چکر، تیز سانس یا تیز دھڑکن، مدد لینے کی وجہ 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دہائیوں تک لمبک بریدنگ سکھاتے رہے: پیٹ سے سانس، عام رفتار سے اندر، آہستہ باہر، سکون کی حالت میں مشق۔ اس کا مرکز آج کی ڈایافرامیٹک سانس کی وضاحت سے ملتا ہے۔ بافتوں کی آکسیجن، توانائی اور بیماری کے بارے میں ان کے دعوے یہاں استعمال کیے گئے ذرائع سے ثابت نہیں، اور ماخذ کے صفحے پر درج 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میں فوری عمل ضروری ہے، سانس کی مشق نہیں۔ خودکشی کے خیالات ہوں تو ابھی 988 پر کال یا ٹیکسٹ کریں، یا فوری خطرے میں 911 پر۔ سینے میں درد یا دباؤ ہو تو 911۔ نیا یا بڑھتا سانس پھولنا طبی مدد مانگتا ہے۔ یہ فہرست پراپر ہیلتھ کی حفاظتی عبارت ہے جس کی فارماسسٹ سے منظوری باقی ہے، اس لیے اسے عمومی رہنمائی کے طور پر پیش کریں۔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قدم۔ آج ایک بار سکون کی حالت میں آزمائیں، کیونکہ عام دن میں مشق سے دباؤ کے وقت استعمال آسان ہوتا ہے۔ پیٹ تک سانس لیں، اگر مددگار ہو تو اندر اور باہر ایک سے پانچ گنیں، اور کم از کم پانچ منٹ جاری رکھیں۔ چکر آئے تو رک جائیں۔ اور جو علاج کا منصوبہ پہلے سے ہے، اسے جاری رکھیں۔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کی ہر بات ان ذرائع سے ہے: NCCIH، NIMH، NHLBI، MedlinePlus اور NHS کی سانس کی رہنمائی۔ ہر صفحہ محفوظ کر کے لفظ بہ لفظ جانچا گیا۔ تمام دعووں کی مکمل فہرست، ہر ایک کے اصل اقتباس کے ساتھ، موضوع کے حوالہ جات والے صفحے پر موجود ہے۔ فوری مدد کی علامات ان ذرائع کا بھی حوالہ دیتی ہیں: MedlinePlus — Heart Attack؛ MedlinePlus — Breathing difficulty؛ MedlinePlus — Fainting۔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مشورہ دیں کہ دباؤ یا نیند کے لیے جو کچھ لیتے ہیں ساتھ لائیں۔ یاد دلائیں کہ یہ لیکچر جائزے کا نسخہ ہے اور ابھی فارماسسٹ سے منظور شدہ نہیں، اور یہاں کچھ بھی کسی دوا کو بدلنے کی وجہ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دباؤ کے لیے آہستہ سانس: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یہ کیا کرتا ہے، اسے کیسے کریں، اور شواہد کہاں تک جاتے ہیں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Relaxation Techniques: What You Need To Know; NCCIH, Stress</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کیا آہستہ سانس مجھے پرسکون کر سکتا ہے؟</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علاج کے ساتھ ایک مفت، محفوظ ذریعہ، کسی بیماری کا علاج نہیں۔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Stress; NCCIH, Stress; NCCIH, Relaxation Techniques: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ریلیکسیشن دباؤ کا الٹ ہے</a:t>
            </a:r>
          </a:p>
        </p:txBody>
      </p:sp>
      <p:sp>
        <p:nvSpPr>
          <p:cNvPr id="8" name="TextBox 7"/>
          <p:cNvSpPr txBox="1"/>
          <p:nvPr/>
        </p:nvSpPr>
        <p:spPr>
          <a:xfrm>
            <a:off x="10527487"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1</a:t>
            </a:r>
          </a:p>
        </p:txBody>
      </p:sp>
      <p:sp>
        <p:nvSpPr>
          <p:cNvPr id="9" name="TextBox 8"/>
          <p:cNvSpPr txBox="1"/>
          <p:nvPr/>
        </p:nvSpPr>
        <p:spPr>
          <a:xfrm>
            <a:off x="8146084" y="2560320"/>
            <a:ext cx="3295802"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روزمرہ سکون</a:t>
            </a:r>
          </a:p>
        </p:txBody>
      </p:sp>
      <p:sp>
        <p:nvSpPr>
          <p:cNvPr id="10" name="TextBox 9"/>
          <p:cNvSpPr txBox="1"/>
          <p:nvPr/>
        </p:nvSpPr>
        <p:spPr>
          <a:xfrm>
            <a:off x="8146084" y="3291840"/>
            <a:ext cx="3295802"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دل کی دھڑکن</a:t>
            </a:r>
          </a:p>
        </p:txBody>
      </p:sp>
      <p:sp>
        <p:nvSpPr>
          <p:cNvPr id="11" name="Rounded Rectangle 10"/>
          <p:cNvSpPr/>
          <p:nvPr/>
        </p:nvSpPr>
        <p:spPr>
          <a:xfrm>
            <a:off x="8292388" y="3602736"/>
            <a:ext cx="3149498"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383828" y="3602736"/>
            <a:ext cx="2966618"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معمول</a:t>
            </a:r>
          </a:p>
        </p:txBody>
      </p:sp>
      <p:sp>
        <p:nvSpPr>
          <p:cNvPr id="13" name="TextBox 12"/>
          <p:cNvSpPr txBox="1"/>
          <p:nvPr/>
        </p:nvSpPr>
        <p:spPr>
          <a:xfrm>
            <a:off x="8146084" y="4069080"/>
            <a:ext cx="3295802"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سانس کی رفتار</a:t>
            </a:r>
          </a:p>
        </p:txBody>
      </p:sp>
      <p:sp>
        <p:nvSpPr>
          <p:cNvPr id="14" name="Rounded Rectangle 13"/>
          <p:cNvSpPr/>
          <p:nvPr/>
        </p:nvSpPr>
        <p:spPr>
          <a:xfrm>
            <a:off x="8292388" y="4379976"/>
            <a:ext cx="3149498"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83828" y="4379976"/>
            <a:ext cx="2966618"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معمول</a:t>
            </a:r>
          </a:p>
        </p:txBody>
      </p:sp>
      <p:cxnSp>
        <p:nvCxnSpPr>
          <p:cNvPr id="16" name="Connector 15"/>
          <p:cNvCxnSpPr/>
          <p:nvPr/>
        </p:nvCxnSpPr>
        <p:spPr>
          <a:xfrm>
            <a:off x="7944916"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829348"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2</a:t>
            </a:r>
          </a:p>
        </p:txBody>
      </p:sp>
      <p:sp>
        <p:nvSpPr>
          <p:cNvPr id="18" name="TextBox 17"/>
          <p:cNvSpPr txBox="1"/>
          <p:nvPr/>
        </p:nvSpPr>
        <p:spPr>
          <a:xfrm>
            <a:off x="4447946" y="2560320"/>
            <a:ext cx="3295802"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دباؤ کا ردِعمل</a:t>
            </a:r>
          </a:p>
        </p:txBody>
      </p:sp>
      <p:sp>
        <p:nvSpPr>
          <p:cNvPr id="19" name="TextBox 18"/>
          <p:cNvSpPr txBox="1"/>
          <p:nvPr/>
        </p:nvSpPr>
        <p:spPr>
          <a:xfrm>
            <a:off x="4447946" y="3291840"/>
            <a:ext cx="3295802"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دل کی دھڑکن</a:t>
            </a:r>
          </a:p>
        </p:txBody>
      </p:sp>
      <p:sp>
        <p:nvSpPr>
          <p:cNvPr id="20" name="Rounded Rectangle 19"/>
          <p:cNvSpPr/>
          <p:nvPr/>
        </p:nvSpPr>
        <p:spPr>
          <a:xfrm>
            <a:off x="4594250" y="3602736"/>
            <a:ext cx="3149498"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85690" y="3602736"/>
            <a:ext cx="2966618"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بڑھتی ہے</a:t>
            </a:r>
          </a:p>
        </p:txBody>
      </p:sp>
      <p:sp>
        <p:nvSpPr>
          <p:cNvPr id="22" name="TextBox 21"/>
          <p:cNvSpPr txBox="1"/>
          <p:nvPr/>
        </p:nvSpPr>
        <p:spPr>
          <a:xfrm>
            <a:off x="4447946" y="4069080"/>
            <a:ext cx="3295802"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سانس کی رفتار</a:t>
            </a:r>
          </a:p>
        </p:txBody>
      </p:sp>
      <p:sp>
        <p:nvSpPr>
          <p:cNvPr id="23" name="Rounded Rectangle 22"/>
          <p:cNvSpPr/>
          <p:nvPr/>
        </p:nvSpPr>
        <p:spPr>
          <a:xfrm>
            <a:off x="4594250" y="4379976"/>
            <a:ext cx="3149498"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685690" y="4379976"/>
            <a:ext cx="2966618"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بڑھتی ہے</a:t>
            </a:r>
          </a:p>
        </p:txBody>
      </p:sp>
      <p:sp>
        <p:nvSpPr>
          <p:cNvPr id="25" name="Rectangle 24"/>
          <p:cNvSpPr/>
          <p:nvPr/>
        </p:nvSpPr>
        <p:spPr>
          <a:xfrm>
            <a:off x="548640" y="1645920"/>
            <a:ext cx="3698138"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6" name="Connector 25"/>
          <p:cNvCxnSpPr/>
          <p:nvPr/>
        </p:nvCxnSpPr>
        <p:spPr>
          <a:xfrm>
            <a:off x="4246778"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3131210" y="1737360"/>
            <a:ext cx="914400" cy="548640"/>
          </a:xfrm>
          <a:prstGeom prst="rect">
            <a:avLst/>
          </a:prstGeom>
          <a:noFill/>
        </p:spPr>
        <p:txBody>
          <a:bodyPr wrap="square" lIns="18288" rIns="18288" tIns="18288" bIns="18288" anchor="t">
            <a:spAutoFit/>
          </a:bodyPr>
          <a:lstStyle/>
          <a:p>
            <a:pPr algn="r"/>
            <a:r>
              <a:rPr sz="3000" b="0" i="0">
                <a:solidFill>
                  <a:srgbClr val="0E5753"/>
                </a:solidFill>
                <a:latin typeface="Georgia"/>
              </a:rPr>
              <a:t>3</a:t>
            </a:r>
          </a:p>
        </p:txBody>
      </p:sp>
      <p:sp>
        <p:nvSpPr>
          <p:cNvPr id="28" name="TextBox 27"/>
          <p:cNvSpPr txBox="1"/>
          <p:nvPr/>
        </p:nvSpPr>
        <p:spPr>
          <a:xfrm>
            <a:off x="749807" y="2560320"/>
            <a:ext cx="3295802"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ریلیکسیشن ردِعمل</a:t>
            </a:r>
          </a:p>
        </p:txBody>
      </p:sp>
      <p:sp>
        <p:nvSpPr>
          <p:cNvPr id="29" name="TextBox 28"/>
          <p:cNvSpPr txBox="1"/>
          <p:nvPr/>
        </p:nvSpPr>
        <p:spPr>
          <a:xfrm>
            <a:off x="749807" y="3291840"/>
            <a:ext cx="3295802"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دل کی دھڑکن</a:t>
            </a:r>
          </a:p>
        </p:txBody>
      </p:sp>
      <p:sp>
        <p:nvSpPr>
          <p:cNvPr id="30" name="Rounded Rectangle 29"/>
          <p:cNvSpPr/>
          <p:nvPr/>
        </p:nvSpPr>
        <p:spPr>
          <a:xfrm>
            <a:off x="896112" y="3602736"/>
            <a:ext cx="3149498"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87552" y="3602736"/>
            <a:ext cx="2966618"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کم ہوتی ہے</a:t>
            </a:r>
          </a:p>
        </p:txBody>
      </p:sp>
      <p:sp>
        <p:nvSpPr>
          <p:cNvPr id="32" name="TextBox 31"/>
          <p:cNvSpPr txBox="1"/>
          <p:nvPr/>
        </p:nvSpPr>
        <p:spPr>
          <a:xfrm>
            <a:off x="749807" y="4069080"/>
            <a:ext cx="3295802"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سانس کی رفتار</a:t>
            </a:r>
          </a:p>
        </p:txBody>
      </p:sp>
      <p:sp>
        <p:nvSpPr>
          <p:cNvPr id="33" name="Rounded Rectangle 32"/>
          <p:cNvSpPr/>
          <p:nvPr/>
        </p:nvSpPr>
        <p:spPr>
          <a:xfrm>
            <a:off x="896112" y="4379976"/>
            <a:ext cx="3149498"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87552" y="4379976"/>
            <a:ext cx="2966618"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0A3F3C"/>
                </a:solidFill>
                <a:latin typeface="Segoe UI"/>
                <a:cs typeface="Noto Nastaliq Urdu"/>
              </a:rPr>
              <a:t>آہستہ</a:t>
            </a:r>
          </a:p>
        </p:txBody>
      </p:sp>
      <p:sp>
        <p:nvSpPr>
          <p:cNvPr id="35" name="Rounded Rectangle 3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آہستہ سانس ریلیکسیشن ردِعمل لانے کا ایک طریقہ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NHS, Breathing exercises for stress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چار قدم، چند منٹ، کہیں بھی</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آرام سے ہو جائیں</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کھڑے ہوں، کمر کے سہارے سے بیٹھیں، یا لیٹ جائیں۔ تنگ کپڑے ڈھیلے کریں۔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پیٹ تک سانس لیں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جتنا آرام سے ہو، زور لگائے بغیر۔ ناک سے اندر، منہ سے باہر۔</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آہستہ گنیں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اگر مددگار ہو تو اندر </a:t>
            </a:r>
            <a:r>
              <a:rPr sz="1344" b="0" i="0" lang="en-US">
                <a:solidFill>
                  <a:srgbClr val="46524F"/>
                </a:solidFill>
                <a:latin typeface="Segoe UI"/>
              </a:rPr>
              <a:t>‎1‎</a:t>
            </a:r>
            <a:r>
              <a:rPr sz="1344" b="0" i="0" lang="ur-PK">
                <a:solidFill>
                  <a:srgbClr val="46524F"/>
                </a:solidFill>
                <a:latin typeface="Segoe UI"/>
                <a:cs typeface="Noto Nastaliq Urdu"/>
              </a:rPr>
              <a:t> سے </a:t>
            </a:r>
            <a:r>
              <a:rPr sz="1344" b="0" i="0" lang="en-US">
                <a:solidFill>
                  <a:srgbClr val="46524F"/>
                </a:solidFill>
                <a:latin typeface="Segoe UI"/>
              </a:rPr>
              <a:t>‎5‎</a:t>
            </a:r>
            <a:r>
              <a:rPr sz="1344" b="0" i="0" lang="ur-PK">
                <a:solidFill>
                  <a:srgbClr val="46524F"/>
                </a:solidFill>
                <a:latin typeface="Segoe UI"/>
                <a:cs typeface="Noto Nastaliq Urdu"/>
              </a:rPr>
              <a:t>، باہر </a:t>
            </a:r>
            <a:r>
              <a:rPr sz="1344" b="0" i="0" lang="en-US">
                <a:solidFill>
                  <a:srgbClr val="46524F"/>
                </a:solidFill>
                <a:latin typeface="Segoe UI"/>
              </a:rPr>
              <a:t>‎1‎</a:t>
            </a:r>
            <a:r>
              <a:rPr sz="1344" b="0" i="0" lang="ur-PK">
                <a:solidFill>
                  <a:srgbClr val="46524F"/>
                </a:solidFill>
                <a:latin typeface="Segoe UI"/>
                <a:cs typeface="Noto Nastaliq Urdu"/>
              </a:rPr>
              <a:t> سے </a:t>
            </a:r>
            <a:r>
              <a:rPr sz="1344" b="0" i="0" lang="en-US">
                <a:solidFill>
                  <a:srgbClr val="46524F"/>
                </a:solidFill>
                <a:latin typeface="Segoe UI"/>
              </a:rPr>
              <a:t>‎5‎</a:t>
            </a:r>
            <a:r>
              <a:rPr sz="1344" b="0" i="0" lang="ur-PK">
                <a:solidFill>
                  <a:srgbClr val="46524F"/>
                </a:solidFill>
                <a:latin typeface="Segoe UI"/>
                <a:cs typeface="Noto Nastaliq Urdu"/>
              </a:rPr>
              <a:t>۔</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جاری رکھیں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632" b="0" i="0" lang="ur-PK">
                <a:solidFill>
                  <a:srgbClr val="46524F"/>
                </a:solidFill>
                <a:latin typeface="Segoe UI"/>
                <a:cs typeface="Noto Nastaliq Urdu"/>
              </a:rPr>
              <a:t>کم از کم </a:t>
            </a:r>
            <a:r>
              <a:rPr sz="1632" b="0" i="0" lang="en-US">
                <a:solidFill>
                  <a:srgbClr val="46524F"/>
                </a:solidFill>
                <a:latin typeface="Segoe UI"/>
              </a:rPr>
              <a:t>‎5‎</a:t>
            </a:r>
            <a:r>
              <a:rPr sz="1632" b="0" i="0" lang="ur-PK">
                <a:solidFill>
                  <a:srgbClr val="46524F"/>
                </a:solidFill>
                <a:latin typeface="Segoe UI"/>
                <a:cs typeface="Noto Nastaliq Urdu"/>
              </a:rPr>
              <a:t> منٹ، بہتر ہے روزانہ معمول کے طور پر۔</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اندر اور باہر </a:t>
            </a:r>
            <a:r>
              <a:rPr sz="1728" b="0" i="0" lang="en-US">
                <a:solidFill>
                  <a:srgbClr val="0A3F3C"/>
                </a:solidFill>
                <a:latin typeface="Segoe UI"/>
              </a:rPr>
              <a:t>‎1‎</a:t>
            </a:r>
            <a:r>
              <a:rPr sz="1728" b="0" i="0" lang="ur-PK">
                <a:solidFill>
                  <a:srgbClr val="0A3F3C"/>
                </a:solidFill>
                <a:latin typeface="Segoe UI"/>
                <a:cs typeface="Noto Nastaliq Urdu"/>
              </a:rPr>
              <a:t> سے </a:t>
            </a:r>
            <a:r>
              <a:rPr sz="1728" b="0" i="0" lang="en-US">
                <a:solidFill>
                  <a:srgbClr val="0A3F3C"/>
                </a:solidFill>
                <a:latin typeface="Segoe UI"/>
              </a:rPr>
              <a:t>‎5‎</a:t>
            </a:r>
            <a:r>
              <a:rPr sz="1728" b="0" i="0" lang="ur-PK">
                <a:solidFill>
                  <a:srgbClr val="0A3F3C"/>
                </a:solidFill>
                <a:latin typeface="Segoe UI"/>
                <a:cs typeface="Noto Nastaliq Urdu"/>
              </a:rPr>
              <a:t> گنیں، کم از کم </a:t>
            </a:r>
            <a:r>
              <a:rPr sz="1728" b="0" i="0" lang="en-US">
                <a:solidFill>
                  <a:srgbClr val="0A3F3C"/>
                </a:solidFill>
                <a:latin typeface="Segoe UI"/>
              </a:rPr>
              <a:t>‎5‎</a:t>
            </a:r>
            <a:r>
              <a:rPr sz="1728" b="0" i="0" lang="ur-PK">
                <a:solidFill>
                  <a:srgbClr val="0A3F3C"/>
                </a:solidFill>
                <a:latin typeface="Segoe UI"/>
                <a:cs typeface="Noto Nastaliq Urdu"/>
              </a:rPr>
              <a:t> منٹ۔</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Relaxation Techniques: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شواہد حقیقی مگر محدود ہیں</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اہم جائزوں میں کتنے افراد شامل تھے</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کن کا مطالعہ ہوا، اور انہوں نے کیا کیا</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بلڈ پریشر: آہستہ سانس کی مشق کرنے والے </a:t>
            </a:r>
            <a:r>
              <a:rPr sz="1200" b="0" i="0" lang="en-US">
                <a:solidFill>
                  <a:srgbClr val="15201E"/>
                </a:solidFill>
                <a:latin typeface="Segoe UI"/>
              </a:rPr>
              <a:t>‎1,165‎</a:t>
            </a:r>
            <a:r>
              <a:rPr sz="1200" b="0" i="0" lang="ur-PK">
                <a:solidFill>
                  <a:srgbClr val="15201E"/>
                </a:solidFill>
                <a:latin typeface="Segoe UI"/>
                <a:cs typeface="Noto Nastaliq Urdu"/>
              </a:rPr>
              <a:t> شرکاء؛ مختصر مدت اور جانبداری کا زیادہ خطرہ۔</a:t>
            </a:r>
          </a:p>
          <a:p>
            <a:pPr algn="r" rtl="1">
              <a:lnSpc>
                <a:spcPct val="125000"/>
              </a:lnSpc>
              <a:spcAft>
                <a:spcPts val="937"/>
              </a:spcAft>
            </a:pPr>
            <a:r>
              <a:rPr sz="1200" b="0" i="0" lang="ur-PK">
                <a:solidFill>
                  <a:srgbClr val="15201E"/>
                </a:solidFill>
                <a:latin typeface="Segoe UI"/>
                <a:cs typeface="Noto Nastaliq Urdu"/>
              </a:rPr>
              <a:t>دباؤ: پیٹ سے سانس کی مشق کرنے والے </a:t>
            </a:r>
            <a:r>
              <a:rPr sz="1200" b="0" i="0" lang="en-US">
                <a:solidFill>
                  <a:srgbClr val="15201E"/>
                </a:solidFill>
                <a:latin typeface="Segoe UI"/>
              </a:rPr>
              <a:t>‎880‎</a:t>
            </a:r>
            <a:r>
              <a:rPr sz="1200" b="0" i="0" lang="ur-PK">
                <a:solidFill>
                  <a:srgbClr val="15201E"/>
                </a:solidFill>
                <a:latin typeface="Segoe UI"/>
                <a:cs typeface="Noto Nastaliq Urdu"/>
              </a:rPr>
              <a:t> شرکاء؛ شواہد ابتدائی کہے گئے۔</a:t>
            </a:r>
          </a:p>
          <a:p>
            <a:pPr algn="r" rtl="1">
              <a:lnSpc>
                <a:spcPct val="125000"/>
              </a:lnSpc>
              <a:spcAft>
                <a:spcPts val="937"/>
              </a:spcAft>
            </a:pPr>
            <a:r>
              <a:rPr sz="1200" b="0" i="0" lang="ur-PK">
                <a:solidFill>
                  <a:srgbClr val="15201E"/>
                </a:solidFill>
                <a:latin typeface="Segoe UI"/>
                <a:cs typeface="Noto Nastaliq Urdu"/>
              </a:rPr>
              <a:t>بےچینی کے عارضے: عمومی بےچینی، سماجی بےچینی یا پینک ڈس آرڈر کے </a:t>
            </a:r>
            <a:r>
              <a:rPr sz="1200" b="0" i="0" lang="en-US">
                <a:solidFill>
                  <a:srgbClr val="15201E"/>
                </a:solidFill>
                <a:latin typeface="Segoe UI"/>
              </a:rPr>
              <a:t>‎856‎</a:t>
            </a:r>
            <a:r>
              <a:rPr sz="1200" b="0" i="0" lang="ur-PK">
                <a:solidFill>
                  <a:srgbClr val="15201E"/>
                </a:solidFill>
                <a:latin typeface="Segoe UI"/>
                <a:cs typeface="Noto Nastaliq Urdu"/>
              </a:rPr>
              <a:t> افراد جنہیں آرام کی تھراپی دی گئی۔</a:t>
            </a:r>
          </a:p>
          <a:p>
            <a:pPr algn="r" rtl="1">
              <a:lnSpc>
                <a:spcPct val="125000"/>
              </a:lnSpc>
              <a:spcAft>
                <a:spcPts val="937"/>
              </a:spcAft>
            </a:pPr>
            <a:r>
              <a:rPr sz="1200" b="0" i="0" lang="en-US">
                <a:solidFill>
                  <a:srgbClr val="15201E"/>
                </a:solidFill>
                <a:latin typeface="Segoe UI"/>
              </a:rPr>
              <a:t>‎NCCIH‎</a:t>
            </a:r>
            <a:r>
              <a:rPr sz="1200" b="0" i="0" lang="ur-PK">
                <a:solidFill>
                  <a:srgbClr val="15201E"/>
                </a:solidFill>
                <a:latin typeface="Segoe UI"/>
                <a:cs typeface="Noto Nastaliq Urdu"/>
              </a:rPr>
              <a:t> کے صفحے پر ممالک اور مطالعات کی مدت درج نہیں۔</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ان شرکاء پر تحقیقی جائزوں کے نتائج ہیں، پراپر ہیلتھ یا کلارکسن کی کسی سروس کی وضاحت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کم اور مختصر مطالعات: سمت حوصلہ افزا، فائدے کی مقدار غیر یقینی۔</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Relaxation Techniques: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فوائد معمولی اور مختصر مدت کے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دباؤ کم کر سکتا ہے (ابتدائی شواہد)</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بلڈ پریشر میں معمولی کمی، مختصر مطالعات</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جائزوں میں بےچینی کی علامات کم</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‎PTSD‎</a:t>
            </a:r>
            <a:r>
              <a:rPr sz="2111" b="0" i="0" lang="ur-PK">
                <a:solidFill>
                  <a:srgbClr val="15201E"/>
                </a:solidFill>
                <a:latin typeface="Segoe UI"/>
                <a:cs typeface="Noto Nastaliq Urdu"/>
              </a:rPr>
              <a:t> اور </a:t>
            </a:r>
            <a:r>
              <a:rPr sz="2111" b="0" i="0" lang="en-US">
                <a:solidFill>
                  <a:srgbClr val="15201E"/>
                </a:solidFill>
                <a:latin typeface="Segoe UI"/>
              </a:rPr>
              <a:t>‎OCD‎</a:t>
            </a:r>
            <a:r>
              <a:rPr sz="2111" b="0" i="0" lang="ur-PK">
                <a:solidFill>
                  <a:srgbClr val="15201E"/>
                </a:solidFill>
                <a:latin typeface="Segoe UI"/>
                <a:cs typeface="Noto Nastaliq Urdu"/>
              </a:rPr>
              <a:t> میں </a:t>
            </a:r>
            <a:r>
              <a:rPr sz="2111" b="0" i="0" lang="en-US">
                <a:solidFill>
                  <a:srgbClr val="15201E"/>
                </a:solidFill>
                <a:latin typeface="Segoe UI"/>
              </a:rPr>
              <a:t>‎CBT‎</a:t>
            </a:r>
            <a:r>
              <a:rPr sz="2111" b="0" i="0" lang="ur-PK">
                <a:solidFill>
                  <a:srgbClr val="15201E"/>
                </a:solidFill>
                <a:latin typeface="Segoe UI"/>
                <a:cs typeface="Noto Nastaliq Urdu"/>
              </a:rPr>
              <a:t> سے کم مؤثر</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فالج جیسے صحت کے نتائج کا مطالعہ نہیں ہوا۔</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Relaxation Techniques: What You Need To Know; NHS, Breathing exercises for stress; NIMH, I'm So Stressed Out! Fact Sheet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علاج کے ساتھ ایک ذریعہ، متبادل نہیں</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اچھے استعمال</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دباؤ کا کوئی لمحہ، کہیں بھی، چند منٹ میں</a:t>
            </a:r>
          </a:p>
          <a:p>
            <a:pPr algn="r" rtl="1">
              <a:lnSpc>
                <a:spcPct val="125000"/>
              </a:lnSpc>
              <a:spcAft>
                <a:spcPts val="1350"/>
              </a:spcAft>
            </a:pPr>
            <a:r>
              <a:rPr sz="1728" b="0" i="0" lang="ur-PK">
                <a:solidFill>
                  <a:srgbClr val="15201E"/>
                </a:solidFill>
                <a:latin typeface="Segoe UI"/>
                <a:cs typeface="Noto Nastaliq Urdu"/>
              </a:rPr>
              <a:t>دباؤ کم کرنے کا روزانہ معمول</a:t>
            </a:r>
          </a:p>
          <a:p>
            <a:pPr algn="r" rtl="1">
              <a:lnSpc>
                <a:spcPct val="125000"/>
              </a:lnSpc>
              <a:spcAft>
                <a:spcPts val="1350"/>
              </a:spcAft>
            </a:pPr>
            <a:r>
              <a:rPr sz="1728" b="0" i="0" lang="ur-PK">
                <a:solidFill>
                  <a:srgbClr val="15201E"/>
                </a:solidFill>
                <a:latin typeface="Segoe UI"/>
                <a:cs typeface="Noto Nastaliq Urdu"/>
              </a:rPr>
              <a:t>بےخوابی کی </a:t>
            </a:r>
            <a:r>
              <a:rPr sz="1728" b="0" i="0" lang="en-US">
                <a:solidFill>
                  <a:srgbClr val="15201E"/>
                </a:solidFill>
                <a:latin typeface="Segoe UI"/>
              </a:rPr>
              <a:t>‎CBT-I‎</a:t>
            </a:r>
            <a:r>
              <a:rPr sz="1728" b="0" i="0" lang="ur-PK">
                <a:solidFill>
                  <a:srgbClr val="15201E"/>
                </a:solidFill>
                <a:latin typeface="Segoe UI"/>
                <a:cs typeface="Noto Nastaliq Urdu"/>
              </a:rPr>
              <a:t> کے ایک حصے کے طور پر</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متبادل نہیں</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ہائی بلڈ پریشر کے علاج کے منصوبے کا</a:t>
            </a:r>
          </a:p>
          <a:p>
            <a:pPr algn="r" rtl="1">
              <a:lnSpc>
                <a:spcPct val="125000"/>
              </a:lnSpc>
              <a:spcAft>
                <a:spcPts val="1350"/>
              </a:spcAft>
            </a:pPr>
            <a:r>
              <a:rPr sz="1728" b="0" i="0" lang="ur-PK">
                <a:solidFill>
                  <a:srgbClr val="15201E"/>
                </a:solidFill>
                <a:latin typeface="Segoe UI"/>
                <a:cs typeface="Noto Nastaliq Urdu"/>
              </a:rPr>
              <a:t>مسلسل بےچینی میں تھراپی یا دوا کا</a:t>
            </a:r>
          </a:p>
          <a:p>
            <a:pPr algn="r" rtl="1">
              <a:lnSpc>
                <a:spcPct val="125000"/>
              </a:lnSpc>
              <a:spcAft>
                <a:spcPts val="1350"/>
              </a:spcAft>
            </a:pPr>
            <a:r>
              <a:rPr sz="1728" b="0" i="0" lang="ur-PK">
                <a:solidFill>
                  <a:srgbClr val="15201E"/>
                </a:solidFill>
                <a:latin typeface="Segoe UI"/>
                <a:cs typeface="Noto Nastaliq Urdu"/>
              </a:rPr>
              <a:t>اکیلے نیند کے مسائل کا</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بلڈ پریشر یا بےچینی کا علاج کا منصوبہ جاری رکھیں۔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Relaxation Techniques: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تر کے لیے محفوظ، چند استثنا کے ساتھ</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صحت مند افراد کے لیے عموماً محفوظ</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کبھی کبھار: زیادہ بےچینی یا ناپسندیدہ خیالات</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شاذ و نادر بدتر: مرگی، نفسیاتی بیماریاں، صدمہ</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چکر یا بےآرامی ہو تو رک جائیں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مسلسل علامات میں مستند ماہر ضروری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NIMH, I'm So Stressed Out! Fact Sheet; MedlinePlus, Stress; MedlinePlus, Stress and your health</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طویل دباؤ توجہ کا مستحق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ہفتوں، مہینوں یا زیادہ رہتا ہے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نیند کی خرابی، سر درد، چڑچڑاپن</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اس کی عادت آسانی سے ہو جاتی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گھبراہٹ کے احساسات: مدد لینے کی وجہ</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سنبھل نہیں پا رہے؟ کسی ماہر سے بات کریں۔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Relaxation Techniques: What You Need To Know; NHS, Breathing exercises for stress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“Normal breath-in, slow breathe-out”</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‎2015-09-23‎</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"عام رفتار سے سانس اندر، آہستہ سانس باہر"</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آہستہ پیٹ سے سانس</a:t>
            </a:r>
          </a:p>
          <a:p>
            <a:pPr algn="r" rtl="1">
              <a:lnSpc>
                <a:spcPct val="125000"/>
              </a:lnSpc>
              <a:spcAft>
                <a:spcPts val="1275"/>
              </a:spcAft>
            </a:pPr>
            <a:r>
              <a:rPr sz="1632" b="0" i="0" lang="ur-PK">
                <a:solidFill>
                  <a:srgbClr val="15201E"/>
                </a:solidFill>
                <a:latin typeface="Segoe UI"/>
                <a:cs typeface="Noto Nastaliq Urdu"/>
              </a:rPr>
              <a:t>سکون کی حالت میں مشق</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تمام بافتوں میں آکسیجن بڑھانا</a:t>
            </a:r>
          </a:p>
          <a:p>
            <a:pPr algn="r" rtl="1">
              <a:lnSpc>
                <a:spcPct val="125000"/>
              </a:lnSpc>
              <a:spcAft>
                <a:spcPts val="1275"/>
              </a:spcAft>
            </a:pPr>
            <a:r>
              <a:rPr sz="1632" b="0" i="0" lang="ur-PK">
                <a:solidFill>
                  <a:srgbClr val="15201E"/>
                </a:solidFill>
                <a:latin typeface="Segoe UI"/>
                <a:cs typeface="Noto Nastaliq Urdu"/>
              </a:rPr>
              <a:t>بیماری پر اثرات</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تکنیک رہنمائی سے ملتی ہے؛ بیماری کے دعووں کے حق میں شواہد نہیں۔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خودکشی کے خیال: </a:t>
            </a:r>
            <a:r>
              <a:rPr sz="1920" b="0" i="0" lang="en-US">
                <a:solidFill>
                  <a:srgbClr val="15201E"/>
                </a:solidFill>
                <a:latin typeface="Segoe UI"/>
              </a:rPr>
              <a:t>‎988‎</a:t>
            </a:r>
            <a:r>
              <a:rPr sz="1920" b="0" i="0" lang="ur-PK">
                <a:solidFill>
                  <a:srgbClr val="15201E"/>
                </a:solidFill>
                <a:latin typeface="Segoe UI"/>
                <a:cs typeface="Noto Nastaliq Urdu"/>
              </a:rPr>
              <a:t>؛ فوری خطرہ: </a:t>
            </a:r>
            <a:r>
              <a:rPr sz="1920" b="0" i="0" lang="en-US">
                <a:solidFill>
                  <a:srgbClr val="15201E"/>
                </a:solidFill>
                <a:latin typeface="Segoe UI"/>
              </a:rPr>
              <a:t>‎911‎</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سینے میں درد یا دباؤ: </a:t>
            </a:r>
            <a:r>
              <a:rPr sz="1920" b="0" i="0" lang="en-US">
                <a:solidFill>
                  <a:srgbClr val="15201E"/>
                </a:solidFill>
                <a:latin typeface="Segoe UI"/>
              </a:rPr>
              <a:t>‎911‎</a:t>
            </a:r>
            <a:r>
              <a:rPr sz="1920" b="0" i="0" lang="ur-PK">
                <a:solidFill>
                  <a:srgbClr val="15201E"/>
                </a:solidFill>
                <a:latin typeface="Segoe UI"/>
                <a:cs typeface="Noto Nastaliq Urdu"/>
              </a:rPr>
              <a:t> پر کال</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نیا یا بڑھتا سانس پھولنا: معالج؛ اچانک ہو تو </a:t>
            </a:r>
            <a:r>
              <a:rPr sz="1920" b="0" i="0" lang="en-US">
                <a:solidFill>
                  <a:srgbClr val="15201E"/>
                </a:solidFill>
                <a:latin typeface="Segoe UI"/>
              </a:rPr>
              <a:t>‎911‎</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مشق میں بےہوشی یا بار بار چکر: رکیں، معائنہ کروائیں</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بار بار پینک اٹیک: معالج سے ملیں</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رات کو ہانپتے ہوئے جاگنا: نیند کا معائنہ</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سینے کا درد یا خود کو نقصان کے خیالات: ابھی مدد لیں۔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Relaxation Techniques: What You Need To Know; NHS, Breathing exercises for stress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آج ایک بار سکون کی حالت میں آزمائیں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پیٹ تک سانس لیں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اندر </a:t>
            </a:r>
            <a:r>
              <a:rPr sz="2111" b="0" i="0" lang="en-US">
                <a:solidFill>
                  <a:srgbClr val="15201E"/>
                </a:solidFill>
                <a:latin typeface="Segoe UI"/>
              </a:rPr>
              <a:t>‎1‎</a:t>
            </a:r>
            <a:r>
              <a:rPr sz="2111" b="0" i="0" lang="ur-PK">
                <a:solidFill>
                  <a:srgbClr val="15201E"/>
                </a:solidFill>
                <a:latin typeface="Segoe UI"/>
                <a:cs typeface="Noto Nastaliq Urdu"/>
              </a:rPr>
              <a:t> سے </a:t>
            </a:r>
            <a:r>
              <a:rPr sz="2111" b="0" i="0" lang="en-US">
                <a:solidFill>
                  <a:srgbClr val="15201E"/>
                </a:solidFill>
                <a:latin typeface="Segoe UI"/>
              </a:rPr>
              <a:t>‎5‎</a:t>
            </a:r>
            <a:r>
              <a:rPr sz="2111" b="0" i="0" lang="ur-PK">
                <a:solidFill>
                  <a:srgbClr val="15201E"/>
                </a:solidFill>
                <a:latin typeface="Segoe UI"/>
                <a:cs typeface="Noto Nastaliq Urdu"/>
              </a:rPr>
              <a:t>، باہر </a:t>
            </a:r>
            <a:r>
              <a:rPr sz="2111" b="0" i="0" lang="en-US">
                <a:solidFill>
                  <a:srgbClr val="15201E"/>
                </a:solidFill>
                <a:latin typeface="Segoe UI"/>
              </a:rPr>
              <a:t>‎1‎</a:t>
            </a:r>
            <a:r>
              <a:rPr sz="2111" b="0" i="0" lang="ur-PK">
                <a:solidFill>
                  <a:srgbClr val="15201E"/>
                </a:solidFill>
                <a:latin typeface="Segoe UI"/>
                <a:cs typeface="Noto Nastaliq Urdu"/>
              </a:rPr>
              <a:t> سے </a:t>
            </a:r>
            <a:r>
              <a:rPr sz="2111" b="0" i="0" lang="en-US">
                <a:solidFill>
                  <a:srgbClr val="15201E"/>
                </a:solidFill>
                <a:latin typeface="Segoe UI"/>
              </a:rPr>
              <a:t>‎5‎</a:t>
            </a:r>
            <a:r>
              <a:rPr sz="2111" b="0" i="0" lang="ur-PK">
                <a:solidFill>
                  <a:srgbClr val="15201E"/>
                </a:solidFill>
                <a:latin typeface="Segoe UI"/>
                <a:cs typeface="Noto Nastaliq Urdu"/>
              </a:rPr>
              <a:t> گنیں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چکر یا بےآرامی ہو تو رک جائیں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اپنا علاج کا منصوبہ جاری رکھیں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آج ایک بار، سکون کی حالت میں شروع کریں۔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NCCIH — Relaxation Techniques: What You Need To Know</a:t>
            </a:r>
          </a:p>
          <a:p>
            <a:pPr algn="l">
              <a:spcAft>
                <a:spcPts val="1200"/>
              </a:spcAft>
            </a:pPr>
            <a:r>
              <a:rPr sz="1600" b="0" i="0">
                <a:solidFill>
                  <a:srgbClr val="46524F"/>
                </a:solidFill>
                <a:latin typeface="Segoe UI"/>
              </a:rPr>
              <a:t>NCCIH — Stress</a:t>
            </a:r>
          </a:p>
          <a:p>
            <a:pPr algn="l">
              <a:spcAft>
                <a:spcPts val="1200"/>
              </a:spcAft>
            </a:pPr>
            <a:r>
              <a:rPr sz="1600" b="0" i="0">
                <a:solidFill>
                  <a:srgbClr val="46524F"/>
                </a:solidFill>
                <a:latin typeface="Segoe UI"/>
              </a:rPr>
              <a:t>NHS — Breathing exercises for stress</a:t>
            </a:r>
          </a:p>
          <a:p>
            <a:pPr algn="l">
              <a:spcAft>
                <a:spcPts val="1200"/>
              </a:spcAft>
            </a:pPr>
            <a:r>
              <a:rPr sz="1600" b="0" i="0">
                <a:solidFill>
                  <a:srgbClr val="46524F"/>
                </a:solidFill>
                <a:latin typeface="Segoe UI"/>
              </a:rPr>
              <a:t>NIMH — I'm So Stressed Out! Fact Sheet</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Stress</a:t>
            </a:r>
          </a:p>
          <a:p>
            <a:pPr algn="l">
              <a:spcAft>
                <a:spcPts val="1200"/>
              </a:spcAft>
            </a:pPr>
            <a:r>
              <a:rPr sz="1600" b="0" i="0">
                <a:solidFill>
                  <a:srgbClr val="46524F"/>
                </a:solidFill>
                <a:latin typeface="Segoe UI"/>
              </a:rPr>
              <a:t>MedlinePlus — Stress and your health</a:t>
            </a:r>
          </a:p>
          <a:p>
            <a:pPr algn="l">
              <a:spcAft>
                <a:spcPts val="1200"/>
              </a:spcAft>
            </a:pPr>
            <a:r>
              <a:rPr sz="1600" b="0" i="0">
                <a:solidFill>
                  <a:srgbClr val="46524F"/>
                </a:solidFill>
                <a:latin typeface="Segoe UI"/>
              </a:rPr>
              <a:t>NHLBI — High Blood Pressure: Treatment</a:t>
            </a:r>
          </a:p>
          <a:p>
            <a:pPr algn="l">
              <a:spcAft>
                <a:spcPts val="1200"/>
              </a:spcAft>
            </a:pPr>
            <a:r>
              <a:rPr sz="1600" b="0" i="0">
                <a:solidFill>
                  <a:srgbClr val="46524F"/>
                </a:solidFill>
                <a:latin typeface="Segoe UI"/>
              </a:rPr>
              <a:t>NCCIH — Sleep Disorders and Complementary Health Approaches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‎3‎</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آہستہ سانس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14</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بیماریوں کے ساتھ سانس کی مشق میرے لیے محفوظ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یہ میرے بلڈ پریشر یا بےچینی کے علاج کے ساتھ چل سکتی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اگر میرا دباؤ بہتر نہ ہو تو آگے کیا کروں؟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دباؤ یا نیند کے لیے میری کوئی چیز میری دواؤں سے تعامل کرتی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