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Participants</c:v>
                </c:pt>
              </c:strCache>
            </c:strRef>
          </c:tx>
          <c:spPr>
            <a:solidFill>
              <a:srgbClr val="0E5753"/>
            </a:solidFill>
          </c:spPr>
          <c:cat>
            <c:strRef>
              <c:f>Sheet1!$A$2:$A$4</c:f>
              <c:strCache>
                <c:ptCount val="3"/>
                <c:pt idx="0">
                  <c:v>Anxiety disorders, 16 studies</c:v>
                </c:pt>
                <c:pt idx="1">
                  <c:v>Stress, 3 studies</c:v>
                </c:pt>
                <c:pt idx="2">
                  <c:v>Blood pressure, 17 studies</c:v>
                </c:pt>
              </c:strCache>
            </c:strRef>
          </c:cat>
          <c:val>
            <c:numRef>
              <c:f>Sheet1!$B$2:$B$4</c:f>
              <c:numCache>
                <c:formatCode>General</c:formatCode>
                <c:ptCount val="3"/>
                <c:pt idx="0">
                  <c:v>856</c:v>
                </c:pt>
                <c:pt idx="1">
                  <c:v>880</c:v>
                </c:pt>
                <c:pt idx="2">
                  <c:v>1165</c:v>
                </c:pt>
              </c:numCache>
            </c:numRef>
          </c:val>
        </c:ser>
        <c:dLbls>
          <c:numFmt formatCode="0" sourceLinked="0"/>
          <c:txPr>
            <a:bodyPr/>
            <a:lstStyle/>
            <a:p>
              <a:pPr>
                <a:defRPr sz="1500" b="1"/>
              </a:pPr>
            </a:p>
          </c:txPr>
          <c:dLblPos val="outEnd"/>
          <c:showLegendKey val="0"/>
          <c:showVal val="1"/>
          <c:showCatName val="0"/>
          <c:showSerName val="0"/>
          <c:showPercent val="0"/>
          <c:showBubbleSize val="0"/>
          <c:showLeaderLines val="1"/>
        </c:dLbls>
        <c:gapWidth val="55"/>
        <c:overlap val="-8"/>
        <c:axId val="-2068027336"/>
        <c:axId val="-2113994440"/>
      </c:barChart>
      <c:catAx>
        <c:axId val="-2068027336"/>
        <c:scaling>
          <c:orientation val="minMax"/>
        </c:scaling>
        <c:delete val="0"/>
        <c:axPos val="l"/>
        <c:majorTickMark val="out"/>
        <c:minorTickMark val="none"/>
        <c:tickLblPos val="nextTo"/>
        <c:spPr>
          <a:ln>
            <a:solidFill>
              <a:srgbClr val="DDD8CD"/>
            </a:solidFill>
          </a:ln>
        </c:spPr>
        <c:txPr>
          <a:bodyPr/>
          <a:lstStyle/>
          <a:p>
            <a:pPr>
              <a:defRPr sz="1400"/>
            </a:pPr>
          </a:p>
        </c:txPr>
        <c:crossAx val="-2113994440"/>
        <c:crosses val="autoZero"/>
        <c:auto val="1"/>
        <c:lblAlgn val="ctr"/>
        <c:lblOffset val="100"/>
        <c:noMultiLvlLbl val="0"/>
      </c:catAx>
      <c:valAx>
        <c:axId val="-2113994440"/>
        <c:scaling>
          <c:max val="1200.0"/>
          <c:min val="0.0"/>
        </c:scaling>
        <c:delete val="0"/>
        <c:axPos val="b"/>
        <c:majorGridlines>
          <c:spPr>
            <a:ln>
              <a:solidFill>
                <a:srgbClr val="DDD8CD"/>
              </a:solidFill>
            </a:ln>
          </c:spPr>
        </c:majorGridlines>
        <c:numFmt formatCode="0" sourceLinked="0"/>
        <c:majorTickMark val="out"/>
        <c:minorTickMark val="none"/>
        <c:tickLblPos val="nextTo"/>
        <c:spPr>
          <a:ln>
            <a:noFill/>
          </a:ln>
        </c:spPr>
        <c:txPr>
          <a:bodyPr/>
          <a:lstStyle/>
          <a:p>
            <a:pPr>
              <a:defRPr sz="1100">
                <a:solidFill>
                  <a:srgbClr val="5F6A67"/>
                </a:solidFill>
              </a:defRPr>
            </a:pPr>
          </a:p>
        </c:txPr>
        <c:crossAx val="-2068027336"/>
        <c:crosses val="autoZero"/>
      </c:valAx>
    </c:plotArea>
    <c:dispBlanksAs val="gap"/>
  </c:chart>
  <c:txPr>
    <a:bodyPr/>
    <a:lstStyle/>
    <a:p>
      <a:pPr>
        <a:defRPr sz="1300">
          <a:latin typeface="Segoe U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short session is about slow breathing for stress: what it does in the body, how to do it, and how far the evidence goes. Everything on these slides comes from public-health sources, named at the bottom of each slide. It is general education, not individual advice, and we will practice the technique together.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 expectations at the start. Slow breathing is one of the few free things with real evidence behind it, and also one of the most oversold. It can help you feel calmer and may modestly lower blood pressure. It does not treat anxiety disorders, high blood pressure or any other disease on its own. Both halves of that sentence matter.</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Under stress, hormones raise heart rate, breathing rate and blood pressure, and muscles tense. That is the fight-or-flight response. The relaxation response is the opposite: slower breathing, lower blood pressure, a reduced heart rate. Slow, deep breathing from the belly is one recognized way to bring it on. Stress that the chips show direction, not measured values.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the room through it. Get comfortable, standing, sitting with your back supported, or lying down, and loosen tight clothes. Let the breath flow into your belly without forcing it, in through the nose and out through the mouth. Count gently from one to five in and one to five out if counting helps. Keep going for at least five minutes. Try one minute together now.</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how much research sits behind each finding. For blood pressure, a 2019 review of 17 studies and 1,165 people found a modest reduction, but follow-up was short and the risk of bias high. For stress, a review of 3 studies and 880 people found preliminary evidence. For anxiety disorders, 16 studies and 856 people found relaxation therapy reduced symptoms. These are research results, not a description of any pharmacy service.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Summarize the findings plainly. Diaphragmatic breathing may help reduce stress, but the evidence is preliminary. Slow breathing gave a modest drop in blood pressure, in short studies with a high risk of bias, and nobody looked at whether it prevents stroke or heart attack. Relaxation therapy reduced anxiety symptoms in people with anxiety disorders, but was less effective than cognitive behavioral therapy for PTSD and OCD.</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Good uses: a stressful moment, a daily routine, and as one part of CBT-I for insomnia. Not a replacement: for a blood pressure treatment plan, for therapy or medication when anxiety persists, or on its own for sleep problems. NCCIH says relaxation on its own doesn't seem especially promising for sleep. Encourage people to tell their clinicians they are practicing; it can be built on.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Relaxation techniques are generally considered safe for healthy people, and most studies report no negative effects. Occasionally people report more anxiety, intrusive thoughts or fear of losing control. Rarely, symptoms have worsened in people with epilepsy, certain psychiatric conditions, or a history of abuse or trauma, so those people should talk to a clinician first. The stop-if-dizzy line is ProperHealth safety wording.</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Breathing helps in the moment, but long-term stress needs more. It can last weeks or months and harm your health. It shows up as poor sleep, headaches, or feeling sad, angry or easily upset, and people often get so used to it that they don't notice. Feelings of panic, such as dizziness, rapid breathing or a racing heart, are a reason to seek help.</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historical note. Dr. Majid Ali taught limbic breathing for decades: breathe from the abdomen, a normal breath in, a slow breath out, practiced when calm. The core matches today's description of diaphragmatic breathing. His claims about tissue oxygen, energy and disease are not supported by the sources used here, and are listed on the sources page.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need prompt action, not breathing exercises. Thoughts of suicide mean calling or texting 988 now, or 911 in immediate danger. Chest pain or pressure means 911. New or worsening breathlessness needs medical care. This list is ProperHealth safety wording awaiting pharmacist sign-off, so present it as general guidance and direct people to their own care team.</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steps. Try it once today while calm, because practicing on an ordinary day makes it easier to use when stressed. Breathe into the belly, count one to five in and out if it helps, and keep going for at least five minutes. Stop if dizzy. And keep any treatment plan you already have.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statement in this lecture comes from these sources: NCCIH, NIMH, NHLBI, MedlinePlus and the NHS breathing guide. Each page was saved and checked word for word. The full list of claims, with the exact passage each one rests on, is on the topic's sources page. The warning signs also cite: MedlinePlus — Heart Attack; MedlinePlus — Breathing difficulty; MedlinePlus — Fainting.</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next appointment. Suggest they bring anything they take for stress or sleep. Remind the room that this lecture is a review edition and has not yet been approved by a pharmacist, and that nothing here is a reason to change a medicine.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chart" Target="../charts/char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SLOW BREATHING</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Slow breathing for stress: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What it does, how to do it, and how far the evidence goes</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15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SLOW BREATHING</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NCCIH, Relaxation Techniques: What You Need To Know; NCCIH, Stress</a:t>
            </a:r>
          </a:p>
        </p:txBody>
      </p:sp>
      <p:sp>
        <p:nvSpPr>
          <p:cNvPr id="7" name="TextBox 6"/>
          <p:cNvSpPr txBox="1"/>
          <p:nvPr/>
        </p:nvSpPr>
        <p:spPr>
          <a:xfrm>
            <a:off x="548640" y="1554480"/>
            <a:ext cx="10424160" cy="1770380"/>
          </a:xfrm>
          <a:prstGeom prst="rect">
            <a:avLst/>
          </a:prstGeom>
          <a:noFill/>
        </p:spPr>
        <p:txBody>
          <a:bodyPr wrap="square" lIns="18288" rIns="18288" tIns="18288" bIns="18288" anchor="t">
            <a:spAutoFit/>
          </a:bodyPr>
          <a:lstStyle/>
          <a:p>
            <a:pPr algn="l"/>
            <a:r>
              <a:rPr sz="5000" b="0" i="1">
                <a:solidFill>
                  <a:srgbClr val="0A3F3C"/>
                </a:solidFill>
                <a:latin typeface="Georgia"/>
              </a:rPr>
              <a:t>Can slow breathing help me feel calmer?</a:t>
            </a:r>
          </a:p>
        </p:txBody>
      </p:sp>
      <p:sp>
        <p:nvSpPr>
          <p:cNvPr id="8" name="Rectangle 7"/>
          <p:cNvSpPr/>
          <p:nvPr/>
        </p:nvSpPr>
        <p:spPr>
          <a:xfrm>
            <a:off x="548640" y="3507739"/>
            <a:ext cx="54864" cy="289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3462020"/>
            <a:ext cx="9601200" cy="381000"/>
          </a:xfrm>
          <a:prstGeom prst="rect">
            <a:avLst/>
          </a:prstGeom>
          <a:noFill/>
        </p:spPr>
        <p:txBody>
          <a:bodyPr wrap="square" lIns="18288" rIns="18288" tIns="18288" bIns="18288" anchor="t">
            <a:spAutoFit/>
          </a:bodyPr>
          <a:lstStyle/>
          <a:p>
            <a:pPr algn="l"/>
            <a:r>
              <a:rPr sz="2400" b="0" i="0">
                <a:solidFill>
                  <a:srgbClr val="46524F"/>
                </a:solidFill>
                <a:latin typeface="Segoe UI"/>
              </a:rPr>
              <a:t>A free, safe tool alongside care, not a treatment for disease.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SLOW BREATHING</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Stress; NCCIH, Stress; NCCIH, Relaxation Techniques: What You Need To Know</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Relaxation is the opposite of stress</a:t>
            </a:r>
          </a:p>
        </p:txBody>
      </p:sp>
      <p:sp>
        <p:nvSpPr>
          <p:cNvPr id="8" name="TextBox 7"/>
          <p:cNvSpPr txBox="1"/>
          <p:nvPr/>
        </p:nvSpPr>
        <p:spPr>
          <a:xfrm>
            <a:off x="749808" y="1737360"/>
            <a:ext cx="914400" cy="548640"/>
          </a:xfrm>
          <a:prstGeom prst="rect">
            <a:avLst/>
          </a:prstGeom>
          <a:noFill/>
        </p:spPr>
        <p:txBody>
          <a:bodyPr wrap="square" lIns="18288" rIns="18288" tIns="18288" bIns="18288" anchor="t">
            <a:spAutoFit/>
          </a:bodyPr>
          <a:lstStyle/>
          <a:p>
            <a:pPr algn="l"/>
            <a:r>
              <a:rPr sz="3000" b="0" i="0">
                <a:solidFill>
                  <a:srgbClr val="B9D4CF"/>
                </a:solidFill>
                <a:latin typeface="Georgia"/>
              </a:rPr>
              <a:t>1</a:t>
            </a:r>
          </a:p>
        </p:txBody>
      </p:sp>
      <p:sp>
        <p:nvSpPr>
          <p:cNvPr id="9" name="TextBox 8"/>
          <p:cNvSpPr txBox="1"/>
          <p:nvPr/>
        </p:nvSpPr>
        <p:spPr>
          <a:xfrm>
            <a:off x="749808" y="2331720"/>
            <a:ext cx="3295802" cy="685800"/>
          </a:xfrm>
          <a:prstGeom prst="rect">
            <a:avLst/>
          </a:prstGeom>
          <a:noFill/>
        </p:spPr>
        <p:txBody>
          <a:bodyPr wrap="square" lIns="18288" rIns="18288" tIns="18288" bIns="18288" anchor="t">
            <a:spAutoFit/>
          </a:bodyPr>
          <a:lstStyle/>
          <a:p>
            <a:pPr algn="l"/>
            <a:r>
              <a:rPr sz="2000" b="1" i="0">
                <a:solidFill>
                  <a:srgbClr val="15201E"/>
                </a:solidFill>
                <a:latin typeface="Segoe UI"/>
              </a:rPr>
              <a:t>Everyday calm</a:t>
            </a:r>
          </a:p>
        </p:txBody>
      </p:sp>
      <p:sp>
        <p:nvSpPr>
          <p:cNvPr id="10" name="TextBox 9"/>
          <p:cNvSpPr txBox="1"/>
          <p:nvPr/>
        </p:nvSpPr>
        <p:spPr>
          <a:xfrm>
            <a:off x="749808" y="3291840"/>
            <a:ext cx="3295802" cy="292608"/>
          </a:xfrm>
          <a:prstGeom prst="rect">
            <a:avLst/>
          </a:prstGeom>
          <a:noFill/>
        </p:spPr>
        <p:txBody>
          <a:bodyPr wrap="square" lIns="18288" rIns="18288" tIns="18288" bIns="18288" anchor="t">
            <a:spAutoFit/>
          </a:bodyPr>
          <a:lstStyle/>
          <a:p>
            <a:pPr algn="l"/>
            <a:r>
              <a:rPr sz="1200" b="1" i="0">
                <a:solidFill>
                  <a:srgbClr val="5F6A67"/>
                </a:solidFill>
                <a:latin typeface="Segoe UI"/>
              </a:rPr>
              <a:t>Heart rate</a:t>
            </a:r>
          </a:p>
        </p:txBody>
      </p:sp>
      <p:sp>
        <p:nvSpPr>
          <p:cNvPr id="11" name="Rounded Rectangle 10"/>
          <p:cNvSpPr/>
          <p:nvPr/>
        </p:nvSpPr>
        <p:spPr>
          <a:xfrm>
            <a:off x="749808" y="3602736"/>
            <a:ext cx="3149498"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41247" y="3602736"/>
            <a:ext cx="2966618" cy="365760"/>
          </a:xfrm>
          <a:prstGeom prst="rect">
            <a:avLst/>
          </a:prstGeom>
          <a:noFill/>
        </p:spPr>
        <p:txBody>
          <a:bodyPr wrap="square" lIns="18288" rIns="18288" tIns="18288" bIns="18288" anchor="ctr">
            <a:spAutoFit/>
          </a:bodyPr>
          <a:lstStyle/>
          <a:p>
            <a:pPr algn="l"/>
            <a:r>
              <a:rPr sz="1500" b="1" i="0">
                <a:solidFill>
                  <a:srgbClr val="7A5300"/>
                </a:solidFill>
                <a:latin typeface="Segoe UI"/>
              </a:rPr>
              <a:t>Usual</a:t>
            </a:r>
          </a:p>
        </p:txBody>
      </p:sp>
      <p:sp>
        <p:nvSpPr>
          <p:cNvPr id="13" name="TextBox 12"/>
          <p:cNvSpPr txBox="1"/>
          <p:nvPr/>
        </p:nvSpPr>
        <p:spPr>
          <a:xfrm>
            <a:off x="749808" y="4069080"/>
            <a:ext cx="3295802" cy="292608"/>
          </a:xfrm>
          <a:prstGeom prst="rect">
            <a:avLst/>
          </a:prstGeom>
          <a:noFill/>
        </p:spPr>
        <p:txBody>
          <a:bodyPr wrap="square" lIns="18288" rIns="18288" tIns="18288" bIns="18288" anchor="t">
            <a:spAutoFit/>
          </a:bodyPr>
          <a:lstStyle/>
          <a:p>
            <a:pPr algn="l"/>
            <a:r>
              <a:rPr sz="1200" b="1" i="0">
                <a:solidFill>
                  <a:srgbClr val="5F6A67"/>
                </a:solidFill>
                <a:latin typeface="Segoe UI"/>
              </a:rPr>
              <a:t>Breathing rate</a:t>
            </a:r>
          </a:p>
        </p:txBody>
      </p:sp>
      <p:sp>
        <p:nvSpPr>
          <p:cNvPr id="14" name="Rounded Rectangle 13"/>
          <p:cNvSpPr/>
          <p:nvPr/>
        </p:nvSpPr>
        <p:spPr>
          <a:xfrm>
            <a:off x="749808" y="4379976"/>
            <a:ext cx="3149498" cy="36576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41247" y="4379976"/>
            <a:ext cx="2966618" cy="365760"/>
          </a:xfrm>
          <a:prstGeom prst="rect">
            <a:avLst/>
          </a:prstGeom>
          <a:noFill/>
        </p:spPr>
        <p:txBody>
          <a:bodyPr wrap="square" lIns="18288" rIns="18288" tIns="18288" bIns="18288" anchor="ctr">
            <a:spAutoFit/>
          </a:bodyPr>
          <a:lstStyle/>
          <a:p>
            <a:pPr algn="l"/>
            <a:r>
              <a:rPr sz="1500" b="1" i="0">
                <a:solidFill>
                  <a:srgbClr val="0A3F3C"/>
                </a:solidFill>
                <a:latin typeface="Segoe UI"/>
              </a:rPr>
              <a:t>Usual</a:t>
            </a:r>
          </a:p>
        </p:txBody>
      </p:sp>
      <p:cxnSp>
        <p:nvCxnSpPr>
          <p:cNvPr id="16" name="Connector 15"/>
          <p:cNvCxnSpPr/>
          <p:nvPr/>
        </p:nvCxnSpPr>
        <p:spPr>
          <a:xfrm>
            <a:off x="4246778" y="1691640"/>
            <a:ext cx="0" cy="329184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4447946" y="1737360"/>
            <a:ext cx="914400" cy="548640"/>
          </a:xfrm>
          <a:prstGeom prst="rect">
            <a:avLst/>
          </a:prstGeom>
          <a:noFill/>
        </p:spPr>
        <p:txBody>
          <a:bodyPr wrap="square" lIns="18288" rIns="18288" tIns="18288" bIns="18288" anchor="t">
            <a:spAutoFit/>
          </a:bodyPr>
          <a:lstStyle/>
          <a:p>
            <a:pPr algn="l"/>
            <a:r>
              <a:rPr sz="3000" b="0" i="0">
                <a:solidFill>
                  <a:srgbClr val="B9D4CF"/>
                </a:solidFill>
                <a:latin typeface="Georgia"/>
              </a:rPr>
              <a:t>2</a:t>
            </a:r>
          </a:p>
        </p:txBody>
      </p:sp>
      <p:sp>
        <p:nvSpPr>
          <p:cNvPr id="18" name="TextBox 17"/>
          <p:cNvSpPr txBox="1"/>
          <p:nvPr/>
        </p:nvSpPr>
        <p:spPr>
          <a:xfrm>
            <a:off x="4447946" y="2331720"/>
            <a:ext cx="3295802" cy="685800"/>
          </a:xfrm>
          <a:prstGeom prst="rect">
            <a:avLst/>
          </a:prstGeom>
          <a:noFill/>
        </p:spPr>
        <p:txBody>
          <a:bodyPr wrap="square" lIns="18288" rIns="18288" tIns="18288" bIns="18288" anchor="t">
            <a:spAutoFit/>
          </a:bodyPr>
          <a:lstStyle/>
          <a:p>
            <a:pPr algn="l"/>
            <a:r>
              <a:rPr sz="2000" b="1" i="0">
                <a:solidFill>
                  <a:srgbClr val="15201E"/>
                </a:solidFill>
                <a:latin typeface="Segoe UI"/>
              </a:rPr>
              <a:t>Stress response</a:t>
            </a:r>
          </a:p>
        </p:txBody>
      </p:sp>
      <p:sp>
        <p:nvSpPr>
          <p:cNvPr id="19" name="TextBox 18"/>
          <p:cNvSpPr txBox="1"/>
          <p:nvPr/>
        </p:nvSpPr>
        <p:spPr>
          <a:xfrm>
            <a:off x="4447946" y="3291840"/>
            <a:ext cx="3295802" cy="292608"/>
          </a:xfrm>
          <a:prstGeom prst="rect">
            <a:avLst/>
          </a:prstGeom>
          <a:noFill/>
        </p:spPr>
        <p:txBody>
          <a:bodyPr wrap="square" lIns="18288" rIns="18288" tIns="18288" bIns="18288" anchor="t">
            <a:spAutoFit/>
          </a:bodyPr>
          <a:lstStyle/>
          <a:p>
            <a:pPr algn="l"/>
            <a:r>
              <a:rPr sz="1200" b="1" i="0">
                <a:solidFill>
                  <a:srgbClr val="5F6A67"/>
                </a:solidFill>
                <a:latin typeface="Segoe UI"/>
              </a:rPr>
              <a:t>Heart rate</a:t>
            </a:r>
          </a:p>
        </p:txBody>
      </p:sp>
      <p:sp>
        <p:nvSpPr>
          <p:cNvPr id="20" name="Rounded Rectangle 19"/>
          <p:cNvSpPr/>
          <p:nvPr/>
        </p:nvSpPr>
        <p:spPr>
          <a:xfrm>
            <a:off x="4447946" y="3602736"/>
            <a:ext cx="3149498"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539386" y="3602736"/>
            <a:ext cx="2966618" cy="365760"/>
          </a:xfrm>
          <a:prstGeom prst="rect">
            <a:avLst/>
          </a:prstGeom>
          <a:noFill/>
        </p:spPr>
        <p:txBody>
          <a:bodyPr wrap="square" lIns="18288" rIns="18288" tIns="18288" bIns="18288" anchor="ctr">
            <a:spAutoFit/>
          </a:bodyPr>
          <a:lstStyle/>
          <a:p>
            <a:pPr algn="l"/>
            <a:r>
              <a:rPr sz="1500" b="1" i="0">
                <a:solidFill>
                  <a:srgbClr val="7A5300"/>
                </a:solidFill>
                <a:latin typeface="Segoe UI"/>
              </a:rPr>
              <a:t>Goes up</a:t>
            </a:r>
          </a:p>
        </p:txBody>
      </p:sp>
      <p:sp>
        <p:nvSpPr>
          <p:cNvPr id="22" name="TextBox 21"/>
          <p:cNvSpPr txBox="1"/>
          <p:nvPr/>
        </p:nvSpPr>
        <p:spPr>
          <a:xfrm>
            <a:off x="4447946" y="4069080"/>
            <a:ext cx="3295802" cy="292608"/>
          </a:xfrm>
          <a:prstGeom prst="rect">
            <a:avLst/>
          </a:prstGeom>
          <a:noFill/>
        </p:spPr>
        <p:txBody>
          <a:bodyPr wrap="square" lIns="18288" rIns="18288" tIns="18288" bIns="18288" anchor="t">
            <a:spAutoFit/>
          </a:bodyPr>
          <a:lstStyle/>
          <a:p>
            <a:pPr algn="l"/>
            <a:r>
              <a:rPr sz="1200" b="1" i="0">
                <a:solidFill>
                  <a:srgbClr val="5F6A67"/>
                </a:solidFill>
                <a:latin typeface="Segoe UI"/>
              </a:rPr>
              <a:t>Breathing rate</a:t>
            </a:r>
          </a:p>
        </p:txBody>
      </p:sp>
      <p:sp>
        <p:nvSpPr>
          <p:cNvPr id="23" name="Rounded Rectangle 22"/>
          <p:cNvSpPr/>
          <p:nvPr/>
        </p:nvSpPr>
        <p:spPr>
          <a:xfrm>
            <a:off x="4447946" y="4379976"/>
            <a:ext cx="3149498" cy="36576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4539386" y="4379976"/>
            <a:ext cx="2966618" cy="365760"/>
          </a:xfrm>
          <a:prstGeom prst="rect">
            <a:avLst/>
          </a:prstGeom>
          <a:noFill/>
        </p:spPr>
        <p:txBody>
          <a:bodyPr wrap="square" lIns="18288" rIns="18288" tIns="18288" bIns="18288" anchor="ctr">
            <a:spAutoFit/>
          </a:bodyPr>
          <a:lstStyle/>
          <a:p>
            <a:pPr algn="l"/>
            <a:r>
              <a:rPr sz="1500" b="1" i="0">
                <a:solidFill>
                  <a:srgbClr val="0A3F3C"/>
                </a:solidFill>
                <a:latin typeface="Segoe UI"/>
              </a:rPr>
              <a:t>Goes up</a:t>
            </a:r>
          </a:p>
        </p:txBody>
      </p:sp>
      <p:sp>
        <p:nvSpPr>
          <p:cNvPr id="25" name="Rectangle 24"/>
          <p:cNvSpPr/>
          <p:nvPr/>
        </p:nvSpPr>
        <p:spPr>
          <a:xfrm>
            <a:off x="7944916" y="1645920"/>
            <a:ext cx="3698138" cy="3383280"/>
          </a:xfrm>
          <a:prstGeom prst="rect">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26" name="Connector 25"/>
          <p:cNvCxnSpPr/>
          <p:nvPr/>
        </p:nvCxnSpPr>
        <p:spPr>
          <a:xfrm>
            <a:off x="7944916" y="1691640"/>
            <a:ext cx="0" cy="329184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8146084" y="1737360"/>
            <a:ext cx="914400" cy="548640"/>
          </a:xfrm>
          <a:prstGeom prst="rect">
            <a:avLst/>
          </a:prstGeom>
          <a:noFill/>
        </p:spPr>
        <p:txBody>
          <a:bodyPr wrap="square" lIns="18288" rIns="18288" tIns="18288" bIns="18288" anchor="t">
            <a:spAutoFit/>
          </a:bodyPr>
          <a:lstStyle/>
          <a:p>
            <a:pPr algn="l"/>
            <a:r>
              <a:rPr sz="3000" b="0" i="0">
                <a:solidFill>
                  <a:srgbClr val="0E5753"/>
                </a:solidFill>
                <a:latin typeface="Georgia"/>
              </a:rPr>
              <a:t>3</a:t>
            </a:r>
          </a:p>
        </p:txBody>
      </p:sp>
      <p:sp>
        <p:nvSpPr>
          <p:cNvPr id="28" name="TextBox 27"/>
          <p:cNvSpPr txBox="1"/>
          <p:nvPr/>
        </p:nvSpPr>
        <p:spPr>
          <a:xfrm>
            <a:off x="8146084" y="2331720"/>
            <a:ext cx="3295802" cy="685800"/>
          </a:xfrm>
          <a:prstGeom prst="rect">
            <a:avLst/>
          </a:prstGeom>
          <a:noFill/>
        </p:spPr>
        <p:txBody>
          <a:bodyPr wrap="square" lIns="18288" rIns="18288" tIns="18288" bIns="18288" anchor="t">
            <a:spAutoFit/>
          </a:bodyPr>
          <a:lstStyle/>
          <a:p>
            <a:pPr algn="l"/>
            <a:r>
              <a:rPr sz="2000" b="1" i="0">
                <a:solidFill>
                  <a:srgbClr val="15201E"/>
                </a:solidFill>
                <a:latin typeface="Segoe UI"/>
              </a:rPr>
              <a:t>Relaxation response</a:t>
            </a:r>
          </a:p>
        </p:txBody>
      </p:sp>
      <p:sp>
        <p:nvSpPr>
          <p:cNvPr id="29" name="TextBox 28"/>
          <p:cNvSpPr txBox="1"/>
          <p:nvPr/>
        </p:nvSpPr>
        <p:spPr>
          <a:xfrm>
            <a:off x="8146084" y="3291840"/>
            <a:ext cx="3295802" cy="292608"/>
          </a:xfrm>
          <a:prstGeom prst="rect">
            <a:avLst/>
          </a:prstGeom>
          <a:noFill/>
        </p:spPr>
        <p:txBody>
          <a:bodyPr wrap="square" lIns="18288" rIns="18288" tIns="18288" bIns="18288" anchor="t">
            <a:spAutoFit/>
          </a:bodyPr>
          <a:lstStyle/>
          <a:p>
            <a:pPr algn="l"/>
            <a:r>
              <a:rPr sz="1200" b="1" i="0">
                <a:solidFill>
                  <a:srgbClr val="5F6A67"/>
                </a:solidFill>
                <a:latin typeface="Segoe UI"/>
              </a:rPr>
              <a:t>Heart rate</a:t>
            </a:r>
          </a:p>
        </p:txBody>
      </p:sp>
      <p:sp>
        <p:nvSpPr>
          <p:cNvPr id="30" name="Rounded Rectangle 29"/>
          <p:cNvSpPr/>
          <p:nvPr/>
        </p:nvSpPr>
        <p:spPr>
          <a:xfrm>
            <a:off x="8146084" y="3602736"/>
            <a:ext cx="3149498"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237524" y="3602736"/>
            <a:ext cx="2966618" cy="365760"/>
          </a:xfrm>
          <a:prstGeom prst="rect">
            <a:avLst/>
          </a:prstGeom>
          <a:noFill/>
        </p:spPr>
        <p:txBody>
          <a:bodyPr wrap="square" lIns="18288" rIns="18288" tIns="18288" bIns="18288" anchor="ctr">
            <a:spAutoFit/>
          </a:bodyPr>
          <a:lstStyle/>
          <a:p>
            <a:pPr algn="l"/>
            <a:r>
              <a:rPr sz="1500" b="1" i="0">
                <a:solidFill>
                  <a:srgbClr val="7A5300"/>
                </a:solidFill>
                <a:latin typeface="Segoe UI"/>
              </a:rPr>
              <a:t>Slows</a:t>
            </a:r>
          </a:p>
        </p:txBody>
      </p:sp>
      <p:sp>
        <p:nvSpPr>
          <p:cNvPr id="32" name="TextBox 31"/>
          <p:cNvSpPr txBox="1"/>
          <p:nvPr/>
        </p:nvSpPr>
        <p:spPr>
          <a:xfrm>
            <a:off x="8146084" y="4069080"/>
            <a:ext cx="3295802" cy="292608"/>
          </a:xfrm>
          <a:prstGeom prst="rect">
            <a:avLst/>
          </a:prstGeom>
          <a:noFill/>
        </p:spPr>
        <p:txBody>
          <a:bodyPr wrap="square" lIns="18288" rIns="18288" tIns="18288" bIns="18288" anchor="t">
            <a:spAutoFit/>
          </a:bodyPr>
          <a:lstStyle/>
          <a:p>
            <a:pPr algn="l"/>
            <a:r>
              <a:rPr sz="1200" b="1" i="0">
                <a:solidFill>
                  <a:srgbClr val="5F6A67"/>
                </a:solidFill>
                <a:latin typeface="Segoe UI"/>
              </a:rPr>
              <a:t>Breathing rate</a:t>
            </a:r>
          </a:p>
        </p:txBody>
      </p:sp>
      <p:sp>
        <p:nvSpPr>
          <p:cNvPr id="33" name="Rounded Rectangle 32"/>
          <p:cNvSpPr/>
          <p:nvPr/>
        </p:nvSpPr>
        <p:spPr>
          <a:xfrm>
            <a:off x="8146084" y="4379976"/>
            <a:ext cx="3149498" cy="36576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8237524" y="4379976"/>
            <a:ext cx="2966618" cy="365760"/>
          </a:xfrm>
          <a:prstGeom prst="rect">
            <a:avLst/>
          </a:prstGeom>
          <a:noFill/>
        </p:spPr>
        <p:txBody>
          <a:bodyPr wrap="square" lIns="18288" rIns="18288" tIns="18288" bIns="18288" anchor="ctr">
            <a:spAutoFit/>
          </a:bodyPr>
          <a:lstStyle/>
          <a:p>
            <a:pPr algn="l"/>
            <a:r>
              <a:rPr sz="1500" b="1" i="0">
                <a:solidFill>
                  <a:srgbClr val="0A3F3C"/>
                </a:solidFill>
                <a:latin typeface="Segoe UI"/>
              </a:rPr>
              <a:t>Slower</a:t>
            </a:r>
          </a:p>
        </p:txBody>
      </p:sp>
      <p:sp>
        <p:nvSpPr>
          <p:cNvPr id="35" name="Rounded Rectangle 34"/>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Rectangle 35"/>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Slow breathing is one way to bring on the relaxation response.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SLOW BREATHING</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NHS, Breathing exercises for stress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Four steps, a few minutes, anywhere</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Get comfortable</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Stand, sit with your back supported, or lie down. Loosen tight clothes.</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Breathe into your belly</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As deep as is comfortable, without forcing. In through the nose, out through the mouth.</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Count gently</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In for a count of 1 to 5, out for 1 to 5, if counting helps.</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Keep going</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At least 5 minutes, ideally as part of your daily routine.</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Count 1 to 5 in and out, for at least 5 minutes.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SLOW BREATHING</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NCCIH, Relaxation Techniques: What You Need To Know</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The evidence is real but small</a:t>
            </a:r>
          </a:p>
        </p:txBody>
      </p:sp>
      <p:sp>
        <p:nvSpPr>
          <p:cNvPr id="8" name="TextBox 7"/>
          <p:cNvSpPr txBox="1"/>
          <p:nvPr/>
        </p:nvSpPr>
        <p:spPr>
          <a:xfrm>
            <a:off x="548640" y="1572768"/>
            <a:ext cx="6675120" cy="365760"/>
          </a:xfrm>
          <a:prstGeom prst="rect">
            <a:avLst/>
          </a:prstGeom>
          <a:noFill/>
        </p:spPr>
        <p:txBody>
          <a:bodyPr wrap="square" lIns="18288" rIns="18288" tIns="18288" bIns="18288" anchor="t">
            <a:spAutoFit/>
          </a:bodyPr>
          <a:lstStyle/>
          <a:p>
            <a:pPr algn="l"/>
            <a:r>
              <a:rPr sz="1350" b="0" i="0">
                <a:solidFill>
                  <a:srgbClr val="5F6A67"/>
                </a:solidFill>
                <a:latin typeface="Segoe UI"/>
              </a:rPr>
              <a:t>How many people the main reviews included</a:t>
            </a:r>
          </a:p>
        </p:txBody>
      </p:sp>
      <p:graphicFrame>
        <p:nvGraphicFramePr>
          <p:cNvPr id="9" name="Chart 8"/>
          <p:cNvGraphicFramePr>
            <a:graphicFrameLocks noGrp="1"/>
          </p:cNvGraphicFramePr>
          <p:nvPr/>
        </p:nvGraphicFramePr>
        <p:xfrm>
          <a:off x="548640" y="2331720"/>
          <a:ext cx="6675120" cy="2788920"/>
        </p:xfrm>
        <a:graphic>
          <a:graphicData uri="http://schemas.openxmlformats.org/drawingml/2006/chart">
            <c:chart xmlns:c="http://schemas.openxmlformats.org/drawingml/2006/chart" r:id="rId3"/>
          </a:graphicData>
        </a:graphic>
      </p:graphicFrame>
      <p:sp>
        <p:nvSpPr>
          <p:cNvPr id="10" name="Rounded Rectangle 9"/>
          <p:cNvSpPr/>
          <p:nvPr/>
        </p:nvSpPr>
        <p:spPr>
          <a:xfrm>
            <a:off x="7498079" y="1691640"/>
            <a:ext cx="4144975"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80959" y="1783080"/>
            <a:ext cx="3779215" cy="457200"/>
          </a:xfrm>
          <a:prstGeom prst="rect">
            <a:avLst/>
          </a:prstGeom>
          <a:noFill/>
        </p:spPr>
        <p:txBody>
          <a:bodyPr wrap="square" lIns="18288" rIns="18288" tIns="18288" bIns="18288" anchor="t">
            <a:spAutoFit/>
          </a:bodyPr>
          <a:lstStyle/>
          <a:p>
            <a:pPr algn="l"/>
            <a:r>
              <a:rPr sz="1500" b="1" i="0">
                <a:solidFill>
                  <a:srgbClr val="15201E"/>
                </a:solidFill>
                <a:latin typeface="Segoe UI"/>
              </a:rPr>
              <a:t>Who was studied, and what they did</a:t>
            </a:r>
          </a:p>
        </p:txBody>
      </p:sp>
      <p:sp>
        <p:nvSpPr>
          <p:cNvPr id="12" name="TextBox 11"/>
          <p:cNvSpPr txBox="1"/>
          <p:nvPr/>
        </p:nvSpPr>
        <p:spPr>
          <a:xfrm>
            <a:off x="7680959" y="2286000"/>
            <a:ext cx="3779215" cy="2103120"/>
          </a:xfrm>
          <a:prstGeom prst="rect">
            <a:avLst/>
          </a:prstGeom>
          <a:noFill/>
        </p:spPr>
        <p:txBody>
          <a:bodyPr wrap="square" lIns="18288" rIns="18288" tIns="18288" bIns="18288" anchor="t">
            <a:spAutoFit/>
          </a:bodyPr>
          <a:lstStyle/>
          <a:p>
            <a:pPr algn="l">
              <a:spcAft>
                <a:spcPts val="937"/>
              </a:spcAft>
            </a:pPr>
            <a:r>
              <a:rPr sz="1250" b="0" i="0">
                <a:solidFill>
                  <a:srgbClr val="15201E"/>
                </a:solidFill>
                <a:latin typeface="Segoe UI"/>
              </a:rPr>
              <a:t>Blood pressure: 1,165 participants practicing slow breathing exercises; short follow-up and high risk of bias.</a:t>
            </a:r>
          </a:p>
          <a:p>
            <a:pPr algn="l">
              <a:spcAft>
                <a:spcPts val="937"/>
              </a:spcAft>
            </a:pPr>
            <a:r>
              <a:rPr sz="1250" b="0" i="0">
                <a:solidFill>
                  <a:srgbClr val="15201E"/>
                </a:solidFill>
                <a:latin typeface="Segoe UI"/>
              </a:rPr>
              <a:t>Stress: 880 participants doing diaphragmatic breathing exercises; evidence called preliminary.</a:t>
            </a:r>
          </a:p>
          <a:p>
            <a:pPr algn="l">
              <a:spcAft>
                <a:spcPts val="937"/>
              </a:spcAft>
            </a:pPr>
            <a:r>
              <a:rPr sz="1250" b="0" i="0">
                <a:solidFill>
                  <a:srgbClr val="15201E"/>
                </a:solidFill>
                <a:latin typeface="Segoe UI"/>
              </a:rPr>
              <a:t>Anxiety disorders: 856 people with generalized anxiety, social anxiety or panic disorder receiving relaxation therapy.</a:t>
            </a:r>
          </a:p>
          <a:p>
            <a:pPr algn="l">
              <a:spcAft>
                <a:spcPts val="937"/>
              </a:spcAft>
            </a:pPr>
            <a:r>
              <a:rPr sz="1250" b="0" i="0">
                <a:solidFill>
                  <a:srgbClr val="15201E"/>
                </a:solidFill>
                <a:latin typeface="Segoe UI"/>
              </a:rPr>
              <a:t>Countries and study lengths are not given on the NCCIH page.</a:t>
            </a:r>
          </a:p>
        </p:txBody>
      </p:sp>
      <p:sp>
        <p:nvSpPr>
          <p:cNvPr id="13" name="Rounded Rectangle 12"/>
          <p:cNvSpPr/>
          <p:nvPr/>
        </p:nvSpPr>
        <p:spPr>
          <a:xfrm>
            <a:off x="7680959" y="4315968"/>
            <a:ext cx="3779215" cy="640080"/>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90688" y="4334256"/>
            <a:ext cx="3559759" cy="603504"/>
          </a:xfrm>
          <a:prstGeom prst="rect">
            <a:avLst/>
          </a:prstGeom>
          <a:noFill/>
        </p:spPr>
        <p:txBody>
          <a:bodyPr wrap="square" lIns="18288" rIns="18288" tIns="18288" bIns="18288" anchor="ctr">
            <a:spAutoFit/>
          </a:bodyPr>
          <a:lstStyle/>
          <a:p>
            <a:pPr algn="l"/>
            <a:r>
              <a:rPr sz="1150" b="0" i="0">
                <a:solidFill>
                  <a:srgbClr val="7A5300"/>
                </a:solidFill>
                <a:latin typeface="Segoe UI"/>
              </a:rPr>
              <a:t>Results from research reviews in these participants, not a description of a ProperHealth or Clarkson service.</a:t>
            </a:r>
          </a:p>
        </p:txBody>
      </p:sp>
      <p:sp>
        <p:nvSpPr>
          <p:cNvPr id="15" name="Rounded Rectangle 14"/>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Few, short studies: encouraging direction, uncertain size of benefit.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SLOW BREATHING</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NCCIH, Relaxation Techniques: What You Need To Know</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Benefits are modest and short-term</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May ease stress (preliminary)</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Modest blood pressure drop, short studies</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Reduced anxiety symptoms in reviews</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Less effective than CBT for PTSD, OCD</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Health outcomes like stroke were not studied.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SLOW BREATHING</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NCCIH, Relaxation Techniques: What You Need To Know; NHS, Breathing exercises for stress; NIMH, I'm So Stressed Out! Fact Sheet</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A tool alongside care, not instead</a:t>
            </a:r>
          </a:p>
        </p:txBody>
      </p:sp>
      <p:sp>
        <p:nvSpPr>
          <p:cNvPr id="8" name="Rounded Rectangle 7"/>
          <p:cNvSpPr/>
          <p:nvPr/>
        </p:nvSpPr>
        <p:spPr>
          <a:xfrm>
            <a:off x="548640"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4952847" cy="822960"/>
          </a:xfrm>
          <a:prstGeom prst="rect">
            <a:avLst/>
          </a:prstGeom>
          <a:noFill/>
        </p:spPr>
        <p:txBody>
          <a:bodyPr wrap="square" lIns="18288" rIns="18288" tIns="18288" bIns="18288" anchor="t">
            <a:spAutoFit/>
          </a:bodyPr>
          <a:lstStyle/>
          <a:p>
            <a:pPr algn="l"/>
            <a:r>
              <a:rPr sz="1900" b="1" i="0">
                <a:solidFill>
                  <a:srgbClr val="0A3F3C"/>
                </a:solidFill>
                <a:latin typeface="Segoe UI"/>
              </a:rPr>
              <a:t>Good uses</a:t>
            </a:r>
          </a:p>
        </p:txBody>
      </p:sp>
      <p:sp>
        <p:nvSpPr>
          <p:cNvPr id="10" name="TextBox 9"/>
          <p:cNvSpPr txBox="1"/>
          <p:nvPr/>
        </p:nvSpPr>
        <p:spPr>
          <a:xfrm>
            <a:off x="777240" y="2743200"/>
            <a:ext cx="4952847"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A stressful moment, anywhere, in a few minutes</a:t>
            </a:r>
          </a:p>
          <a:p>
            <a:pPr algn="l">
              <a:spcAft>
                <a:spcPts val="1350"/>
              </a:spcAft>
            </a:pPr>
            <a:r>
              <a:rPr sz="1800" b="0" i="0">
                <a:solidFill>
                  <a:srgbClr val="15201E"/>
                </a:solidFill>
                <a:latin typeface="Segoe UI"/>
              </a:rPr>
              <a:t>A daily routine to ease stress</a:t>
            </a:r>
          </a:p>
          <a:p>
            <a:pPr algn="l">
              <a:spcAft>
                <a:spcPts val="1350"/>
              </a:spcAft>
            </a:pPr>
            <a:r>
              <a:rPr sz="1800" b="0" i="0">
                <a:solidFill>
                  <a:srgbClr val="15201E"/>
                </a:solidFill>
                <a:latin typeface="Segoe UI"/>
              </a:rPr>
              <a:t>As one part of CBT-I for insomnia</a:t>
            </a:r>
          </a:p>
        </p:txBody>
      </p:sp>
      <p:sp>
        <p:nvSpPr>
          <p:cNvPr id="11" name="Rounded Rectangle 10"/>
          <p:cNvSpPr/>
          <p:nvPr/>
        </p:nvSpPr>
        <p:spPr>
          <a:xfrm>
            <a:off x="6233007"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61607" y="1828800"/>
            <a:ext cx="4952847" cy="822960"/>
          </a:xfrm>
          <a:prstGeom prst="rect">
            <a:avLst/>
          </a:prstGeom>
          <a:noFill/>
        </p:spPr>
        <p:txBody>
          <a:bodyPr wrap="square" lIns="18288" rIns="18288" tIns="18288" bIns="18288" anchor="t">
            <a:spAutoFit/>
          </a:bodyPr>
          <a:lstStyle/>
          <a:p>
            <a:pPr algn="l"/>
            <a:r>
              <a:rPr sz="1900" b="1" i="0">
                <a:solidFill>
                  <a:srgbClr val="7A5300"/>
                </a:solidFill>
                <a:latin typeface="Segoe UI"/>
              </a:rPr>
              <a:t>Not a replacement</a:t>
            </a:r>
          </a:p>
        </p:txBody>
      </p:sp>
      <p:sp>
        <p:nvSpPr>
          <p:cNvPr id="13" name="TextBox 12"/>
          <p:cNvSpPr txBox="1"/>
          <p:nvPr/>
        </p:nvSpPr>
        <p:spPr>
          <a:xfrm>
            <a:off x="6461607" y="2743200"/>
            <a:ext cx="4952847"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For a treatment plan for high blood pressure</a:t>
            </a:r>
          </a:p>
          <a:p>
            <a:pPr algn="l">
              <a:spcAft>
                <a:spcPts val="1350"/>
              </a:spcAft>
            </a:pPr>
            <a:r>
              <a:rPr sz="1800" b="0" i="0">
                <a:solidFill>
                  <a:srgbClr val="15201E"/>
                </a:solidFill>
                <a:latin typeface="Segoe UI"/>
              </a:rPr>
              <a:t>For therapy or medication when anxiety persists</a:t>
            </a:r>
          </a:p>
          <a:p>
            <a:pPr algn="l">
              <a:spcAft>
                <a:spcPts val="1350"/>
              </a:spcAft>
            </a:pPr>
            <a:r>
              <a:rPr sz="1800" b="0" i="0">
                <a:solidFill>
                  <a:srgbClr val="15201E"/>
                </a:solidFill>
                <a:latin typeface="Segoe UI"/>
              </a:rPr>
              <a:t>On its own for sleep problems</a:t>
            </a:r>
          </a:p>
        </p:txBody>
      </p:sp>
      <p:sp>
        <p:nvSpPr>
          <p:cNvPr id="14" name="Rounded Rectangle 13"/>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Keep your treatment plan for blood pressure or anxiety.</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SLOW BREATHING</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NCCIH, Relaxation Techniques: What You Need To Know</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Safe for most, with a few exceptions</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Generally safe for healthy people</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Occasionally: more anxiety or intrusive thoughts</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Rarely worse: epilepsy, psychiatric conditions, trauma</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Stop if dizzy or uncomfortable</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Persistent symptoms need a qualified professional.</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SLOW BREATHING</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NIMH, I'm So Stressed Out! Fact Sheet; MedlinePlus, Stress; MedlinePlus, Stress and your health</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Long-term stress deserves attention</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Lasts weeks, months or longer</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Poor sleep, headaches, irritability</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Easy to get used to</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Panic feelings: a reason to seek help</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Struggling to cope? Talk to a professional.</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SLOW BREATHING</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NCCIH, Relaxation Techniques: What You Need To Know; NHS, Breathing exercises for stress</a:t>
            </a:r>
          </a:p>
        </p:txBody>
      </p:sp>
      <p:sp>
        <p:nvSpPr>
          <p:cNvPr id="7" name="TextBox 6"/>
          <p:cNvSpPr txBox="1"/>
          <p:nvPr/>
        </p:nvSpPr>
        <p:spPr>
          <a:xfrm>
            <a:off x="548640" y="777240"/>
            <a:ext cx="7315200" cy="457200"/>
          </a:xfrm>
          <a:prstGeom prst="rect">
            <a:avLst/>
          </a:prstGeom>
          <a:noFill/>
        </p:spPr>
        <p:txBody>
          <a:bodyPr wrap="square" lIns="18288" rIns="18288" tIns="18288" bIns="18288" anchor="t">
            <a:spAutoFit/>
          </a:bodyPr>
          <a:lstStyle/>
          <a:p>
            <a:pPr algn="l"/>
            <a:r>
              <a:rPr sz="1600" b="1" i="0">
                <a:solidFill>
                  <a:srgbClr val="B7791F"/>
                </a:solidFill>
                <a:latin typeface="Segoe UI"/>
              </a:rPr>
              <a:t>From the Dr. Majid Ali archive</a:t>
            </a:r>
          </a:p>
        </p:txBody>
      </p:sp>
      <p:sp>
        <p:nvSpPr>
          <p:cNvPr id="8" name="Rectangle 7"/>
          <p:cNvSpPr/>
          <p:nvPr/>
        </p:nvSpPr>
        <p:spPr>
          <a:xfrm>
            <a:off x="548640" y="1371600"/>
            <a:ext cx="54864" cy="129539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80160"/>
            <a:ext cx="5486400" cy="1295399"/>
          </a:xfrm>
          <a:prstGeom prst="rect">
            <a:avLst/>
          </a:prstGeom>
          <a:noFill/>
        </p:spPr>
        <p:txBody>
          <a:bodyPr wrap="square" lIns="18288" rIns="18288" tIns="18288" bIns="18288" anchor="t">
            <a:spAutoFit/>
          </a:bodyPr>
          <a:lstStyle/>
          <a:p>
            <a:pPr algn="l"/>
            <a:r>
              <a:rPr sz="3800" b="0" i="0">
                <a:solidFill>
                  <a:srgbClr val="0A3F3C"/>
                </a:solidFill>
                <a:latin typeface="Georgia"/>
              </a:rPr>
              <a:t>“Normal breath-in, slow breathe-out”</a:t>
            </a:r>
          </a:p>
        </p:txBody>
      </p:sp>
      <p:sp>
        <p:nvSpPr>
          <p:cNvPr id="10" name="TextBox 9"/>
          <p:cNvSpPr txBox="1"/>
          <p:nvPr/>
        </p:nvSpPr>
        <p:spPr>
          <a:xfrm>
            <a:off x="868680" y="2621279"/>
            <a:ext cx="5486400" cy="365760"/>
          </a:xfrm>
          <a:prstGeom prst="rect">
            <a:avLst/>
          </a:prstGeom>
          <a:noFill/>
        </p:spPr>
        <p:txBody>
          <a:bodyPr wrap="square" lIns="18288" rIns="18288" tIns="18288" bIns="18288" anchor="t">
            <a:spAutoFit/>
          </a:bodyPr>
          <a:lstStyle/>
          <a:p>
            <a:pPr algn="l"/>
            <a:r>
              <a:rPr sz="1400" b="0" i="0">
                <a:solidFill>
                  <a:srgbClr val="5F6A67"/>
                </a:solidFill>
                <a:latin typeface="Segoe UI"/>
              </a:rPr>
              <a:t>— Dr. Majid Ali, 2015-09-23</a:t>
            </a:r>
          </a:p>
        </p:txBody>
      </p:sp>
      <p:sp>
        <p:nvSpPr>
          <p:cNvPr id="11" name="Rounded Rectangle 10"/>
          <p:cNvSpPr/>
          <p:nvPr/>
        </p:nvSpPr>
        <p:spPr>
          <a:xfrm>
            <a:off x="6720840"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85431" y="1417320"/>
            <a:ext cx="2057400" cy="731520"/>
          </a:xfrm>
          <a:prstGeom prst="rect">
            <a:avLst/>
          </a:prstGeom>
          <a:noFill/>
        </p:spPr>
        <p:txBody>
          <a:bodyPr wrap="square" lIns="18288" rIns="18288" tIns="18288" bIns="18288" anchor="t">
            <a:spAutoFit/>
          </a:bodyPr>
          <a:lstStyle/>
          <a:p>
            <a:pPr algn="l"/>
            <a:r>
              <a:rPr sz="1700" b="1" i="0">
                <a:solidFill>
                  <a:srgbClr val="0A3F3C"/>
                </a:solidFill>
                <a:latin typeface="Segoe UI"/>
              </a:rPr>
              <a:t>Consistent with current guidance</a:t>
            </a:r>
          </a:p>
        </p:txBody>
      </p:sp>
      <p:sp>
        <p:nvSpPr>
          <p:cNvPr id="13" name="TextBox 12"/>
          <p:cNvSpPr txBox="1"/>
          <p:nvPr/>
        </p:nvSpPr>
        <p:spPr>
          <a:xfrm>
            <a:off x="6885431"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Slow belly breathing</a:t>
            </a:r>
          </a:p>
          <a:p>
            <a:pPr algn="l">
              <a:spcAft>
                <a:spcPts val="1275"/>
              </a:spcAft>
            </a:pPr>
            <a:r>
              <a:rPr sz="1700" b="0" i="0">
                <a:solidFill>
                  <a:srgbClr val="15201E"/>
                </a:solidFill>
                <a:latin typeface="Segoe UI"/>
              </a:rPr>
              <a:t>Practice while calm</a:t>
            </a:r>
          </a:p>
        </p:txBody>
      </p:sp>
      <p:sp>
        <p:nvSpPr>
          <p:cNvPr id="14" name="Rounded Rectangle 13"/>
          <p:cNvSpPr/>
          <p:nvPr/>
        </p:nvSpPr>
        <p:spPr>
          <a:xfrm>
            <a:off x="9235440"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400032" y="1417320"/>
            <a:ext cx="2057400" cy="731520"/>
          </a:xfrm>
          <a:prstGeom prst="rect">
            <a:avLst/>
          </a:prstGeom>
          <a:noFill/>
        </p:spPr>
        <p:txBody>
          <a:bodyPr wrap="square" lIns="18288" rIns="18288" tIns="18288" bIns="18288" anchor="t">
            <a:spAutoFit/>
          </a:bodyPr>
          <a:lstStyle/>
          <a:p>
            <a:pPr algn="l"/>
            <a:r>
              <a:rPr sz="1700" b="1" i="0">
                <a:solidFill>
                  <a:srgbClr val="15201E"/>
                </a:solidFill>
                <a:latin typeface="Segoe UI"/>
              </a:rPr>
              <a:t>Not supported by current sources</a:t>
            </a:r>
          </a:p>
        </p:txBody>
      </p:sp>
      <p:sp>
        <p:nvSpPr>
          <p:cNvPr id="16" name="TextBox 15"/>
          <p:cNvSpPr txBox="1"/>
          <p:nvPr/>
        </p:nvSpPr>
        <p:spPr>
          <a:xfrm>
            <a:off x="9400032"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Raising oxygen in all tissues</a:t>
            </a:r>
          </a:p>
          <a:p>
            <a:pPr algn="l">
              <a:spcAft>
                <a:spcPts val="1275"/>
              </a:spcAft>
            </a:pPr>
            <a:r>
              <a:rPr sz="1700" b="0" i="0">
                <a:solidFill>
                  <a:srgbClr val="15201E"/>
                </a:solidFill>
                <a:latin typeface="Segoe UI"/>
              </a:rPr>
              <a:t>Effects on disease</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The technique fits guidance; his disease claims lack evidence.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SLOW BREATHING</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Thoughts of self-harm: call or text 988; danger, 911</a:t>
            </a:r>
          </a:p>
        </p:txBody>
      </p:sp>
      <p:sp>
        <p:nvSpPr>
          <p:cNvPr id="9" name="Oval 8"/>
          <p:cNvSpPr/>
          <p:nvPr/>
        </p:nvSpPr>
        <p:spPr>
          <a:xfrm>
            <a:off x="548640" y="232867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25552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Chest pain or pressure: call 911</a:t>
            </a:r>
          </a:p>
        </p:txBody>
      </p:sp>
      <p:sp>
        <p:nvSpPr>
          <p:cNvPr id="11" name="Oval 10"/>
          <p:cNvSpPr/>
          <p:nvPr/>
        </p:nvSpPr>
        <p:spPr>
          <a:xfrm>
            <a:off x="548640" y="289255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281940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New or worsening breathlessness: see provider; sudden, 911</a:t>
            </a:r>
          </a:p>
        </p:txBody>
      </p:sp>
      <p:sp>
        <p:nvSpPr>
          <p:cNvPr id="13" name="Oval 12"/>
          <p:cNvSpPr/>
          <p:nvPr/>
        </p:nvSpPr>
        <p:spPr>
          <a:xfrm>
            <a:off x="548640" y="345643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38328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Fainting or repeated dizziness while practicing: stop, get checked</a:t>
            </a:r>
          </a:p>
        </p:txBody>
      </p:sp>
      <p:sp>
        <p:nvSpPr>
          <p:cNvPr id="15" name="Oval 14"/>
          <p:cNvSpPr/>
          <p:nvPr/>
        </p:nvSpPr>
        <p:spPr>
          <a:xfrm>
            <a:off x="548640" y="402031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394716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Frequent panic attacks: see a provider</a:t>
            </a:r>
          </a:p>
        </p:txBody>
      </p:sp>
      <p:sp>
        <p:nvSpPr>
          <p:cNvPr id="17" name="Oval 16"/>
          <p:cNvSpPr/>
          <p:nvPr/>
        </p:nvSpPr>
        <p:spPr>
          <a:xfrm>
            <a:off x="548640" y="45841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8" name="TextBox 17"/>
          <p:cNvSpPr txBox="1"/>
          <p:nvPr/>
        </p:nvSpPr>
        <p:spPr>
          <a:xfrm>
            <a:off x="1097280" y="451104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Waking up gasping at night: sleep assessment</a:t>
            </a:r>
          </a:p>
        </p:txBody>
      </p:sp>
      <p:sp>
        <p:nvSpPr>
          <p:cNvPr id="19" name="Rounded Rectangle 1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Chest pain or thoughts of self-harm need help now.</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SLOW BREATHING</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NCCIH, Relaxation Techniques: What You Need To Know; NHS, Breathing exercises for stress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What to do next</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Try it once today, while calm</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Breathe into your belly</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Count 1 to 5 in, 1 to 5 out</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Stop if you feel dizzy or uncomfortable</a:t>
            </a:r>
          </a:p>
        </p:txBody>
      </p:sp>
      <p:sp>
        <p:nvSpPr>
          <p:cNvPr id="16" name="Oval 15"/>
          <p:cNvSpPr/>
          <p:nvPr/>
        </p:nvSpPr>
        <p:spPr>
          <a:xfrm>
            <a:off x="548640"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1280160" y="4416552"/>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Keep your treatment plan</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once today, while calm.</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SLOW BREATHING</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13</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NCCIH — Relaxation Techniques: What You Need To Know</a:t>
            </a:r>
          </a:p>
          <a:p>
            <a:pPr algn="l">
              <a:spcAft>
                <a:spcPts val="1200"/>
              </a:spcAft>
            </a:pPr>
            <a:r>
              <a:rPr sz="1600" b="0" i="0">
                <a:solidFill>
                  <a:srgbClr val="46524F"/>
                </a:solidFill>
                <a:latin typeface="Segoe UI"/>
              </a:rPr>
              <a:t>NCCIH — Stress</a:t>
            </a:r>
          </a:p>
          <a:p>
            <a:pPr algn="l">
              <a:spcAft>
                <a:spcPts val="1200"/>
              </a:spcAft>
            </a:pPr>
            <a:r>
              <a:rPr sz="1600" b="0" i="0">
                <a:solidFill>
                  <a:srgbClr val="46524F"/>
                </a:solidFill>
                <a:latin typeface="Segoe UI"/>
              </a:rPr>
              <a:t>NHS — Breathing exercises for stress</a:t>
            </a:r>
          </a:p>
          <a:p>
            <a:pPr algn="l">
              <a:spcAft>
                <a:spcPts val="1200"/>
              </a:spcAft>
            </a:pPr>
            <a:r>
              <a:rPr sz="1600" b="0" i="0">
                <a:solidFill>
                  <a:srgbClr val="46524F"/>
                </a:solidFill>
                <a:latin typeface="Segoe UI"/>
              </a:rPr>
              <a:t>NIMH — I'm So Stressed Out! Fact Sheet</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MedlinePlus — Stress</a:t>
            </a:r>
          </a:p>
          <a:p>
            <a:pPr algn="l">
              <a:spcAft>
                <a:spcPts val="1200"/>
              </a:spcAft>
            </a:pPr>
            <a:r>
              <a:rPr sz="1600" b="0" i="0">
                <a:solidFill>
                  <a:srgbClr val="46524F"/>
                </a:solidFill>
                <a:latin typeface="Segoe UI"/>
              </a:rPr>
              <a:t>MedlinePlus — Stress and your health</a:t>
            </a:r>
          </a:p>
          <a:p>
            <a:pPr algn="l">
              <a:spcAft>
                <a:spcPts val="1200"/>
              </a:spcAft>
            </a:pPr>
            <a:r>
              <a:rPr sz="1600" b="0" i="0">
                <a:solidFill>
                  <a:srgbClr val="46524F"/>
                </a:solidFill>
                <a:latin typeface="Segoe UI"/>
              </a:rPr>
              <a:t>NHLBI — High Blood Pressure: Treatment</a:t>
            </a:r>
          </a:p>
          <a:p>
            <a:pPr algn="l">
              <a:spcAft>
                <a:spcPts val="1200"/>
              </a:spcAft>
            </a:pPr>
            <a:r>
              <a:rPr sz="1600" b="0" i="0">
                <a:solidFill>
                  <a:srgbClr val="46524F"/>
                </a:solidFill>
                <a:latin typeface="Segoe UI"/>
              </a:rPr>
              <a:t>NCCIH — Sleep Disorders and Complementary Health Approaches</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3 more warning-sign sources.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SLOW BREATHING</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14</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next appointment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breathing practice safe for me with my conditions?</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Could it fit alongside my blood pressure or anxiety treatment?</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If my stress isn't improving, what should I try next?</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Do any products I take for stress or sleep interact with my medicines?</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