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پروسٹیٹ کے بڑھنے، یعنی بی پی ایچ، کے بارے میں ہے: یہ کیا ہے، اسے کیا بڑھاتا ہے، علاج کیسے ہوتا ہے، پی ایس اے ٹیسٹ اور سپلیمنٹس۔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پروسٹیٹ کا بڑھنا عمر کے ساتھ عام ہے اور کینسر نہیں، مگر اس کی علامات دوسرے مسائل، بشمول کینسر، سے ملتی ہیں، اس لیے جانچ ضروری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پروسٹیٹ بڑھنے سے پیشاب کی نالی دبتی ہے۔ اس سے پیشاب شروع کرنے میں دقت، کمزور دھار، قطرے گرنا اور رات کو جاگنا ہو سکتا ہے۔ یہی علامات دوسرے مسائل، بشمول پروسٹیٹ کینسر، سے بھی ہو سکتی ہیں۔</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بی پی ایچ چالیس سے چونسٹھ سال کے تقریباً پانچ سے چھ فیصد، اور پینسٹھ سال سے زیادہ کے انتیس سے تینتیس فیصد مردوں کو ہوتا ہے۔ علامات ہمیشہ پروسٹیٹ کے سائز کے مطابق نہیں ہوتیں۔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ڈی کنجسٹنٹ اور اینٹی ہسٹامین جیسی بغیر نسخے کی نزلے اور کھانسی کی دوائیں علامات بڑھا سکتی ہیں۔ پیشاب بالکل نہ آنا، یا پیشاب میں خون، فوری مدد مانگتا ہے۔ شدید پیشاب رکنا اچانک پیشاب نہ کر پانا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بی پی ایچ کا علاج نگرانی، دواؤں یا سرجری سے ہو سکتا ہے۔ نگرانی میں معائنے اور سادہ عادتیں شامل ہیں: سونے یا باہر جانے سے پہلے کم پینا، اور کم الکحل اور کیفین۔ الفا بلاکر پٹھے ڈھیلے کر کے پیشاب آسان بناتے ہیں۔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فائیو الفا ریڈکٹیز روکنے والی دوائیں پروسٹیٹ کا بڑھنا روکتی یا اسے چھوٹا کرتی ہیں۔ اگر دوائیں مدد نہ دیں یا علامات شدید ہوں تو پروسٹیٹ کا کچھ حصہ نکالنے کی سرجری ممکن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پی ایس اے ٹیسٹ کچھ کینسر جلد پکڑ سکتا ہے، مگر یہ واضح نہیں کہ اس سے پروسٹیٹ کینسر سے موت کا خطرہ کم ہوتا ہے۔ پی ایس اے بی پی ایچ یا انفیکشن میں بھی زیادہ ہو سکتا ہے، اور کچھ پروسٹیٹ کینسر کبھی نقصان نہیں دیتے۔ اسکریننگ کا فیصلہ ڈاکٹر کے ساتھ کریں۔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دو ہزار تئیس کے ایک جائزے میں صرف سا پالمیٹو سے بی پی ایچ کی علامات میں بہت کم یا کوئی فائدہ نہیں ملا۔ پروسٹیٹ کینسر کے لیے لائکوپین کی تحقیق ملی جلی ہے، سبز چائے یا انار کے لیے کافی شواہد نہیں، اور پروسٹیٹ کینسر والے مردوں کو سیلینیم نہیں لینا چاہیے۔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کی فارمولری پروسٹیٹ کے تحت کدو کے بیج، لائکوپین اور زنک درج کرتی ہے، خوراک یا استعمال کے بغیر۔ پروسٹیٹ کینسر کے لیے لائکوپین کے شواہد ملے جلے ہیں، زیادہ زنک نقصان دہ ہے اور بالغوں کی بالائی حد روزانہ چالیس ملی گرام ہے، اور پراپر ہیلتھ نے کدو کے بیج کا جائزہ نہیں لیا۔</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لکھا کہ مرد پروسٹیٹ کو پہلی بار تب محسوس کرتے ہیں جب پیشاب دیر سے شروع ہو یا دھار کمزور ہو، جو موجودہ بیان سے ملتا ہے۔ پروسٹیٹ کی صحت کے لیے سبز چائے کو پہلا درجہ اور انار کی مقداریں یہاں استعمال کیے گئے ذرائع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قدم۔ علامات ڈاکٹر کو بتائیں۔ نزلے کی دوائیں دیکھیں۔ سادہ عادتیں آزمائیں۔ اور پی ایس اے ٹیسٹ پر بات کریں، جس کے فائدے اور حدود ہیں۔</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NIDDK — Symptoms &amp; Causes of Urinary Retention؛ MedlinePlus — Enlarged Prostate (BPH)؛ MedlinePlus — Prostate cancer؛ MedlinePlus — Weight loss - unintentional؛ MedlinePlus — Numbness and tingling؛ MedlinePlus — Pseudoephedrine: MedlinePlus Drug Information۔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پروسٹیٹ کا بڑھنا (</a:t>
            </a:r>
            <a:r>
              <a:rPr sz="3647" b="0" i="0" lang="en-US">
                <a:solidFill>
                  <a:srgbClr val="F7F5F0"/>
                </a:solidFill>
                <a:latin typeface="Georgia"/>
              </a:rPr>
              <a:t>‎BPH‎</a:t>
            </a:r>
            <a:r>
              <a:rPr sz="3647" b="0" i="0" lang="ur-PK">
                <a:solidFill>
                  <a:srgbClr val="F7F5F0"/>
                </a:solidFill>
                <a:latin typeface="Georgia"/>
                <a:cs typeface="Noto Nastaliq Urdu"/>
              </a:rPr>
              <a:t>):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علامات، علاج، </a:t>
            </a:r>
            <a:r>
              <a:rPr sz="1920" b="0" i="0" lang="en-US">
                <a:solidFill>
                  <a:srgbClr val="B9D4CF"/>
                </a:solidFill>
                <a:latin typeface="Segoe UI"/>
              </a:rPr>
              <a:t>‎PSA‎</a:t>
            </a:r>
            <a:r>
              <a:rPr sz="1920" b="0" i="0" lang="ur-PK">
                <a:solidFill>
                  <a:srgbClr val="B9D4CF"/>
                </a:solidFill>
                <a:latin typeface="Segoe UI"/>
                <a:cs typeface="Noto Nastaliq Urdu"/>
              </a:rPr>
              <a:t> ٹیسٹ اور سپلیمنٹس</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Enlarged Prostate (Benign Prostatic Hyperplasia)</a:t>
            </a:r>
          </a:p>
        </p:txBody>
      </p:sp>
      <p:sp>
        <p:nvSpPr>
          <p:cNvPr id="7" name="TextBox 6"/>
          <p:cNvSpPr txBox="1"/>
          <p:nvPr/>
        </p:nvSpPr>
        <p:spPr>
          <a:xfrm>
            <a:off x="1218895" y="15138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کمزور دھار اور رات کو اٹھنا: صرف عمر، یا جانچ کی ضرورت؟</a:t>
            </a:r>
          </a:p>
        </p:txBody>
      </p:sp>
      <p:sp>
        <p:nvSpPr>
          <p:cNvPr id="8" name="Rectangle 7"/>
          <p:cNvSpPr/>
          <p:nvPr/>
        </p:nvSpPr>
        <p:spPr>
          <a:xfrm>
            <a:off x="11588191" y="347980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3408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پروسٹیٹ کا بڑھنا (</a:t>
            </a:r>
            <a:r>
              <a:rPr sz="2304" b="0" i="0" lang="en-US">
                <a:solidFill>
                  <a:srgbClr val="46524F"/>
                </a:solidFill>
                <a:latin typeface="Segoe UI"/>
              </a:rPr>
              <a:t>‎BPH‎</a:t>
            </a:r>
            <a:r>
              <a:rPr sz="2304" b="0" i="0" lang="ur-PK">
                <a:solidFill>
                  <a:srgbClr val="46524F"/>
                </a:solidFill>
                <a:latin typeface="Segoe UI"/>
                <a:cs typeface="Noto Nastaliq Urdu"/>
              </a:rPr>
              <a:t>) عمر کے ساتھ عام ہے اور کینسر نہیں، مگر اس کی علامات دوسرے مسائل، بشمول کینسر، سے مل سکتی ہیں۔ یہاں بیان ہے کہ یہ کیا کرتا ہے، کیا اسے بڑھاتا ہے، علاج کیسے ہوتا ہے، اور سپلیمنٹس کیا کر سکتے ہیں اور کیا نہیں۔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Enlarged Prostate (Benign Prostatic Hyperplasia)</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بڑھا ہوا پروسٹیٹ راستہ تنگ کرتا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پروسٹیٹ بڑھتا ہے</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عمر کا عام حصہ، کینسر نہیں۔</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نالی تنگ ہوتی ہے</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پیشاب کا راستہ مشکل ہو جاتا ہے۔</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علامات</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کمزور دھار، قطرے، رات کو جاگنا۔</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جانچ</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دوسرے مسائل بھی ایسے لگتے ہیں۔</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دوسرے مسائل بھی یہی علامات دیتے ہیں۔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Enlarged Prostate (Benign Prostatic Hyperplasia)</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en-US">
                <a:solidFill>
                  <a:srgbClr val="15201E"/>
                </a:solidFill>
                <a:latin typeface="Georgia"/>
              </a:rPr>
              <a:t>‎BPH‎</a:t>
            </a:r>
            <a:r>
              <a:rPr sz="2937" b="0" i="0" lang="ur-PK">
                <a:solidFill>
                  <a:srgbClr val="15201E"/>
                </a:solidFill>
                <a:latin typeface="Georgia"/>
                <a:cs typeface="Noto Nastaliq Urdu"/>
              </a:rPr>
              <a:t> عمر کے ساتھ عام ہو جاتا ہے</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6200" b="0" i="0">
                <a:solidFill>
                  <a:srgbClr val="0A3F3C"/>
                </a:solidFill>
                <a:latin typeface="Georgia"/>
              </a:rPr>
              <a:t>5⁠–⁠6%</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en-US">
                <a:solidFill>
                  <a:srgbClr val="46524F"/>
                </a:solidFill>
                <a:latin typeface="Segoe UI"/>
              </a:rPr>
              <a:t>‎40‎</a:t>
            </a:r>
            <a:r>
              <a:rPr sz="2016" b="0" i="0" lang="ur-PK">
                <a:solidFill>
                  <a:srgbClr val="46524F"/>
                </a:solidFill>
                <a:latin typeface="Segoe UI"/>
                <a:cs typeface="Noto Nastaliq Urdu"/>
              </a:rPr>
              <a:t> سے </a:t>
            </a:r>
            <a:r>
              <a:rPr sz="2016" b="0" i="0" lang="en-US">
                <a:solidFill>
                  <a:srgbClr val="46524F"/>
                </a:solidFill>
                <a:latin typeface="Segoe UI"/>
              </a:rPr>
              <a:t>‎64‎</a:t>
            </a:r>
            <a:r>
              <a:rPr sz="2016" b="0" i="0" lang="ur-PK">
                <a:solidFill>
                  <a:srgbClr val="46524F"/>
                </a:solidFill>
                <a:latin typeface="Segoe UI"/>
                <a:cs typeface="Noto Nastaliq Urdu"/>
              </a:rPr>
              <a:t> سال کے مردوں میں</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6200" b="0" i="0">
                <a:solidFill>
                  <a:srgbClr val="0A3F3C"/>
                </a:solidFill>
                <a:latin typeface="Georgia"/>
              </a:rPr>
              <a:t>29⁠–⁠33%</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en-US">
                <a:solidFill>
                  <a:srgbClr val="46524F"/>
                </a:solidFill>
                <a:latin typeface="Segoe UI"/>
              </a:rPr>
              <a:t>‎65‎</a:t>
            </a:r>
            <a:r>
              <a:rPr sz="2016" b="0" i="0" lang="ur-PK">
                <a:solidFill>
                  <a:srgbClr val="46524F"/>
                </a:solidFill>
                <a:latin typeface="Segoe UI"/>
                <a:cs typeface="Noto Nastaliq Urdu"/>
              </a:rPr>
              <a:t> سال سے زیادہ کے مردوں میں</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rtl="1">
              <a:lnSpc>
                <a:spcPct val="125000"/>
              </a:lnSpc>
            </a:pPr>
            <a:r>
              <a:rPr sz="5952" b="0" i="0" lang="ur-PK">
                <a:solidFill>
                  <a:srgbClr val="0A3F3C"/>
                </a:solidFill>
                <a:latin typeface="Georgia"/>
                <a:cs typeface="Noto Nastaliq Urdu"/>
              </a:rPr>
              <a:t>سائز</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ہمیشہ علامات کے مطابق نہیں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علامات ہمیشہ سائز کے مطابق نہیں۔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Enlarged Prostate (Benign Prostatic Hyperplasia); NIDDK, Urinary Retention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کیا بڑھاتا ہے، اور کیا فوری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نزلے اور الرجی کی دوائیں۔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پیشاب بالکل بند: فوری۔</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پیشاب میں خون: جلد مدد۔</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پیشاب اچانک رک سکتا ہے۔</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پیشاب بالکل نہ آنا ایمرجنسی ہے۔</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Enlarged Prostate (Benign Prostatic Hyperplasia)</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عادتوں اور معائنے سے شروع کریں</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rtl="1">
                <a:tableStyleId>{5C22544A-7EE6-4342-B048-85BDC9FD1C3A}</a:tableStyleId>
              </a:tblPr>
              <a:tblGrid>
                <a:gridCol w="8068665"/>
                <a:gridCol w="3025749"/>
              </a:tblGrid>
              <a:tr h="640079">
                <a:tc>
                  <a:txBody>
                    <a:bodyPr/>
                    <a:lstStyle/>
                    <a:p>
                      <a:pPr algn="r" rtl="1">
                        <a:lnSpc>
                          <a:spcPct val="125000"/>
                        </a:lnSpc>
                      </a:pPr>
                      <a:r>
                        <a:rPr sz="1344" b="0" i="0" lang="ur-PK">
                          <a:solidFill>
                            <a:srgbClr val="46524F"/>
                          </a:solidFill>
                          <a:latin typeface="Segoe UI"/>
                          <a:cs typeface="Noto Nastaliq Urdu"/>
                        </a:rPr>
                        <a:t>اس میں کیا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طریقہ</a:t>
                      </a: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معائنہ اور عادتیں: سونے سے پہلے کم پینا، کم الکحل اور کیفین۔</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نگرانی</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پٹھے ڈھیلے کر کے پیشاب آسان بناتے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الفا بلاکر</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سونے سے پہلے کم پینا رات کا جاگنا کم کر سکتا ہے۔</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Enlarged Prostate (Benign Prostatic Hyperplasia)</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پروسٹیٹ چھوٹا کرنے والی دوائیں، اور سرجری</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rtl="1">
                <a:tableStyleId>{5C22544A-7EE6-4342-B048-85BDC9FD1C3A}</a:tableStyleId>
              </a:tblPr>
              <a:tblGrid>
                <a:gridCol w="5788390"/>
                <a:gridCol w="5306024"/>
              </a:tblGrid>
              <a:tr h="640079">
                <a:tc>
                  <a:txBody>
                    <a:bodyPr/>
                    <a:lstStyle/>
                    <a:p>
                      <a:pPr algn="r" rtl="1">
                        <a:lnSpc>
                          <a:spcPct val="125000"/>
                        </a:lnSpc>
                      </a:pPr>
                      <a:r>
                        <a:rPr sz="1344" b="0" i="0" lang="ur-PK">
                          <a:solidFill>
                            <a:srgbClr val="46524F"/>
                          </a:solidFill>
                          <a:latin typeface="Segoe UI"/>
                          <a:cs typeface="Noto Nastaliq Urdu"/>
                        </a:rPr>
                        <a:t>اس میں کیا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طریقہ</a:t>
                      </a: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بڑھنا روکتی یا پروسٹیٹ چھوٹا کرتی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فائیو الفا ریڈکٹیز روکنے والی دوائیں</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اگر دوائیں مدد نہ دیں یا علامات شدید ہوں۔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سرجری</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سرجری تب جب دوائیں مدد نہ دیں۔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National Cancer Institute, Prostate Cancer Screening (PDQ) — Patient Version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en-US">
                <a:solidFill>
                  <a:srgbClr val="15201E"/>
                </a:solidFill>
                <a:latin typeface="Georgia"/>
              </a:rPr>
              <a:t>‎PSA‎</a:t>
            </a:r>
            <a:r>
              <a:rPr sz="2937" b="0" i="0" lang="ur-PK">
                <a:solidFill>
                  <a:srgbClr val="15201E"/>
                </a:solidFill>
                <a:latin typeface="Georgia"/>
                <a:cs typeface="Noto Nastaliq Urdu"/>
              </a:rPr>
              <a:t> ٹیسٹ کی حدود ہیں</a:t>
            </a:r>
          </a:p>
        </p:txBody>
      </p:sp>
      <p:sp>
        <p:nvSpPr>
          <p:cNvPr id="8" name="Rounded Rectangle 7"/>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یہ کیا کر سکتا ہے</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کچھ کینسر جلد پکڑ سکتا ہے۔</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اس کی حدود</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en-US">
                <a:solidFill>
                  <a:srgbClr val="15201E"/>
                </a:solidFill>
                <a:latin typeface="Segoe UI"/>
              </a:rPr>
              <a:t>‎BPH‎</a:t>
            </a:r>
            <a:r>
              <a:rPr sz="1728" b="0" i="0" lang="ur-PK">
                <a:solidFill>
                  <a:srgbClr val="15201E"/>
                </a:solidFill>
                <a:latin typeface="Segoe UI"/>
                <a:cs typeface="Noto Nastaliq Urdu"/>
              </a:rPr>
              <a:t> یا انفیکشن میں بھی زیادہ۔</a:t>
            </a:r>
          </a:p>
          <a:p>
            <a:pPr algn="r" rtl="1">
              <a:lnSpc>
                <a:spcPct val="125000"/>
              </a:lnSpc>
              <a:spcAft>
                <a:spcPts val="1350"/>
              </a:spcAft>
            </a:pPr>
            <a:r>
              <a:rPr sz="1728" b="0" i="0" lang="ur-PK">
                <a:solidFill>
                  <a:srgbClr val="15201E"/>
                </a:solidFill>
                <a:latin typeface="Segoe UI"/>
                <a:cs typeface="Noto Nastaliq Urdu"/>
              </a:rPr>
              <a:t>کچھ کینسر کبھی نقصان نہیں دیتے۔</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اسکریننگ کا فیصلہ ڈاکٹر کے ساتھ کریں۔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National Center for Complementary and Integrative Health, Saw Palmetto; National Cancer Institute, Prostate Cancer, Nutrition, and Dietary Supplements (PDQ) — Patient Version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پروسٹیٹ کے سپلیمنٹس: کمزور شواہد</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7607598"/>
                <a:gridCol w="3486816"/>
              </a:tblGrid>
              <a:tr h="640080">
                <a:tc>
                  <a:txBody>
                    <a:bodyPr/>
                    <a:lstStyle/>
                    <a:p>
                      <a:pPr algn="r" rtl="1">
                        <a:lnSpc>
                          <a:spcPct val="125000"/>
                        </a:lnSpc>
                      </a:pPr>
                      <a:r>
                        <a:rPr sz="1344" b="0" i="0" lang="ur-PK">
                          <a:solidFill>
                            <a:srgbClr val="46524F"/>
                          </a:solidFill>
                          <a:latin typeface="Segoe UI"/>
                          <a:cs typeface="Noto Nastaliq Urdu"/>
                        </a:rPr>
                        <a:t>شواہد کیا کہتے ہیں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سپلیمنٹ</a:t>
                      </a:r>
                    </a:p>
                  </a:txBody>
                  <a:tcPr marL="128016" marR="128016" anchor="ctr">
                    <a:solidFill>
                      <a:srgbClr val="EFECE4"/>
                    </a:solidFill>
                  </a:tcPr>
                </a:tc>
              </a:tr>
              <a:tr h="640080">
                <a:tc>
                  <a:txBody>
                    <a:bodyPr/>
                    <a:lstStyle/>
                    <a:p>
                      <a:pPr algn="r" rtl="1">
                        <a:lnSpc>
                          <a:spcPct val="125000"/>
                        </a:lnSpc>
                      </a:pPr>
                      <a:r>
                        <a:rPr sz="1823" b="0" i="0" lang="en-US">
                          <a:solidFill>
                            <a:srgbClr val="15201E"/>
                          </a:solidFill>
                          <a:latin typeface="Segoe UI"/>
                        </a:rPr>
                        <a:t>‎BPH‎</a:t>
                      </a:r>
                      <a:r>
                        <a:rPr sz="1823" b="0" i="0" lang="ur-PK">
                          <a:solidFill>
                            <a:srgbClr val="15201E"/>
                          </a:solidFill>
                          <a:latin typeface="Segoe UI"/>
                          <a:cs typeface="Noto Nastaliq Urdu"/>
                        </a:rPr>
                        <a:t> کی علامات میں بہت کم یا کوئی فائدہ نہیں۔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سا پالمیٹو</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پروسٹیٹ کینسر کے لیے ملے جلے نتائج۔</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لائکوپین</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پروسٹیٹ کینسر کے لیے کافی شواہد نہیں۔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سبز چائے، انار</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پروسٹیٹ کینسر والے مردوں کے لیے نہیں۔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سیلینیم</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کسی بھی سپلیمنٹ کا ڈاکٹر کو بتائیں۔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National Cancer Institute, Prostate Cancer, Nutrition, and Dietary Supplements (PDQ) — Patient Version; NIH Office of Dietary Supplements, Zinc — Fact Sheet for Consumers; NIH National Center for Complementary and Integrative Health, Saw Palmetto</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کے پروسٹیٹ نسخے، اور شواہد</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لائکوپین اور زنک (فارمولری)</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فارمولری میں درج</a:t>
            </a:r>
          </a:p>
        </p:txBody>
      </p:sp>
      <p:sp>
        <p:nvSpPr>
          <p:cNvPr id="12" name="Rounded Rectangle 11"/>
          <p:cNvSpPr/>
          <p:nvPr/>
        </p:nvSpPr>
        <p:spPr>
          <a:xfrm>
            <a:off x="3276295"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لائکوپین کے شواہد ملے جلے؛ زیادہ زنک نقصان دہ۔</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کدو کے بیج (فارمولری)</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فارمولری میں درج</a:t>
            </a:r>
          </a:p>
        </p:txBody>
      </p:sp>
      <p:sp>
        <p:nvSpPr>
          <p:cNvPr id="18" name="Rounded Rectangle 17"/>
          <p:cNvSpPr/>
          <p:nvPr/>
        </p:nvSpPr>
        <p:spPr>
          <a:xfrm>
            <a:off x="3276295"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یہاں جائزہ نہیں لیا گیا</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ابھی جائزہ نہیں؛ کوئی دعویٰ نہیں۔</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زیادہ زنک نقصان دہ ہے۔</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Enlarged Prostate (Benign Prostatic Hyperplasia); National Cancer Institute, Prostate Cancer, Nutrition, and Dietary Supplements (PDQ) — Patient Version</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37160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371600"/>
          </a:xfrm>
          <a:prstGeom prst="rect">
            <a:avLst/>
          </a:prstGeom>
          <a:noFill/>
        </p:spPr>
        <p:txBody>
          <a:bodyPr wrap="square" lIns="18288" rIns="18288" tIns="18288" bIns="18288" anchor="t">
            <a:spAutoFit/>
          </a:bodyPr>
          <a:lstStyle/>
          <a:p>
            <a:pPr algn="l"/>
            <a:r>
              <a:rPr sz="2700" b="0" i="0">
                <a:solidFill>
                  <a:srgbClr val="0A3F3C"/>
                </a:solidFill>
                <a:latin typeface="Georgia"/>
              </a:rPr>
              <a:t>“The prostate gland of a man is healthy when he does not even know he has the gland.”</a:t>
            </a:r>
          </a:p>
        </p:txBody>
      </p:sp>
      <p:sp>
        <p:nvSpPr>
          <p:cNvPr id="10" name="TextBox 9"/>
          <p:cNvSpPr txBox="1"/>
          <p:nvPr/>
        </p:nvSpPr>
        <p:spPr>
          <a:xfrm>
            <a:off x="5836615" y="2697480"/>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‎2015-12-24‎</a:t>
            </a:r>
          </a:p>
        </p:txBody>
      </p:sp>
      <p:sp>
        <p:nvSpPr>
          <p:cNvPr id="11" name="TextBox 10"/>
          <p:cNvSpPr txBox="1"/>
          <p:nvPr/>
        </p:nvSpPr>
        <p:spPr>
          <a:xfrm>
            <a:off x="5836615" y="31089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"مرد کا پروسٹیٹ تب صحت مند ہے جب اسے یہ بھی معلوم نہ ہو کہ اس کے پاس یہ غدود ہے۔"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دیر سے شروع اور کمزور دھار</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پروسٹیٹ کے لیے سبز چائے اول</a:t>
            </a:r>
          </a:p>
          <a:p>
            <a:pPr algn="r" rtl="1">
              <a:lnSpc>
                <a:spcPct val="125000"/>
              </a:lnSpc>
              <a:spcAft>
                <a:spcPts val="1275"/>
              </a:spcAft>
            </a:pPr>
            <a:r>
              <a:rPr sz="1632" b="0" i="0" lang="ur-PK">
                <a:solidFill>
                  <a:srgbClr val="15201E"/>
                </a:solidFill>
                <a:latin typeface="Segoe UI"/>
                <a:cs typeface="Noto Nastaliq Urdu"/>
              </a:rPr>
              <a:t>انار کی مقررہ مقداریں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علامات کا بیان درست؛ نسخے شامل نہیں۔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پیشاب بند، پیٹ میں درد: ایمرجنسی</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دردناک پیشاب کے ساتھ بخار: فوراً مدد</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پیشاب میں خون: ڈاکٹر سے رابطہ</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ہڈیوں میں درد یا وزن کم: جلد ڈاکٹر؛ ٹانگوں کی کمزوری: </a:t>
            </a:r>
            <a:r>
              <a:rPr sz="1920" b="0" i="0" lang="en-US">
                <a:solidFill>
                  <a:srgbClr val="15201E"/>
                </a:solidFill>
                <a:latin typeface="Segoe UI"/>
              </a:rPr>
              <a:t>‎911‎</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نزلے کی دوا کے بعد پیشاب میں دقت: ماہر صحت سے بات</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پیشاب بالکل نہ آئے: ایمرجنسی جائیں۔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Enlarged Prostate (Benign Prostatic Hyperplasia); National Cancer Institute, Prostate Cancer Screening (PDQ) — Patient Version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علامات ڈاکٹر کو بتائیں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نزلے کی دوائیں دیکھیں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سادہ عادتیں آزمائیں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en-US">
                <a:solidFill>
                  <a:srgbClr val="15201E"/>
                </a:solidFill>
                <a:latin typeface="Segoe UI"/>
              </a:rPr>
              <a:t>‎PSA‎</a:t>
            </a:r>
            <a:r>
              <a:rPr sz="2111" b="0" i="0" lang="ur-PK">
                <a:solidFill>
                  <a:srgbClr val="15201E"/>
                </a:solidFill>
                <a:latin typeface="Segoe UI"/>
                <a:cs typeface="Noto Nastaliq Urdu"/>
              </a:rPr>
              <a:t> ٹیسٹ پر بات کریں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علامات ڈاکٹر کو بتانے سے شروع کریں۔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Enlarged Prostate (Benign Prostatic Hyperplasia)</a:t>
            </a:r>
          </a:p>
          <a:p>
            <a:pPr algn="l">
              <a:spcAft>
                <a:spcPts val="1200"/>
              </a:spcAft>
            </a:pPr>
            <a:r>
              <a:rPr sz="1600" b="0" i="0">
                <a:solidFill>
                  <a:srgbClr val="46524F"/>
                </a:solidFill>
                <a:latin typeface="Segoe UI"/>
              </a:rPr>
              <a:t>NIDDK — Urinary Retention</a:t>
            </a:r>
          </a:p>
          <a:p>
            <a:pPr algn="l">
              <a:spcAft>
                <a:spcPts val="1200"/>
              </a:spcAft>
            </a:pPr>
            <a:r>
              <a:rPr sz="1600" b="0" i="0">
                <a:solidFill>
                  <a:srgbClr val="46524F"/>
                </a:solidFill>
                <a:latin typeface="Segoe UI"/>
              </a:rPr>
              <a:t>National Cancer Institute — Prostate Cancer Screening (PDQ) — Patient Version</a:t>
            </a:r>
          </a:p>
          <a:p>
            <a:pPr algn="l">
              <a:spcAft>
                <a:spcPts val="1200"/>
              </a:spcAft>
            </a:pPr>
            <a:r>
              <a:rPr sz="1600" b="0" i="0">
                <a:solidFill>
                  <a:srgbClr val="46524F"/>
                </a:solidFill>
                <a:latin typeface="Segoe UI"/>
              </a:rPr>
              <a:t>National Cancer Institute — Prostate Cancer, Nutrition, and Dietary Supplements (PDQ) — Patient Version</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National Center for Complementary and Integrative Health — Saw Palmetto</a:t>
            </a:r>
          </a:p>
          <a:p>
            <a:pPr algn="l">
              <a:spcAft>
                <a:spcPts val="1200"/>
              </a:spcAft>
            </a:pPr>
            <a:r>
              <a:rPr sz="1600" b="0" i="0">
                <a:solidFill>
                  <a:srgbClr val="46524F"/>
                </a:solidFill>
                <a:latin typeface="Segoe UI"/>
              </a:rPr>
              <a:t>NIH Office of Dietary Supplements — Zinc — Fact Sheet for Consumers</a:t>
            </a:r>
          </a:p>
          <a:p>
            <a:pPr algn="l">
              <a:spcAft>
                <a:spcPts val="1200"/>
              </a:spcAft>
            </a:pPr>
            <a:r>
              <a:rPr sz="1600" b="0" i="0">
                <a:solidFill>
                  <a:srgbClr val="46524F"/>
                </a:solidFill>
                <a:latin typeface="Segoe UI"/>
              </a:rPr>
              <a:t>Pakistan Institute of Medical Advancement — Handwritten clinic formulary, 2 pages</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‎6‎</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پروسٹیٹ</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15</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علامات </a:t>
            </a:r>
            <a:r>
              <a:rPr sz="2111" b="0" i="0" lang="en-US">
                <a:solidFill>
                  <a:srgbClr val="F7F5F0"/>
                </a:solidFill>
                <a:latin typeface="Segoe UI"/>
              </a:rPr>
              <a:t>‎BPH‎</a:t>
            </a:r>
            <a:r>
              <a:rPr sz="2111" b="0" i="0" lang="ur-PK">
                <a:solidFill>
                  <a:srgbClr val="F7F5F0"/>
                </a:solidFill>
                <a:latin typeface="Segoe UI"/>
                <a:cs typeface="Noto Nastaliq Urdu"/>
              </a:rPr>
              <a:t> سے ہیں، یا کچھ اور؟</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میرے لیے نگرانی مناسب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پیشاب مشکل بناتی ہے؟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مجھے </a:t>
            </a:r>
            <a:r>
              <a:rPr sz="2111" b="0" i="0" lang="en-US">
                <a:solidFill>
                  <a:srgbClr val="F7F5F0"/>
                </a:solidFill>
                <a:latin typeface="Segoe UI"/>
              </a:rPr>
              <a:t>‎PSA‎</a:t>
            </a:r>
            <a:r>
              <a:rPr sz="2111" b="0" i="0" lang="ur-PK">
                <a:solidFill>
                  <a:srgbClr val="F7F5F0"/>
                </a:solidFill>
                <a:latin typeface="Segoe UI"/>
                <a:cs typeface="Noto Nastaliq Urdu"/>
              </a:rPr>
              <a:t> ٹیسٹ کروانا چاہیے؟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