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an enlarged prostate, called BPH: what it is, what makes it worse, how it is treated, the PSA test and supplements.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An enlarged prostate is common with age and is not cancer, but its symptoms overlap with other problems, including cancer, so they deserve a check.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 the prostate grows, it squeezes the urethra. That can cause trouble starting, a weak stream, dribbling and waking at night to urinate. The same symptoms can come from other problems, including prostate cancer.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BPH affects about five to six percent of men aged 40 to 64, and 29 to 33 percent of men aged 65 and older. Symptoms do not always match the size of the prostate.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Over-the-counter cold and cough medicines, such as decongestants and antihistamines, can make symptoms worse. Not being able to urinate at all, or blood in the urine, needs help right away. Acute urinary retention is a sudden inability to urinate.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BPH can be treated with watchful waiting, medicines or surgery. Watchful waiting means checkups plus simple habits: less fluid before bed or going out, and less alcohol and caffeine. Alpha blockers relax the muscles so urine flows more easily.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Five-alpha reductase inhibitors help stop growth or shrink the prostate. Surgery to remove part of the prostate is an option if medicines do not help or symptoms are severe.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PSA test can find some cancers early, but it is not clear that this lowers the risk of dying from prostate cancer. PSA can also be high with BPH or infection, and some prostate cancers never cause harm. Screening is a decision to make with your doctor.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2023 review found saw palmetto alone gives little or no benefit for BPH symptoms. Studies of lycopene for prostate cancer are mixed, there is not enough evidence for green tea or pomegranate, and men with prostate cancer should not take selenium.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formulary lists pumpkin seed, lycopene and zinc under Prostate, with no doses or uses written. Lycopene evidence for prostate cancer is mixed, too much zinc is harmful with an adult upper limit of 40 milligrams a day, and ProperHealth has not assessed pumpkin seed.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that men first notice the prostate when urine is slow to start or weak, which matches current descriptions. His ranking of green tea first for prostate health, and his pomegranate amounts,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Tell your doctor about symptoms. Check your cold medicines. Try the simple habits. And discuss PSA testing, which has benefits and limits.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NIDDK — Symptoms &amp; Causes of Urinary Retention; MedlinePlus — Enlarged Prostate (BPH); MedlinePlus — Prostate cancer; MedlinePlus — Weight loss - unintentional; MedlinePlus — Numbness and tingling; MedlinePlus — Pseudoephedrine: MedlinePlus Drug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PROSTATE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Enlarged prostate (BPH):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Symptoms, treatment, the PSA test and supplements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Enlarged Prostate (Benign Prostatic Hyperplasia)</a:t>
            </a:r>
          </a:p>
        </p:txBody>
      </p:sp>
      <p:sp>
        <p:nvSpPr>
          <p:cNvPr id="7" name="TextBox 6"/>
          <p:cNvSpPr txBox="1"/>
          <p:nvPr/>
        </p:nvSpPr>
        <p:spPr>
          <a:xfrm>
            <a:off x="548640" y="1443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Weak stream and getting up at night: is it just age, or something to check?</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An enlarged prostate (BPH) is common with age and is not cancer, but its symptoms can overlap with other problems, including cancer. Here is what it does, what makes it worse, how it is treated, and what supplements can and cannot do.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Enlarged Prostate (Benign Prostatic Hyperplasia)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An enlarged prostate narrows the way out</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Prostate grows</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normal part of aging, not cancer.</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Urethra narrows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Urine has a harder path out.</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Symptoms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Weak stream, dribbling, night waking.</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Check</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Other problems can look the same.</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Other problems can cause the same symptoms.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Enlarged Prostate (Benign Prostatic Hyperplasia)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BPH becomes common with age</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5⁠–⁠6%</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men aged 40 to 64</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29⁠–⁠33%</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men 65 and older</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Size</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does not always match symptoms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Symptoms do not always match prostate size.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Enlarged Prostate (Benign Prostatic Hyperplasia); NIDDK, Urinary Retention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worsens it, and what is urgent</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Cold and allergy medicines.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Can't urinate at all: urgent.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Blood in the urine: prompt care.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Retention can come suddenly.</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Not being able to urinate is an emergency.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Enlarged Prostate (Benign Prostatic Hyperplasia)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Start with habits and checkups</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3698138"/>
                <a:gridCol w="7396276"/>
              </a:tblGrid>
              <a:tr h="640079">
                <a:tc>
                  <a:txBody>
                    <a:bodyPr/>
                    <a:lstStyle/>
                    <a:p>
                      <a:pPr algn="l"/>
                      <a:r>
                        <a:rPr sz="1400" b="1" i="0">
                          <a:solidFill>
                            <a:srgbClr val="46524F"/>
                          </a:solidFill>
                          <a:latin typeface="Segoe UI"/>
                        </a:rPr>
                        <a:t>Option</a:t>
                      </a:r>
                    </a:p>
                  </a:txBody>
                  <a:tcPr marL="128016" marR="128016" anchor="ctr">
                    <a:solidFill>
                      <a:srgbClr val="EFECE4"/>
                    </a:solidFill>
                  </a:tcPr>
                </a:tc>
                <a:tc>
                  <a:txBody>
                    <a:bodyPr/>
                    <a:lstStyle/>
                    <a:p>
                      <a:pPr algn="l"/>
                      <a:r>
                        <a:rPr sz="1400" b="1" i="0">
                          <a:solidFill>
                            <a:srgbClr val="46524F"/>
                          </a:solidFill>
                          <a:latin typeface="Segoe UI"/>
                        </a:rPr>
                        <a:t>What it involves</a:t>
                      </a:r>
                    </a:p>
                  </a:txBody>
                  <a:tcPr marL="128016" marR="128016" anchor="ctr">
                    <a:solidFill>
                      <a:srgbClr val="EFECE4"/>
                    </a:solidFill>
                  </a:tcPr>
                </a:tc>
              </a:tr>
              <a:tr h="640079">
                <a:tc>
                  <a:txBody>
                    <a:bodyPr/>
                    <a:lstStyle/>
                    <a:p>
                      <a:pPr algn="l"/>
                      <a:r>
                        <a:rPr sz="1900" b="1" i="0">
                          <a:solidFill>
                            <a:srgbClr val="15201E"/>
                          </a:solidFill>
                          <a:latin typeface="Segoe UI"/>
                        </a:rPr>
                        <a:t>Watchful waiting</a:t>
                      </a:r>
                    </a:p>
                  </a:txBody>
                  <a:tcPr marL="128016" marR="128016" anchor="ctr">
                    <a:solidFill>
                      <a:srgbClr val="FFFFFF"/>
                    </a:solidFill>
                  </a:tcPr>
                </a:tc>
                <a:tc>
                  <a:txBody>
                    <a:bodyPr/>
                    <a:lstStyle/>
                    <a:p>
                      <a:pPr algn="l"/>
                      <a:r>
                        <a:rPr sz="1900" b="0" i="0">
                          <a:solidFill>
                            <a:srgbClr val="15201E"/>
                          </a:solidFill>
                          <a:latin typeface="Segoe UI"/>
                        </a:rPr>
                        <a:t>Checkups plus habits: less fluid before bed, less alcohol and caffeine.</a:t>
                      </a:r>
                    </a:p>
                  </a:txBody>
                  <a:tcPr marL="128016" marR="128016" anchor="ctr">
                    <a:solidFill>
                      <a:srgbClr val="FFFFFF"/>
                    </a:solidFill>
                  </a:tcPr>
                </a:tc>
              </a:tr>
              <a:tr h="640081">
                <a:tc>
                  <a:txBody>
                    <a:bodyPr/>
                    <a:lstStyle/>
                    <a:p>
                      <a:pPr algn="l"/>
                      <a:r>
                        <a:rPr sz="1900" b="1" i="0">
                          <a:solidFill>
                            <a:srgbClr val="15201E"/>
                          </a:solidFill>
                          <a:latin typeface="Segoe UI"/>
                        </a:rPr>
                        <a:t>Alpha blockers</a:t>
                      </a:r>
                    </a:p>
                  </a:txBody>
                  <a:tcPr marL="128016" marR="128016" anchor="ctr">
                    <a:solidFill>
                      <a:srgbClr val="FFFFFF"/>
                    </a:solidFill>
                  </a:tcPr>
                </a:tc>
                <a:tc>
                  <a:txBody>
                    <a:bodyPr/>
                    <a:lstStyle/>
                    <a:p>
                      <a:pPr algn="l"/>
                      <a:r>
                        <a:rPr sz="1900" b="0" i="0">
                          <a:solidFill>
                            <a:srgbClr val="15201E"/>
                          </a:solidFill>
                          <a:latin typeface="Segoe UI"/>
                        </a:rPr>
                        <a:t>Relax muscles so urine flows more easily.</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Less fluid before bed can ease night waking.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Enlarged Prostate (Benign Prostatic Hyperplasia)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Medicines that shrink, and surgery</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4754749"/>
                <a:gridCol w="6339665"/>
              </a:tblGrid>
              <a:tr h="640079">
                <a:tc>
                  <a:txBody>
                    <a:bodyPr/>
                    <a:lstStyle/>
                    <a:p>
                      <a:pPr algn="l"/>
                      <a:r>
                        <a:rPr sz="1400" b="1" i="0">
                          <a:solidFill>
                            <a:srgbClr val="46524F"/>
                          </a:solidFill>
                          <a:latin typeface="Segoe UI"/>
                        </a:rPr>
                        <a:t>Option</a:t>
                      </a:r>
                    </a:p>
                  </a:txBody>
                  <a:tcPr marL="128016" marR="128016" anchor="ctr">
                    <a:solidFill>
                      <a:srgbClr val="EFECE4"/>
                    </a:solidFill>
                  </a:tcPr>
                </a:tc>
                <a:tc>
                  <a:txBody>
                    <a:bodyPr/>
                    <a:lstStyle/>
                    <a:p>
                      <a:pPr algn="l"/>
                      <a:r>
                        <a:rPr sz="1400" b="1" i="0">
                          <a:solidFill>
                            <a:srgbClr val="46524F"/>
                          </a:solidFill>
                          <a:latin typeface="Segoe UI"/>
                        </a:rPr>
                        <a:t>What it involves</a:t>
                      </a:r>
                    </a:p>
                  </a:txBody>
                  <a:tcPr marL="128016" marR="128016" anchor="ctr">
                    <a:solidFill>
                      <a:srgbClr val="EFECE4"/>
                    </a:solidFill>
                  </a:tcPr>
                </a:tc>
              </a:tr>
              <a:tr h="640079">
                <a:tc>
                  <a:txBody>
                    <a:bodyPr/>
                    <a:lstStyle/>
                    <a:p>
                      <a:pPr algn="l"/>
                      <a:r>
                        <a:rPr sz="1900" b="1" i="0">
                          <a:solidFill>
                            <a:srgbClr val="15201E"/>
                          </a:solidFill>
                          <a:latin typeface="Segoe UI"/>
                        </a:rPr>
                        <a:t>5-alpha reductase inhibitors</a:t>
                      </a:r>
                    </a:p>
                  </a:txBody>
                  <a:tcPr marL="128016" marR="128016" anchor="ctr">
                    <a:solidFill>
                      <a:srgbClr val="FFFFFF"/>
                    </a:solidFill>
                  </a:tcPr>
                </a:tc>
                <a:tc>
                  <a:txBody>
                    <a:bodyPr/>
                    <a:lstStyle/>
                    <a:p>
                      <a:pPr algn="l"/>
                      <a:r>
                        <a:rPr sz="1900" b="0" i="0">
                          <a:solidFill>
                            <a:srgbClr val="15201E"/>
                          </a:solidFill>
                          <a:latin typeface="Segoe UI"/>
                        </a:rPr>
                        <a:t>Help stop growth or shrink the prostate.</a:t>
                      </a:r>
                    </a:p>
                  </a:txBody>
                  <a:tcPr marL="128016" marR="128016" anchor="ctr">
                    <a:solidFill>
                      <a:srgbClr val="FFFFFF"/>
                    </a:solidFill>
                  </a:tcPr>
                </a:tc>
              </a:tr>
              <a:tr h="640081">
                <a:tc>
                  <a:txBody>
                    <a:bodyPr/>
                    <a:lstStyle/>
                    <a:p>
                      <a:pPr algn="l"/>
                      <a:r>
                        <a:rPr sz="1900" b="1" i="0">
                          <a:solidFill>
                            <a:srgbClr val="15201E"/>
                          </a:solidFill>
                          <a:latin typeface="Segoe UI"/>
                        </a:rPr>
                        <a:t>Surgery</a:t>
                      </a:r>
                    </a:p>
                  </a:txBody>
                  <a:tcPr marL="128016" marR="128016" anchor="ctr">
                    <a:solidFill>
                      <a:srgbClr val="FFFFFF"/>
                    </a:solidFill>
                  </a:tcPr>
                </a:tc>
                <a:tc>
                  <a:txBody>
                    <a:bodyPr/>
                    <a:lstStyle/>
                    <a:p>
                      <a:pPr algn="l"/>
                      <a:r>
                        <a:rPr sz="1900" b="0" i="0">
                          <a:solidFill>
                            <a:srgbClr val="15201E"/>
                          </a:solidFill>
                          <a:latin typeface="Segoe UI"/>
                        </a:rPr>
                        <a:t>If medicines do not help or symptoms are severe.</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Surgery is for when medicines do not help.</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National Cancer Institute, Prostate Cancer Screening (PDQ) — Patient Version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PSA test has limits</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What it can do</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r>
              <a:rPr sz="1800" b="0" i="0">
                <a:solidFill>
                  <a:srgbClr val="15201E"/>
                </a:solidFill>
                <a:latin typeface="Segoe UI"/>
              </a:rPr>
              <a:t>Find some cancers early.</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Its limits</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Also high with BPH or infection.</a:t>
            </a:r>
          </a:p>
          <a:p>
            <a:pPr algn="l">
              <a:spcAft>
                <a:spcPts val="1350"/>
              </a:spcAft>
            </a:pPr>
            <a:r>
              <a:rPr sz="1800" b="0" i="0">
                <a:solidFill>
                  <a:srgbClr val="15201E"/>
                </a:solidFill>
                <a:latin typeface="Segoe UI"/>
              </a:rPr>
              <a:t>Some cancers never cause harm.</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Decide about screening with your doctor.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National Center for Complementary and Integrative Health, Saw Palmetto; National Cancer Institute, Prostate Cancer, Nutrition, and Dietary Supplements (PDQ) — Patient Version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Prostate supplements: weak evidence</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4267082"/>
                <a:gridCol w="6827332"/>
              </a:tblGrid>
              <a:tr h="640080">
                <a:tc>
                  <a:txBody>
                    <a:bodyPr/>
                    <a:lstStyle/>
                    <a:p>
                      <a:pPr algn="l"/>
                      <a:r>
                        <a:rPr sz="1400" b="1" i="0">
                          <a:solidFill>
                            <a:srgbClr val="46524F"/>
                          </a:solidFill>
                          <a:latin typeface="Segoe UI"/>
                        </a:rPr>
                        <a:t>Supplement</a:t>
                      </a:r>
                    </a:p>
                  </a:txBody>
                  <a:tcPr marL="128016" marR="128016" anchor="ctr">
                    <a:solidFill>
                      <a:srgbClr val="EFECE4"/>
                    </a:solidFill>
                  </a:tcPr>
                </a:tc>
                <a:tc>
                  <a:txBody>
                    <a:bodyPr/>
                    <a:lstStyle/>
                    <a:p>
                      <a:pPr algn="l"/>
                      <a:r>
                        <a:rPr sz="1400" b="1" i="0">
                          <a:solidFill>
                            <a:srgbClr val="46524F"/>
                          </a:solidFill>
                          <a:latin typeface="Segoe UI"/>
                        </a:rPr>
                        <a:t>What the evidence says</a:t>
                      </a:r>
                    </a:p>
                  </a:txBody>
                  <a:tcPr marL="128016" marR="128016" anchor="ctr">
                    <a:solidFill>
                      <a:srgbClr val="EFECE4"/>
                    </a:solidFill>
                  </a:tcPr>
                </a:tc>
              </a:tr>
              <a:tr h="640080">
                <a:tc>
                  <a:txBody>
                    <a:bodyPr/>
                    <a:lstStyle/>
                    <a:p>
                      <a:pPr algn="l"/>
                      <a:r>
                        <a:rPr sz="1900" b="1" i="0">
                          <a:solidFill>
                            <a:srgbClr val="15201E"/>
                          </a:solidFill>
                          <a:latin typeface="Segoe UI"/>
                        </a:rPr>
                        <a:t>Saw palmetto</a:t>
                      </a:r>
                    </a:p>
                  </a:txBody>
                  <a:tcPr marL="128016" marR="128016" anchor="ctr">
                    <a:solidFill>
                      <a:srgbClr val="FFFFFF"/>
                    </a:solidFill>
                  </a:tcPr>
                </a:tc>
                <a:tc>
                  <a:txBody>
                    <a:bodyPr/>
                    <a:lstStyle/>
                    <a:p>
                      <a:pPr algn="l"/>
                      <a:r>
                        <a:rPr sz="1900" b="0" i="0">
                          <a:solidFill>
                            <a:srgbClr val="15201E"/>
                          </a:solidFill>
                          <a:latin typeface="Segoe UI"/>
                        </a:rPr>
                        <a:t>Little or no benefit for BPH symptoms.</a:t>
                      </a:r>
                    </a:p>
                  </a:txBody>
                  <a:tcPr marL="128016" marR="128016" anchor="ctr">
                    <a:solidFill>
                      <a:srgbClr val="FFFFFF"/>
                    </a:solidFill>
                  </a:tcPr>
                </a:tc>
              </a:tr>
              <a:tr h="640080">
                <a:tc>
                  <a:txBody>
                    <a:bodyPr/>
                    <a:lstStyle/>
                    <a:p>
                      <a:pPr algn="l"/>
                      <a:r>
                        <a:rPr sz="1900" b="1" i="0">
                          <a:solidFill>
                            <a:srgbClr val="15201E"/>
                          </a:solidFill>
                          <a:latin typeface="Segoe UI"/>
                        </a:rPr>
                        <a:t>Lycopene</a:t>
                      </a:r>
                    </a:p>
                  </a:txBody>
                  <a:tcPr marL="128016" marR="128016" anchor="ctr">
                    <a:solidFill>
                      <a:srgbClr val="FFFFFF"/>
                    </a:solidFill>
                  </a:tcPr>
                </a:tc>
                <a:tc>
                  <a:txBody>
                    <a:bodyPr/>
                    <a:lstStyle/>
                    <a:p>
                      <a:pPr algn="l"/>
                      <a:r>
                        <a:rPr sz="1900" b="0" i="0">
                          <a:solidFill>
                            <a:srgbClr val="15201E"/>
                          </a:solidFill>
                          <a:latin typeface="Segoe UI"/>
                        </a:rPr>
                        <a:t>Mixed results for prostate cancer.</a:t>
                      </a:r>
                    </a:p>
                  </a:txBody>
                  <a:tcPr marL="128016" marR="128016" anchor="ctr">
                    <a:solidFill>
                      <a:srgbClr val="FFFFFF"/>
                    </a:solidFill>
                  </a:tcPr>
                </a:tc>
              </a:tr>
              <a:tr h="640080">
                <a:tc>
                  <a:txBody>
                    <a:bodyPr/>
                    <a:lstStyle/>
                    <a:p>
                      <a:pPr algn="l"/>
                      <a:r>
                        <a:rPr sz="1900" b="1" i="0">
                          <a:solidFill>
                            <a:srgbClr val="15201E"/>
                          </a:solidFill>
                          <a:latin typeface="Segoe UI"/>
                        </a:rPr>
                        <a:t>Green tea, pomegranate</a:t>
                      </a:r>
                    </a:p>
                  </a:txBody>
                  <a:tcPr marL="128016" marR="128016" anchor="ctr">
                    <a:solidFill>
                      <a:srgbClr val="FFFFFF"/>
                    </a:solidFill>
                  </a:tcPr>
                </a:tc>
                <a:tc>
                  <a:txBody>
                    <a:bodyPr/>
                    <a:lstStyle/>
                    <a:p>
                      <a:pPr algn="l"/>
                      <a:r>
                        <a:rPr sz="1900" b="0" i="0">
                          <a:solidFill>
                            <a:srgbClr val="15201E"/>
                          </a:solidFill>
                          <a:latin typeface="Segoe UI"/>
                        </a:rPr>
                        <a:t>Not enough evidence for prostate cancer.</a:t>
                      </a:r>
                    </a:p>
                  </a:txBody>
                  <a:tcPr marL="128016" marR="128016" anchor="ctr">
                    <a:solidFill>
                      <a:srgbClr val="FFFFFF"/>
                    </a:solidFill>
                  </a:tcPr>
                </a:tc>
              </a:tr>
              <a:tr h="640080">
                <a:tc>
                  <a:txBody>
                    <a:bodyPr/>
                    <a:lstStyle/>
                    <a:p>
                      <a:pPr algn="l"/>
                      <a:r>
                        <a:rPr sz="1900" b="1" i="0">
                          <a:solidFill>
                            <a:srgbClr val="15201E"/>
                          </a:solidFill>
                          <a:latin typeface="Segoe UI"/>
                        </a:rPr>
                        <a:t>Selenium</a:t>
                      </a:r>
                    </a:p>
                  </a:txBody>
                  <a:tcPr marL="128016" marR="128016" anchor="ctr">
                    <a:solidFill>
                      <a:srgbClr val="FFFFFF"/>
                    </a:solidFill>
                  </a:tcPr>
                </a:tc>
                <a:tc>
                  <a:txBody>
                    <a:bodyPr/>
                    <a:lstStyle/>
                    <a:p>
                      <a:pPr algn="l"/>
                      <a:r>
                        <a:rPr sz="1900" b="0" i="0">
                          <a:solidFill>
                            <a:srgbClr val="15201E"/>
                          </a:solidFill>
                          <a:latin typeface="Segoe UI"/>
                        </a:rPr>
                        <a:t>Not for men with prostate cancer.</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Tell your doctor about any supplement.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National Cancer Institute, Prostate Cancer, Nutrition, and Dietary Supplements (PDQ) — Patient Version; NIH Office of Dietary Supplements, Zinc — Fact Sheet for Consumers; NIH National Center for Complementary and Integrative Health, Saw Palmetto</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prostate remedies, and the evidence</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Lycopene and zinc (formulary)</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Lycopene evidence is mixed; too much zinc is harmful.</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Pumpkin seed (formulary)</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8" name="Rounded Rectangle 17"/>
          <p:cNvSpPr/>
          <p:nvPr/>
        </p:nvSpPr>
        <p:spPr>
          <a:xfrm>
            <a:off x="6263640"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assessed here</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Not yet assessed; no claim either way.</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Too much zinc is harmful.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Enlarged Prostate (Benign Prostatic Hyperplasia); National Cancer Institute, Prostate Cancer, Nutrition, and Dietary Supplements (PDQ) — Patient Version</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37160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371600"/>
          </a:xfrm>
          <a:prstGeom prst="rect">
            <a:avLst/>
          </a:prstGeom>
          <a:noFill/>
        </p:spPr>
        <p:txBody>
          <a:bodyPr wrap="square" lIns="18288" rIns="18288" tIns="18288" bIns="18288" anchor="t">
            <a:spAutoFit/>
          </a:bodyPr>
          <a:lstStyle/>
          <a:p>
            <a:pPr algn="l"/>
            <a:r>
              <a:rPr sz="2700" b="0" i="0">
                <a:solidFill>
                  <a:srgbClr val="0A3F3C"/>
                </a:solidFill>
                <a:latin typeface="Georgia"/>
              </a:rPr>
              <a:t>“The prostate gland of a man is healthy when he does not even know he has the gland.”</a:t>
            </a:r>
          </a:p>
        </p:txBody>
      </p:sp>
      <p:sp>
        <p:nvSpPr>
          <p:cNvPr id="10" name="TextBox 9"/>
          <p:cNvSpPr txBox="1"/>
          <p:nvPr/>
        </p:nvSpPr>
        <p:spPr>
          <a:xfrm>
            <a:off x="868680" y="269748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2015-12-24</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r>
              <a:rPr sz="1700" b="0" i="0">
                <a:solidFill>
                  <a:srgbClr val="15201E"/>
                </a:solidFill>
                <a:latin typeface="Segoe UI"/>
              </a:rPr>
              <a:t>Slow start and weak stream</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Green tea first for the prostate</a:t>
            </a:r>
          </a:p>
          <a:p>
            <a:pPr algn="l">
              <a:spcAft>
                <a:spcPts val="1275"/>
              </a:spcAft>
            </a:pPr>
            <a:r>
              <a:rPr sz="1700" b="0" i="0">
                <a:solidFill>
                  <a:srgbClr val="15201E"/>
                </a:solidFill>
                <a:latin typeface="Segoe UI"/>
              </a:rPr>
              <a:t>Set pomegranate amounts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symptom picture fits; his remedies are not carried.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Can't urinate, painful belly: emergency</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Fever with painful urination: get help now</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Blood in urine: call your doctor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Bone pain or weight loss: doctor soon; leg weakness, 911</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Trouble urinating after a cold medicine: talk to a professional</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Can't urinate at all: go to the emergency department.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Enlarged Prostate (Benign Prostatic Hyperplasia); National Cancer Institute, Prostate Cancer Screening (PDQ) — Patient Version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Tell your doctor about symptoms</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your cold medicines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Try the simple habits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Discuss PSA testing</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telling your doctor about symptoms.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PROSTATE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Enlarged Prostate (Benign Prostatic Hyperplasia)</a:t>
            </a:r>
          </a:p>
          <a:p>
            <a:pPr algn="l">
              <a:spcAft>
                <a:spcPts val="1200"/>
              </a:spcAft>
            </a:pPr>
            <a:r>
              <a:rPr sz="1600" b="0" i="0">
                <a:solidFill>
                  <a:srgbClr val="46524F"/>
                </a:solidFill>
                <a:latin typeface="Segoe UI"/>
              </a:rPr>
              <a:t>NIDDK — Urinary Retention</a:t>
            </a:r>
          </a:p>
          <a:p>
            <a:pPr algn="l">
              <a:spcAft>
                <a:spcPts val="1200"/>
              </a:spcAft>
            </a:pPr>
            <a:r>
              <a:rPr sz="1600" b="0" i="0">
                <a:solidFill>
                  <a:srgbClr val="46524F"/>
                </a:solidFill>
                <a:latin typeface="Segoe UI"/>
              </a:rPr>
              <a:t>National Cancer Institute — Prostate Cancer Screening (PDQ) — Patient Version</a:t>
            </a:r>
          </a:p>
          <a:p>
            <a:pPr algn="l">
              <a:spcAft>
                <a:spcPts val="1200"/>
              </a:spcAft>
            </a:pPr>
            <a:r>
              <a:rPr sz="1600" b="0" i="0">
                <a:solidFill>
                  <a:srgbClr val="46524F"/>
                </a:solidFill>
                <a:latin typeface="Segoe UI"/>
              </a:rPr>
              <a:t>National Cancer Institute — Prostate Cancer, Nutrition, and Dietary Supplements (PDQ) — Patient Version</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National Center for Complementary and Integrative Health — Saw Palmetto</a:t>
            </a:r>
          </a:p>
          <a:p>
            <a:pPr algn="l">
              <a:spcAft>
                <a:spcPts val="1200"/>
              </a:spcAft>
            </a:pPr>
            <a:r>
              <a:rPr sz="1600" b="0" i="0">
                <a:solidFill>
                  <a:srgbClr val="46524F"/>
                </a:solidFill>
                <a:latin typeface="Segoe UI"/>
              </a:rPr>
              <a:t>NIH Office of Dietary Supplements — Zinc — Fact Sheet for Consumers</a:t>
            </a:r>
          </a:p>
          <a:p>
            <a:pPr algn="l">
              <a:spcAft>
                <a:spcPts val="1200"/>
              </a:spcAft>
            </a:pPr>
            <a:r>
              <a:rPr sz="1600" b="0" i="0">
                <a:solidFill>
                  <a:srgbClr val="46524F"/>
                </a:solidFill>
                <a:latin typeface="Segoe UI"/>
              </a:rPr>
              <a:t>Pakistan Institute of Medical Advancement — Handwritten clinic formulary, 2 pages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6 more warning-sign sources.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PROSTATE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15</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Are my symptoms from BPH, or something else?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watchful waiting reasonable for me?</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medicines make urinating harder?</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have a PSA test?</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