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everyday movement: how much to aim for, the three types of activity, how to judge intensity without a gadget, what activity does, and how to stay safe.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The first guideline for adults is simply to move more and sit less, and any amount of activity has some benefit. A daily walk is a real start.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Adults need at least 150 to 300 minutes a week of moderate activity such as brisk walking, plus muscle strengthening at least 2 days a week. Children and teens need at least 60 minutes a day.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types. Aerobic activity like brisk walking strengthens the heart and lungs. Strength activity like stairs or light weights builds muscle, at least twice a week. Balance activity helps prevent falls and builds confidence on your feet.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Judge intensity without a gadget. Light activity is simply moving rather than sitting. Moderate is about 5 or 6 out of 10: you can talk, but not sing. Vigorous is 7 or 8: only a few words without a breath. Even light activity is better than none.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Activity lowers anxiety and blood pressure and improves sleep right away. Regularly, it lowers blood pressure and triglycerides. Over time, it lowers the risk of heart disease, diabetes and some cancers. With age, it reduces falls and keeps daily tasks easier. It is never too late to start.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Activity should not cause dizziness, chest pain or pressure, or nausea. If it does, stop and seek help right away, and call 911 for chest pain or pressure. With heart disease, diabetes or high blood pressure, ask which activities are safe. On diabetes medicines, you may need to check blood glucose before, during and after activity. Drink water when you sweat unless your doctor has limited fluids. Overall, the benefits far outweigh the risks.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taught limbic exercise: gentle, non-competitive movement kept up for life. That fits current guidance to move more and sit less. His oxygen framework for explaining exercise benefits is not supported by the sources used here.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Stress low blood sugar for people on diabetes medicines.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steps. Take a 10-minute walk today. Break up long sitting. Build up to 150 minutes. Add strength twice a week. And ask what is safe for you.</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NHLBI — Stroke - Symptoms; MedlinePlus — Warfarin: MedlinePlus Drug Information; MedlinePlus — Head injury - first aid.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MOVEMENT</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Walking &amp; everyday movement: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How much, what kind, how hard, and how to stay safe</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MOVEMENT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U.S. Office of Disease Prevention and Health Promotion, Top 10 Things to Know About the Second Edition of the Physical Activity Guidelines for Americans</a:t>
            </a:r>
          </a:p>
        </p:txBody>
      </p:sp>
      <p:sp>
        <p:nvSpPr>
          <p:cNvPr id="7" name="TextBox 6"/>
          <p:cNvSpPr txBox="1"/>
          <p:nvPr/>
        </p:nvSpPr>
        <p:spPr>
          <a:xfrm>
            <a:off x="548640" y="223774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Is a daily walk really enough to make a difference?</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The first guideline for adults is simply to move more and sit less, and any amount of activity has some benefit. Here is how much to aim for, the three types of activity, how to judge intensity without a gadget, and how to stay safe.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MOVEMENT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U.S. Office of Disease Prevention and Health Promotion, Top 10 Things to Know About the Second Edition of the Physical Activity Guidelines for Americans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Adults need 150 minutes a week</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150</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minutes a week of moderate activity for adults</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2 days</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a week of muscle strengthening for adults</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60</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minutes a day for ages 6 to 17</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Add strength on two days a week.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MOVEMENT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Office of Disease Prevention and Health Promotion, Top 10 Things to Know About the Second Edition of the Physical Activity Guidelines for Americans; NHLBI, Physical Activity and Your Heart — Types; NHS, Physical activity guidelines for older adults; and 1 more on the Sources slide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Aerobic, strength and balance all matter</a:t>
            </a:r>
          </a:p>
        </p:txBody>
      </p:sp>
      <p:sp>
        <p:nvSpPr>
          <p:cNvPr id="8" name="Rounded Rectangle 7"/>
          <p:cNvSpPr/>
          <p:nvPr/>
        </p:nvSpPr>
        <p:spPr>
          <a:xfrm>
            <a:off x="548640"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0A3F3C"/>
                </a:solidFill>
                <a:latin typeface="Segoe UI"/>
              </a:rPr>
              <a:t>Aerobic</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Brisk walking, dancing, cycling.</a:t>
            </a:r>
          </a:p>
          <a:p>
            <a:pPr algn="l">
              <a:spcAft>
                <a:spcPts val="1350"/>
              </a:spcAft>
            </a:pPr>
            <a:r>
              <a:rPr sz="1800" b="0" i="0">
                <a:solidFill>
                  <a:srgbClr val="15201E"/>
                </a:solidFill>
                <a:latin typeface="Segoe UI"/>
              </a:rPr>
              <a:t>Strengthens heart and lungs.</a:t>
            </a:r>
          </a:p>
        </p:txBody>
      </p:sp>
      <p:sp>
        <p:nvSpPr>
          <p:cNvPr id="11" name="Rounded Rectangle 10"/>
          <p:cNvSpPr/>
          <p:nvPr/>
        </p:nvSpPr>
        <p:spPr>
          <a:xfrm>
            <a:off x="4338218"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0A3F3C"/>
                </a:solidFill>
                <a:latin typeface="Segoe UI"/>
              </a:rPr>
              <a:t>Strength</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Weights, push-ups, stairs, digging.</a:t>
            </a:r>
          </a:p>
          <a:p>
            <a:pPr algn="l">
              <a:spcAft>
                <a:spcPts val="1350"/>
              </a:spcAft>
            </a:pPr>
            <a:r>
              <a:rPr sz="1800" b="0" i="0">
                <a:solidFill>
                  <a:srgbClr val="15201E"/>
                </a:solidFill>
                <a:latin typeface="Segoe UI"/>
              </a:rPr>
              <a:t>At least 2 days a week.</a:t>
            </a:r>
          </a:p>
        </p:txBody>
      </p:sp>
      <p:sp>
        <p:nvSpPr>
          <p:cNvPr id="14" name="Rounded Rectangle 13"/>
          <p:cNvSpPr/>
          <p:nvPr/>
        </p:nvSpPr>
        <p:spPr>
          <a:xfrm>
            <a:off x="8127796"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0A3F3C"/>
                </a:solidFill>
                <a:latin typeface="Segoe UI"/>
              </a:rPr>
              <a:t>Balance</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Helps prevent falls.</a:t>
            </a:r>
          </a:p>
          <a:p>
            <a:pPr algn="l">
              <a:spcAft>
                <a:spcPts val="1350"/>
              </a:spcAft>
            </a:pPr>
            <a:r>
              <a:rPr sz="1800" b="0" i="0">
                <a:solidFill>
                  <a:srgbClr val="15201E"/>
                </a:solidFill>
                <a:latin typeface="Segoe UI"/>
              </a:rPr>
              <a:t>Builds confidence on your feet.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Balance work helps prevent falls.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MOVEMENT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Physical Activity and Your Heart — Types; NHS, Physical activity guidelines for adults aged 19 to 64</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Moderate means you can talk, not sing</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a:tableStyleId>{5C22544A-7EE6-4342-B048-85BDC9FD1C3A}</a:tableStyleId>
              </a:tblPr>
              <a:tblGrid>
                <a:gridCol w="2901616"/>
                <a:gridCol w="8192798"/>
              </a:tblGrid>
              <a:tr h="640080">
                <a:tc>
                  <a:txBody>
                    <a:bodyPr/>
                    <a:lstStyle/>
                    <a:p>
                      <a:pPr algn="l"/>
                      <a:r>
                        <a:rPr sz="1400" b="1" i="0">
                          <a:solidFill>
                            <a:srgbClr val="46524F"/>
                          </a:solidFill>
                          <a:latin typeface="Segoe UI"/>
                        </a:rPr>
                        <a:t>Intensity</a:t>
                      </a:r>
                    </a:p>
                  </a:txBody>
                  <a:tcPr marL="128016" marR="128016" anchor="ctr">
                    <a:solidFill>
                      <a:srgbClr val="EFECE4"/>
                    </a:solidFill>
                  </a:tcPr>
                </a:tc>
                <a:tc>
                  <a:txBody>
                    <a:bodyPr/>
                    <a:lstStyle/>
                    <a:p>
                      <a:pPr algn="l"/>
                      <a:r>
                        <a:rPr sz="1400" b="1" i="0">
                          <a:solidFill>
                            <a:srgbClr val="46524F"/>
                          </a:solidFill>
                          <a:latin typeface="Segoe UI"/>
                        </a:rPr>
                        <a:t>How it feels</a:t>
                      </a:r>
                    </a:p>
                  </a:txBody>
                  <a:tcPr marL="128016" marR="128016" anchor="ctr">
                    <a:solidFill>
                      <a:srgbClr val="EFECE4"/>
                    </a:solidFill>
                  </a:tcPr>
                </a:tc>
              </a:tr>
              <a:tr h="640080">
                <a:tc>
                  <a:txBody>
                    <a:bodyPr/>
                    <a:lstStyle/>
                    <a:p>
                      <a:pPr algn="l"/>
                      <a:r>
                        <a:rPr sz="1900" b="1" i="0">
                          <a:solidFill>
                            <a:srgbClr val="15201E"/>
                          </a:solidFill>
                          <a:latin typeface="Segoe UI"/>
                        </a:rPr>
                        <a:t>Light</a:t>
                      </a:r>
                    </a:p>
                  </a:txBody>
                  <a:tcPr marL="128016" marR="128016" anchor="ctr">
                    <a:solidFill>
                      <a:srgbClr val="FFFFFF"/>
                    </a:solidFill>
                  </a:tcPr>
                </a:tc>
                <a:tc>
                  <a:txBody>
                    <a:bodyPr/>
                    <a:lstStyle/>
                    <a:p>
                      <a:pPr algn="l"/>
                      <a:r>
                        <a:rPr sz="1900" b="0" i="0">
                          <a:solidFill>
                            <a:srgbClr val="15201E"/>
                          </a:solidFill>
                          <a:latin typeface="Segoe UI"/>
                        </a:rPr>
                        <a:t>Moving rather than sitting; better than no activity.</a:t>
                      </a:r>
                    </a:p>
                  </a:txBody>
                  <a:tcPr marL="128016" marR="128016" anchor="ctr">
                    <a:solidFill>
                      <a:srgbClr val="FFFFFF"/>
                    </a:solidFill>
                  </a:tcPr>
                </a:tc>
              </a:tr>
              <a:tr h="640080">
                <a:tc>
                  <a:txBody>
                    <a:bodyPr/>
                    <a:lstStyle/>
                    <a:p>
                      <a:pPr algn="l"/>
                      <a:r>
                        <a:rPr sz="1900" b="1" i="0">
                          <a:solidFill>
                            <a:srgbClr val="15201E"/>
                          </a:solidFill>
                          <a:latin typeface="Segoe UI"/>
                        </a:rPr>
                        <a:t>Moderate</a:t>
                      </a:r>
                    </a:p>
                  </a:txBody>
                  <a:tcPr marL="128016" marR="128016" anchor="ctr">
                    <a:solidFill>
                      <a:srgbClr val="FFFFFF"/>
                    </a:solidFill>
                  </a:tcPr>
                </a:tc>
                <a:tc>
                  <a:txBody>
                    <a:bodyPr/>
                    <a:lstStyle/>
                    <a:p>
                      <a:pPr algn="l"/>
                      <a:r>
                        <a:rPr sz="1900" b="0" i="0">
                          <a:solidFill>
                            <a:srgbClr val="15201E"/>
                          </a:solidFill>
                          <a:latin typeface="Segoe UI"/>
                        </a:rPr>
                        <a:t>About 5 or 6 out of 10; you can talk, but not sing.</a:t>
                      </a:r>
                    </a:p>
                  </a:txBody>
                  <a:tcPr marL="128016" marR="128016" anchor="ctr">
                    <a:solidFill>
                      <a:srgbClr val="FFFFFF"/>
                    </a:solidFill>
                  </a:tcPr>
                </a:tc>
              </a:tr>
              <a:tr h="640080">
                <a:tc>
                  <a:txBody>
                    <a:bodyPr/>
                    <a:lstStyle/>
                    <a:p>
                      <a:pPr algn="l"/>
                      <a:r>
                        <a:rPr sz="1900" b="1" i="0">
                          <a:solidFill>
                            <a:srgbClr val="15201E"/>
                          </a:solidFill>
                          <a:latin typeface="Segoe UI"/>
                        </a:rPr>
                        <a:t>Vigorous</a:t>
                      </a:r>
                    </a:p>
                  </a:txBody>
                  <a:tcPr marL="128016" marR="128016" anchor="ctr">
                    <a:solidFill>
                      <a:srgbClr val="FFFFFF"/>
                    </a:solidFill>
                  </a:tcPr>
                </a:tc>
                <a:tc>
                  <a:txBody>
                    <a:bodyPr/>
                    <a:lstStyle/>
                    <a:p>
                      <a:pPr algn="l"/>
                      <a:r>
                        <a:rPr sz="1900" b="0" i="0">
                          <a:solidFill>
                            <a:srgbClr val="15201E"/>
                          </a:solidFill>
                          <a:latin typeface="Segoe UI"/>
                        </a:rPr>
                        <a:t>About 7 or 8 out of 10; only a few words without a breath.</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Even light activity beats none.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MOVEMENT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Office of Disease Prevention and Health Promotion, Top 10 Things to Know About the Second Edition of the Physical Activity Guidelines for Americans; NHLBI, Physical Activity and Your Heart — Benefits; National Institute on Aging, Health Benefits of Exercise and Physical Activity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benefits start right away</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Right away</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Lower anxiety and blood pressure, better sleep.</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Heart and blood</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Lower blood pressure and triglycerides.</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Long term</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Lower risk of heart disease, diabetes and some cancers.</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With age</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Fewer falls; daily tasks stay easier.</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It is never too late to start.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MOVEMENT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Institute on Aging, Three Types of Exercise Can Improve Your Health and Physical Ability; NHLBI, Physical Activity and Your Heart — Risks; NIDDK, Low Blood Glucose (Hypoglycemia); MedlinePlus, Exercise and Physical Fitness; MedlinePlus, Heart Attack</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Stay safe while you build up</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Stop for chest pain or dizziness; chest pain means 911.</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Ask what is safe with heart disease.</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On diabetes medicine? Check blood sugar.</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Drink water unless fluids are limited.</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benefits far outweigh the risks.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MOVEMENT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Office of Disease Prevention and Health Promotion, Top 10 Things to Know About the Second Edition of the Physical Activity Guidelines for Americans; NHLBI, Physical Activity and Your Heart — Types</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6001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600199"/>
          </a:xfrm>
          <a:prstGeom prst="rect">
            <a:avLst/>
          </a:prstGeom>
          <a:noFill/>
        </p:spPr>
        <p:txBody>
          <a:bodyPr wrap="square" lIns="18288" rIns="18288" tIns="18288" bIns="18288" anchor="t">
            <a:spAutoFit/>
          </a:bodyPr>
          <a:lstStyle/>
          <a:p>
            <a:pPr algn="l"/>
            <a:r>
              <a:rPr sz="2400" b="0" i="0">
                <a:solidFill>
                  <a:srgbClr val="0A3F3C"/>
                </a:solidFill>
                <a:latin typeface="Georgia"/>
              </a:rPr>
              <a:t>“I coined the term Limbic Exercise for physical exercise that is non-competitive, non-analytical, and most importantly non-traumatic.”</a:t>
            </a:r>
          </a:p>
        </p:txBody>
      </p:sp>
      <p:sp>
        <p:nvSpPr>
          <p:cNvPr id="10" name="TextBox 9"/>
          <p:cNvSpPr txBox="1"/>
          <p:nvPr/>
        </p:nvSpPr>
        <p:spPr>
          <a:xfrm>
            <a:off x="868680" y="29260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2015-10-04</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Move often, gently, for life</a:t>
            </a:r>
          </a:p>
          <a:p>
            <a:pPr algn="l">
              <a:spcAft>
                <a:spcPts val="1275"/>
              </a:spcAft>
            </a:pPr>
            <a:r>
              <a:rPr sz="1700" b="0" i="0">
                <a:solidFill>
                  <a:srgbClr val="15201E"/>
                </a:solidFill>
                <a:latin typeface="Segoe UI"/>
              </a:rPr>
              <a:t>No need to compete or grade yourself</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Oxygen "dysox" explanations</a:t>
            </a:r>
          </a:p>
          <a:p>
            <a:pPr algn="l">
              <a:spcAft>
                <a:spcPts val="1275"/>
              </a:spcAft>
            </a:pPr>
            <a:r>
              <a:rPr sz="1700" b="0" i="0">
                <a:solidFill>
                  <a:srgbClr val="15201E"/>
                </a:solidFill>
                <a:latin typeface="Segoe UI"/>
              </a:rPr>
              <a:t>The fitness industry as deception</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move-more point fits; his oxygen theory is not carried.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MOVEMENT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Chest pain or fainting during activity: stop,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Sudden weakness or speech trouble: 911</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Shaky or confused on diabetes medicine: treat low sugar</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Dizziness or racing heart: stop, get help now</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Head injury on a blood thinner: call now</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Chest pain or fainting during activity: stop and call 911.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MOVEMENT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Office of Disease Prevention and Health Promotion, Top 10 Things to Know About the Second Edition of the Physical Activity Guidelines for Americans; NHS, Physical activity guidelines for adults aged 19 to 64; and 2 more on the Sources slide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Take a 10-minute walk today</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Break up long sitting</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Build up to 150 minutes</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Add strength twice a week</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what is safe for you</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a 10-minute walk today.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MOVEMENT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U.S. Office of Disease Prevention and Health Promotion — Top 10 Things to Know About the Second Edition of the Physical Activity Guidelines for Americans</a:t>
            </a:r>
          </a:p>
          <a:p>
            <a:pPr algn="l">
              <a:spcAft>
                <a:spcPts val="1200"/>
              </a:spcAft>
            </a:pPr>
            <a:r>
              <a:rPr sz="1600" b="0" i="0">
                <a:solidFill>
                  <a:srgbClr val="46524F"/>
                </a:solidFill>
                <a:latin typeface="Segoe UI"/>
              </a:rPr>
              <a:t>NHLBI — Physical Activity and Your Heart — Benefits</a:t>
            </a:r>
          </a:p>
          <a:p>
            <a:pPr algn="l">
              <a:spcAft>
                <a:spcPts val="1200"/>
              </a:spcAft>
            </a:pPr>
            <a:r>
              <a:rPr sz="1600" b="0" i="0">
                <a:solidFill>
                  <a:srgbClr val="46524F"/>
                </a:solidFill>
                <a:latin typeface="Segoe UI"/>
              </a:rPr>
              <a:t>NHLBI — Physical Activity and Your Heart — Risks</a:t>
            </a:r>
          </a:p>
          <a:p>
            <a:pPr algn="l">
              <a:spcAft>
                <a:spcPts val="1200"/>
              </a:spcAft>
            </a:pPr>
            <a:r>
              <a:rPr sz="1600" b="0" i="0">
                <a:solidFill>
                  <a:srgbClr val="46524F"/>
                </a:solidFill>
                <a:latin typeface="Segoe UI"/>
              </a:rPr>
              <a:t>NHLBI — Physical Activity and Your Heart — Types</a:t>
            </a:r>
          </a:p>
          <a:p>
            <a:pPr algn="l">
              <a:spcAft>
                <a:spcPts val="1200"/>
              </a:spcAft>
            </a:pPr>
            <a:r>
              <a:rPr sz="1600" b="0" i="0">
                <a:solidFill>
                  <a:srgbClr val="46524F"/>
                </a:solidFill>
                <a:latin typeface="Segoe UI"/>
              </a:rPr>
              <a:t>National Institute on Aging — Three Types of Exercise Can Improve Your Health and Physical Ability</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National Institute on Aging — Health Benefits of Exercise and Physical Activity</a:t>
            </a:r>
          </a:p>
          <a:p>
            <a:pPr algn="l">
              <a:spcAft>
                <a:spcPts val="1200"/>
              </a:spcAft>
            </a:pPr>
            <a:r>
              <a:rPr sz="1600" b="0" i="0">
                <a:solidFill>
                  <a:srgbClr val="46524F"/>
                </a:solidFill>
                <a:latin typeface="Segoe UI"/>
              </a:rPr>
              <a:t>NHS — Physical activity guidelines for adults aged 19 to 64</a:t>
            </a:r>
          </a:p>
          <a:p>
            <a:pPr algn="l">
              <a:spcAft>
                <a:spcPts val="1200"/>
              </a:spcAft>
            </a:pPr>
            <a:r>
              <a:rPr sz="1600" b="0" i="0">
                <a:solidFill>
                  <a:srgbClr val="46524F"/>
                </a:solidFill>
                <a:latin typeface="Segoe UI"/>
              </a:rPr>
              <a:t>NHS — Physical activity guidelines for older adults</a:t>
            </a:r>
          </a:p>
          <a:p>
            <a:pPr algn="l">
              <a:spcAft>
                <a:spcPts val="1200"/>
              </a:spcAft>
            </a:pPr>
            <a:r>
              <a:rPr sz="1600" b="0" i="0">
                <a:solidFill>
                  <a:srgbClr val="46524F"/>
                </a:solidFill>
                <a:latin typeface="Segoe UI"/>
              </a:rPr>
              <a:t>NIDDK — Low Blood Glucose (Hypoglycemia)</a:t>
            </a:r>
          </a:p>
          <a:p>
            <a:pPr algn="l">
              <a:spcAft>
                <a:spcPts val="1200"/>
              </a:spcAft>
            </a:pPr>
            <a:r>
              <a:rPr sz="1600" b="0" i="0">
                <a:solidFill>
                  <a:srgbClr val="46524F"/>
                </a:solidFill>
                <a:latin typeface="Segoe UI"/>
              </a:rPr>
              <a:t>MedlinePlus — Exercise and Physical Fitness</a:t>
            </a:r>
          </a:p>
          <a:p>
            <a:pPr algn="l">
              <a:spcAft>
                <a:spcPts val="1200"/>
              </a:spcAft>
            </a:pPr>
            <a:r>
              <a:rPr sz="1600" b="0" i="0">
                <a:solidFill>
                  <a:srgbClr val="46524F"/>
                </a:solidFill>
                <a:latin typeface="Segoe UI"/>
              </a:rPr>
              <a:t>MedlinePlus — Heart Attack</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3 more warning-sign sources.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MOVEMENT</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12</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kinds of activity are safe for me?</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any of my medicines change how I should exercise?</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How can I build strength and balance safely?</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symptoms during activity should make me stop?</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