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بہت سے دانت ضائع</c:v>
                </c:pt>
              </c:strCache>
            </c:strRef>
          </c:tx>
          <c:spPr>
            <a:solidFill>
              <a:srgbClr val="0E5753"/>
            </a:solidFill>
          </c:spPr>
          <c:cat>
            <c:strRef>
              <c:f>Sheet1!$A$2:$A$3</c:f>
              <c:strCache>
                <c:ptCount val="2"/>
                <c:pt idx="0">
                  <c:v>ذیابیطس کے بغیر</c:v>
                </c:pt>
                <c:pt idx="1">
                  <c:v>ذیابیطس کے ساتھ</c:v>
                </c:pt>
              </c:strCache>
            </c:strRef>
          </c:cat>
          <c:val>
            <c:numRef>
              <c:f>Sheet1!$B$2:$B$3</c:f>
              <c:numCache>
                <c:formatCode>General</c:formatCode>
                <c:ptCount val="2"/>
                <c:pt idx="0">
                  <c:v>0.16</c:v>
                </c:pt>
                <c:pt idx="1">
                  <c:v>0.25</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orientation val="maxMin"/>
          <c:max val="0.3"/>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max"/>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منہ کی بو، مسوڑھوں اور منہ کی خشکی کے بارے میں ہے: تین باتیں جن پر لوگ کم بات کرتے ہیں اور اکثر ایک اور پروڈکٹ سے ٹھیک کرنے کی کوشش کرتے ہیں۔ ان سلائیڈز کی ہر بات صحتِ عامہ کے ذرائع سے لی گئی ہے، اور ہر سلائیڈ کے نیچے ماخذ درج ہے۔ یہ عمومی تعلیم ہے، ذاتی مشورہ نہیں؛ اپنے منہ کے سوالات دانتوں کے ڈاکٹر سے اور دواؤں کے سوالات فارماسسٹ سے پوچھیں۔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تسلی سے آغاز کریں۔ NHS منہ کی بو کو بہت عام کہتا ہے، اور بتاتا ہے کہ عموماً آپ خود اس کا علاج کر سکتے ہیں۔ حاضرین سے پوچھیں کہ کتنے لوگ زبان صاف کرتے ہیں۔ عموماً بہت کم۔ آج کی بات یہ ہے کہ زیادہ تر بو کی وجہ عام ہوتی ہے، اور جب عام دیکھ بھال سے ٹھیک نہ ہو تو اگلا قدم دانتوں کا ڈاکٹر یا دواؤں کا جائزہ ہے، نیا ماؤتھ واش نہیں۔</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ترتیب سے سمجھائیں۔ دن میں دو بار دو منٹ دانت اور مسوڑھے برش کریں، دانتوں کے درمیان صفائی کریں، اور دن میں ایک بار زبان صاف کریں۔ چند ہفتے دیں۔ اگر خود علاج کے چند ہفتے بعد بھی بو ختم نہ ہو تو NHS کے مطابق دانتوں کے ڈاکٹر کو دکھائیں۔ اور یاد رکھیں کہ بعض وجوہات دانتوں سے باہر ہیں: منہ کی خشکی، ٹانسلز کی سوزش اور تیزابی ریفلکس۔</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وجوہات ایک ایک کر کے پڑھیں۔ دانتوں اور زبان پر پلاک سب سے عام ہے، اور اسے آپ خود ٹھیک کرتے ہیں۔ مسوڑھوں کی بیماری کے لیے دانتوں کا ڈاکٹر یا ہائیجینسٹ چاہیے۔ منہ کی خشکی اکثر دواؤں سے ہوتی ہے۔ ناک، ٹانسلز اور ریفلکس کے لیے معالج چاہیے۔ غذائیں اور تمباکو نوشی واضح ہیں۔ اور کبھی کبھار ذیابیطس میں پھلوں جیسی بو کیٹو ایسڈوسس کی علامت ہو سکتی ہے، جس کے لیے فوری مدد ضروری ہے۔</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مسوڑھوں کی بیماری پلاک سے شروع ہوتی ہے، یعنی جراثیم کی چپچپی تہہ۔ پہلا مرحلہ، مسوڑھوں کی سوزش، سرخ اور سوجے مسوڑھوں کی صورت میں ظاہر ہوتا ہے جن سے آسانی سے خون آتا ہے۔ علاج نہ ہو تو مسوڑھے دانتوں سے ہٹ جاتے ہیں، جیبوں میں انفیکشن ہوتا ہے اور ہڈی ٹوٹنے لگتی ہے؛ بدترین صورت میں دانت ہلنے لگتے ہیں۔ لیبل مراحل بیان کرتے ہیں، پیمائش نہیں۔ ابتدائی مرحلہ ہی وہ ہے جو روزانہ برش اور فلاس سے اکثر ٹھیک ہو جاتا ہے۔</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بات صاف کہیں: مسوڑھوں سے خون آنا ایک نشانی ہے۔ تمباکو نوشی یا تمباکو کا استعمال سب سے بڑا خطرے کا عنصر ہے، اور بڑی عمر، ذیابیطس اور موروثیت بھی اہم ہیں۔ جب پلاک سخت ہو کر ٹارٹر بن جائے تو برش اسے نہیں ہٹا سکتا؛ صرف دانتوں کا ڈاکٹر یا ہائیجینسٹ ہٹا سکتا ہے۔ معائنے میں ڈاکٹر دانتوں کے گرد جیبیں ناپتا ہے؛ صحت مند منہ میں یہ عموماً ایک سے تین ملی میٹر ہوتی ہیں۔</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چارٹ NIDDK کا شائع شدہ موازنہ دکھاتا ہے: امریکہ میں 50 سال یا زیادہ عمر کے ذیابیطس والے تقریباً 25 فیصد بالغوں کے بہت سے دانت ضائع ہو چکے ہیں، جبکہ بغیر ذیابیطس تقریباً 16 فیصد کے۔ یہ آبادی کا عدد ہے، تجربہ نہیں، اور یہ ثابت نہیں کرتا کہ فرق صرف ذیابیطس سے ہے۔ NIDDK تعلق کا ایک حصہ بتاتا ہے: ذیابیطس لعاب کم کر سکتی ہے، اور زیادہ گلوکوز مسوڑھوں کی بیماری کے شدید بننے کا خطرہ بڑھاتا ہے۔</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لعاب دانتوں سے کھانا دھوتا ہے اور نقصان دہ جراثیم کو قابو میں رکھتا ہے۔ سینکڑوں دوائیں اسے کم کرتی ہیں، اور ہائی بلڈ پریشر، ڈپریشن اور مثانے کے کنٹرول کی دوائیں عام مثالیں ہیں۔ ذیابیطس اور اس کی بعض دوائیں بھی ایسا کر سکتی ہیں۔ علامات میں چپچپاہٹ اور خشکی، چبانے یا نگلنے میں دشواری، اور منہ کی بو شامل ہیں۔ اور یہ صرف عمر بڑھنے کا حصہ نہیں۔</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NIDCR کے عملی مشورے: پانی یا بغیر شکر کا مشروب گھونٹ گھونٹ پئیں، شوگر فری چیونگم چبائیں، کیفین کم کریں، تمباکو اور شراب سے پرہیز کریں، اور رات کو ہیومیڈیفائر استعمال کریں۔ NHS الکحل کے بغیر ماؤتھ واش کا اضافہ کرتا ہے، اور بتاتا ہے کہ فارماسسٹ جیل، اسپرے اور گولیوں پر مشورہ دے سکتا ہے۔ اگر کوئی دوا وجہ ہو تو ڈاکٹر یا دانتوں کا ڈاکٹر اسے یا اس کی مقدار بدل سکتا ہے، مگر تجویز کردہ دوا خود سے نہ چھوڑیں۔</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ماؤتھ واش کی اپنی جگہ ہے۔ یہ سانس تازہ کر سکتا ہے، اور منہ کی خشکی کے لیے بنا ماؤتھ واش مدد دے سکتا ہے۔ مگر میڈ لائن پلس واضح کہتا ہے کہ ماؤتھ واش اصل مسئلے کا علاج نہیں کرتے، اور ٹارٹر صرف پیشہ ورانہ صفائی سے ہٹتا ہے۔ قسم اور وقت بھی اہم ہیں: منہ خشک ہو تو الکحل کے بغیر چنیں، اور برش کے فوراً بعد ماؤتھ واش استعمال نہ کریں۔</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نے ٹالسٹائی سے لے کر لکھا کہ ہر بیمار منہ اپنے انداز میں بیمار ہوتا ہے، اور کہا کہ منہ کے مسائل کی وجہ ڈھونڈنی چاہیے۔ دو عملی نکات NHS اور NIDCR کی رہنمائی سے ملتے ہیں: دانتوں کے ساتھ زبان بھی صاف کریں، اور منہ کی خشکی کو سنجیدگی سے لیں۔ ان کی پیرآکسائیڈ کی کلیاں اور ڈیٹاکس کے طریقے، اور یہ خیال کہ منہ کی بو آنتوں سے شروع ہوتی ہے، یہاں استعمال کیے گئے ذرائع سے ثابت نہیں: NHS کے مطابق منہ کی بو عموماً دانتوں کی صفائی سے جڑی ہوتی ہے۔</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یہاں فارماسسٹ کارآمد ہے۔ دواؤں اور سپلیمنٹس کی مکمل فہرست لائیں، اور فارماسسٹ منہ خشک کرنے والی ممکنہ دوائیں بتا سکتا ہے، لعاب کی مصنوعات اور الکحل کے بغیر ماؤتھ واش تجویز کر سکتا ہے، اور معالج یا دانتوں کے ڈاکٹر کے لیے سوالات تیار کروا سکتا ہے۔ فارماسسٹ مسوڑھوں کی بیماری کی تشخیص، منہ کے انفیکشن کا علاج یا دوائیں بند نہیں کرتا۔ وٹامن سپلیمنٹس کی بڑی خوراکیں منہ کی بو کی ایک درج شدہ وجہ ہیں۔</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یہ فہرست پراپر ہیلتھ کی حفاظتی عبارت ہے جس کی فارماسسٹ سے منظوری باقی ہے، اس لیے اسے عمومی رہنمائی کے طور پر پیش کریں۔ سب سے اہم پہلی سطر ہے: کوئی زخم، گلٹی، یا سفید یا سرخ دھبہ جو دو ہفتے میں ٹھیک نہ ہو، دانتوں کے ڈاکٹر یا معالج کو دکھانا ضروری ہے۔ سانس لینے یا نگلنے پر اثر ڈالنے والی سوجن ایمرجنسی ہے۔</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پانچ چھوٹے قدم۔ ایک: آج رات سے زبان کی صفائی شروع کریں، دن میں ایک بار اسکریپر یا کلینر سے۔ دو: روزانہ فلاس یا انٹرڈینٹل برش سے دانتوں کے درمیان صفائی کریں۔ تین: اپنی تمام دوائیں لکھ لیں، کیونکہ سینکڑوں دوائیں منہ خشک کر سکتی ہیں۔ چار: اچھی صفائی کو چند ہفتے دیں، پھر بو رہے تو دانتوں کے ڈاکٹر کو دکھائیں۔ پانچ: مسوڑھوں سے خون آئے تو انتظار نہ کریں۔</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کی تمام معلومات ان ذرائع سے ہیں: NIDCR، NIDDK، میڈ لائن پلس اور NHS۔ تمام دعووں کی مکمل فہرست، ہر ایک کے اصل اقتباس کے ساتھ، موضوع کے حوالہ جات والے صفحے پر موجود ہے، تاکہ کوئی بھی کسی بات کو اس کے اصل الفاظ سے ملا سکے۔ فوری مدد کی علامات ان ذرائع کا بھی حوالہ دیتی ہیں: MedlinePlus — Tooth abscess؛ MedlinePlus — Orbital cellulitis؛ MedlinePlus — Breathing difficulty؛ MedlinePlus — Diabetic ketoacidosis؛ MedlinePlus — Bleeding gums؛ NIDDK — Symptoms &amp; Causes of Diabetes؛ American Dental Association — Dental Emergencies۔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دانتوں کے ڈاکٹر یا فارماسسٹ کے پاس لے جا سکیں۔ انہیں کہیں کہ دونوں کے پاس دواؤں کی مکمل فہرست لے جائیں۔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منہ اور مسوڑھے</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منہ، مسوڑھے اور سانس: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منہ کی بو کہاں سے آتی ہے، مسوڑھے اور لعاب کیوں اہم ہیں، اور ماؤتھ واش کیا نہیں کر سکتا</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‎20‎</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منہ اور مسوڑھے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NHS, Bad breath</a:t>
            </a:r>
          </a:p>
        </p:txBody>
      </p:sp>
      <p:sp>
        <p:nvSpPr>
          <p:cNvPr id="7" name="TextBox 6"/>
          <p:cNvSpPr txBox="1"/>
          <p:nvPr/>
        </p:nvSpPr>
        <p:spPr>
          <a:xfrm>
            <a:off x="1218895" y="155448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روزانہ برش کرتے ہیں، پھر بھی منہ سے بو آتی ہے؟</a:t>
            </a:r>
          </a:p>
        </p:txBody>
      </p:sp>
      <p:sp>
        <p:nvSpPr>
          <p:cNvPr id="8" name="Rectangle 7"/>
          <p:cNvSpPr/>
          <p:nvPr/>
        </p:nvSpPr>
        <p:spPr>
          <a:xfrm>
            <a:off x="11588191" y="3520440"/>
            <a:ext cx="54864" cy="4673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74720"/>
            <a:ext cx="9601200" cy="5588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منہ کی بو بہت عام ہے، اور عموماً گھر پر قابلِ علاج۔</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منہ اور مسوڑھے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NHS, Bad breath</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چند ہفتے اچھی صفائی کریں، پھر فیصلہ کریں</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درست صفائی</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دن میں دو بار </a:t>
            </a:r>
            <a:r>
              <a:rPr sz="1344" b="0" i="0" lang="en-US">
                <a:solidFill>
                  <a:srgbClr val="46524F"/>
                </a:solidFill>
                <a:latin typeface="Segoe UI"/>
              </a:rPr>
              <a:t>‎2‎</a:t>
            </a:r>
            <a:r>
              <a:rPr sz="1344" b="0" i="0" lang="ur-PK">
                <a:solidFill>
                  <a:srgbClr val="46524F"/>
                </a:solidFill>
                <a:latin typeface="Segoe UI"/>
                <a:cs typeface="Noto Nastaliq Urdu"/>
              </a:rPr>
              <a:t> منٹ برش، دانتوں کے درمیان صفائی، اور دن میں ایک بار زبان کی صفائی۔</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چند ہفتے دیں</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منہ کی بو بہت عام ہے، اور عموماً آپ خود اس کا علاج کر سکتے ہیں۔</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پھر بھی ہے؟ ڈاکٹر کو دکھائیں</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چند ہفتے خود علاج کے بعد بھی بو رہے تو دانتوں کے ڈاکٹر کو دکھائیں۔</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دانتوں سے آگے دیکھیں</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منہ کی خشکی، ٹانسلز کی سوزش اور تیزابی ریفلکس بھی بو کا سبب بن سکتے ہیں۔</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چند ہفتے بعد بھی بو ہے؟ دانتوں کے ڈاکٹر کو دکھائیں۔</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منہ اور مسوڑھے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Bad Breath; NIDCR, Periodontal (Gum) Disease; NIDCR, Dry Mouth; MedlinePlus, Breath odor (Medical Encyclopedia)</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منہ کی بو کی ممکنہ وجوہات کی فہرست مختصر ہے</a:t>
            </a:r>
          </a:p>
        </p:txBody>
      </p:sp>
      <p:graphicFrame>
        <p:nvGraphicFramePr>
          <p:cNvPr id="8" name="Table 7"/>
          <p:cNvGraphicFramePr>
            <a:graphicFrameLocks noGrp="1"/>
          </p:cNvGraphicFramePr>
          <p:nvPr/>
        </p:nvGraphicFramePr>
        <p:xfrm>
          <a:off x="548640" y="1783080"/>
          <a:ext cx="11094413" cy="3200400"/>
        </p:xfrm>
        <a:graphic>
          <a:graphicData uri="http://schemas.openxmlformats.org/drawingml/2006/table">
            <a:tbl>
              <a:tblPr firstRow="1" bandRow="0" rtl="1">
                <a:tableStyleId>{5C22544A-7EE6-4342-B048-85BDC9FD1C3A}</a:tableStyleId>
              </a:tblPr>
              <a:tblGrid>
                <a:gridCol w="4193164"/>
                <a:gridCol w="4193164"/>
                <a:gridCol w="2708085"/>
              </a:tblGrid>
              <a:tr h="457200">
                <a:tc>
                  <a:txBody>
                    <a:bodyPr/>
                    <a:lstStyle/>
                    <a:p>
                      <a:pPr algn="r" rtl="1">
                        <a:lnSpc>
                          <a:spcPct val="125000"/>
                        </a:lnSpc>
                      </a:pPr>
                      <a:r>
                        <a:rPr sz="1344" b="0" i="0" lang="ur-PK">
                          <a:solidFill>
                            <a:srgbClr val="46524F"/>
                          </a:solidFill>
                          <a:latin typeface="Segoe UI"/>
                          <a:cs typeface="Noto Nastaliq Urdu"/>
                        </a:rPr>
                        <a:t>کون مدد کرے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نشانی</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ممکنہ وجہ</a:t>
                      </a:r>
                    </a:p>
                  </a:txBody>
                  <a:tcPr marL="128016" marR="128016" anchor="ctr">
                    <a:solidFill>
                      <a:srgbClr val="EFECE4"/>
                    </a:solidFill>
                  </a:tcPr>
                </a:tc>
              </a:tr>
              <a:tr h="457200">
                <a:tc>
                  <a:txBody>
                    <a:bodyPr/>
                    <a:lstStyle/>
                    <a:p>
                      <a:pPr algn="r" rtl="1">
                        <a:lnSpc>
                          <a:spcPct val="125000"/>
                        </a:lnSpc>
                      </a:pPr>
                      <a:r>
                        <a:rPr sz="1439" b="0" i="0" lang="ur-PK">
                          <a:solidFill>
                            <a:srgbClr val="15201E"/>
                          </a:solidFill>
                          <a:latin typeface="Segoe UI"/>
                          <a:cs typeface="Noto Nastaliq Urdu"/>
                        </a:rPr>
                        <a:t>آپ خود: برش، دانتوں کے درمیان صفائی، روزانہ زبان کی صفائی۔</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منہ میں اور دانتوں کے درمیان جراثیم جمع ہوتے ہیں۔</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دانتوں اور زبان پر پلاک</a:t>
                      </a:r>
                    </a:p>
                  </a:txBody>
                  <a:tcPr marL="128016" marR="128016" anchor="ctr">
                    <a:solidFill>
                      <a:srgbClr val="FFFFFF"/>
                    </a:solidFill>
                  </a:tcPr>
                </a:tc>
              </a:tr>
              <a:tr h="457200">
                <a:tc>
                  <a:txBody>
                    <a:bodyPr/>
                    <a:lstStyle/>
                    <a:p>
                      <a:pPr algn="r" rtl="1">
                        <a:lnSpc>
                          <a:spcPct val="125000"/>
                        </a:lnSpc>
                      </a:pPr>
                      <a:r>
                        <a:rPr sz="1439" b="0" i="0" lang="ur-PK">
                          <a:solidFill>
                            <a:srgbClr val="15201E"/>
                          </a:solidFill>
                          <a:latin typeface="Segoe UI"/>
                          <a:cs typeface="Noto Nastaliq Urdu"/>
                        </a:rPr>
                        <a:t>دانتوں کا ڈاکٹر یا ڈینٹل ہائیجینسٹ۔</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آسانی سے خون آنے والے مسوڑھے؛ مسلسل بو۔</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مسوڑھوں کی بیماری</a:t>
                      </a:r>
                    </a:p>
                  </a:txBody>
                  <a:tcPr marL="128016" marR="128016" anchor="ctr">
                    <a:solidFill>
                      <a:srgbClr val="FFFFFF"/>
                    </a:solidFill>
                  </a:tcPr>
                </a:tc>
              </a:tr>
              <a:tr h="457200">
                <a:tc>
                  <a:txBody>
                    <a:bodyPr/>
                    <a:lstStyle/>
                    <a:p>
                      <a:pPr algn="r" rtl="1">
                        <a:lnSpc>
                          <a:spcPct val="125000"/>
                        </a:lnSpc>
                      </a:pPr>
                      <a:r>
                        <a:rPr sz="1439" b="0" i="0" lang="ur-PK">
                          <a:solidFill>
                            <a:srgbClr val="15201E"/>
                          </a:solidFill>
                          <a:latin typeface="Segoe UI"/>
                          <a:cs typeface="Noto Nastaliq Urdu"/>
                        </a:rPr>
                        <a:t>فارماسسٹ اور معالج: سینکڑوں دوائیں اس کا سبب بن سکتی ہیں۔</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چپچپاہٹ اور خشکی؛ چبانے یا نگلنے میں دشواری۔</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منہ کی خشکی</a:t>
                      </a:r>
                    </a:p>
                  </a:txBody>
                  <a:tcPr marL="128016" marR="128016" anchor="ctr">
                    <a:solidFill>
                      <a:srgbClr val="FFFFFF"/>
                    </a:solidFill>
                  </a:tcPr>
                </a:tc>
              </a:tr>
              <a:tr h="457200">
                <a:tc>
                  <a:txBody>
                    <a:bodyPr/>
                    <a:lstStyle/>
                    <a:p>
                      <a:pPr algn="r" rtl="1">
                        <a:lnSpc>
                          <a:spcPct val="125000"/>
                        </a:lnSpc>
                      </a:pPr>
                      <a:r>
                        <a:rPr sz="1439" b="0" i="0" lang="ur-PK">
                          <a:solidFill>
                            <a:srgbClr val="15201E"/>
                          </a:solidFill>
                          <a:latin typeface="Segoe UI"/>
                          <a:cs typeface="Noto Nastaliq Urdu"/>
                        </a:rPr>
                        <a:t>آپ کا معالج۔</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سائنس کا انفیکشن، ٹانسلز کے گہرے گڑھے، یا ریفلکس کی بیماری۔</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ناک، ٹانسلز، ریفلکس</a:t>
                      </a:r>
                    </a:p>
                  </a:txBody>
                  <a:tcPr marL="128016" marR="128016" anchor="ctr">
                    <a:solidFill>
                      <a:srgbClr val="FFFFFF"/>
                    </a:solidFill>
                  </a:tcPr>
                </a:tc>
              </a:tr>
              <a:tr h="457200">
                <a:tc>
                  <a:txBody>
                    <a:bodyPr/>
                    <a:lstStyle/>
                    <a:p>
                      <a:pPr algn="r" rtl="1">
                        <a:lnSpc>
                          <a:spcPct val="125000"/>
                        </a:lnSpc>
                      </a:pPr>
                      <a:r>
                        <a:rPr sz="1439" b="0" i="0" lang="ur-PK">
                          <a:solidFill>
                            <a:srgbClr val="15201E"/>
                          </a:solidFill>
                          <a:latin typeface="Segoe UI"/>
                          <a:cs typeface="Noto Nastaliq Urdu"/>
                        </a:rPr>
                        <a:t>آپ خود۔</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پیاز، لہسن یا بند گوبھی؛ تمباکو نوشی۔</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غذائیں اور تمباکو نوشی</a:t>
                      </a:r>
                    </a:p>
                  </a:txBody>
                  <a:tcPr marL="128016" marR="128016" anchor="ctr">
                    <a:solidFill>
                      <a:srgbClr val="FFFFFF"/>
                    </a:solidFill>
                  </a:tcPr>
                </a:tc>
              </a:tr>
              <a:tr h="457200">
                <a:tc>
                  <a:txBody>
                    <a:bodyPr/>
                    <a:lstStyle/>
                    <a:p>
                      <a:pPr algn="r" rtl="1">
                        <a:lnSpc>
                          <a:spcPct val="125000"/>
                        </a:lnSpc>
                      </a:pPr>
                      <a:r>
                        <a:rPr sz="1439" b="0" i="0" lang="ur-PK">
                          <a:solidFill>
                            <a:srgbClr val="15201E"/>
                          </a:solidFill>
                          <a:latin typeface="Segoe UI"/>
                          <a:cs typeface="Noto Nastaliq Urdu"/>
                        </a:rPr>
                        <a:t>فوری طبی مدد۔</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پھلوں جیسی بو ذیابیطس میں کیٹو ایسڈوسس کی علامت ہو سکتی ہے۔</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پورے جسم کی کوئی کیفیت</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برش پلاک ٹھیک کرتا ہے، خشکی، سائنس یا ریفلکس نہیں۔</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منہ اور مسوڑھے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NIDCR, Periodontal (Gum) Disease; NIDDK, Diabetes, Gum Disease, &amp; Other Dental Problems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مسوڑھوں کی بیماری خاموشی سے شروع ہو کر بڑھ سکتی ہے</a:t>
            </a:r>
          </a:p>
        </p:txBody>
      </p:sp>
      <p:sp>
        <p:nvSpPr>
          <p:cNvPr id="8" name="TextBox 7"/>
          <p:cNvSpPr txBox="1"/>
          <p:nvPr/>
        </p:nvSpPr>
        <p:spPr>
          <a:xfrm>
            <a:off x="10527487" y="1737360"/>
            <a:ext cx="914400" cy="548640"/>
          </a:xfrm>
          <a:prstGeom prst="rect">
            <a:avLst/>
          </a:prstGeom>
          <a:noFill/>
        </p:spPr>
        <p:txBody>
          <a:bodyPr wrap="square" lIns="18288" rIns="18288" tIns="18288" bIns="18288" anchor="t">
            <a:spAutoFit/>
          </a:bodyPr>
          <a:lstStyle/>
          <a:p>
            <a:pPr algn="r"/>
            <a:r>
              <a:rPr sz="3000" b="0" i="0">
                <a:solidFill>
                  <a:srgbClr val="B9D4CF"/>
                </a:solidFill>
                <a:latin typeface="Georgia"/>
              </a:rPr>
              <a:t>1</a:t>
            </a:r>
          </a:p>
        </p:txBody>
      </p:sp>
      <p:sp>
        <p:nvSpPr>
          <p:cNvPr id="9" name="TextBox 8"/>
          <p:cNvSpPr txBox="1"/>
          <p:nvPr/>
        </p:nvSpPr>
        <p:spPr>
          <a:xfrm>
            <a:off x="9070619" y="2560320"/>
            <a:ext cx="2371267" cy="68580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پلاک جمتا ہے</a:t>
            </a:r>
          </a:p>
        </p:txBody>
      </p:sp>
      <p:sp>
        <p:nvSpPr>
          <p:cNvPr id="10" name="TextBox 9"/>
          <p:cNvSpPr txBox="1"/>
          <p:nvPr/>
        </p:nvSpPr>
        <p:spPr>
          <a:xfrm>
            <a:off x="9070619" y="329184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مسوڑھے</a:t>
            </a:r>
          </a:p>
        </p:txBody>
      </p:sp>
      <p:sp>
        <p:nvSpPr>
          <p:cNvPr id="11" name="Rounded Rectangle 10"/>
          <p:cNvSpPr/>
          <p:nvPr/>
        </p:nvSpPr>
        <p:spPr>
          <a:xfrm>
            <a:off x="9216923" y="3602736"/>
            <a:ext cx="2224963"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308363" y="360273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0A3F3C"/>
                </a:solidFill>
                <a:latin typeface="Segoe UI"/>
                <a:cs typeface="Noto Nastaliq Urdu"/>
              </a:rPr>
              <a:t>جلن</a:t>
            </a:r>
          </a:p>
        </p:txBody>
      </p:sp>
      <p:sp>
        <p:nvSpPr>
          <p:cNvPr id="13" name="TextBox 12"/>
          <p:cNvSpPr txBox="1"/>
          <p:nvPr/>
        </p:nvSpPr>
        <p:spPr>
          <a:xfrm>
            <a:off x="9070619" y="406908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ہڈی اور بافت</a:t>
            </a:r>
          </a:p>
        </p:txBody>
      </p:sp>
      <p:sp>
        <p:nvSpPr>
          <p:cNvPr id="14" name="Rounded Rectangle 13"/>
          <p:cNvSpPr/>
          <p:nvPr/>
        </p:nvSpPr>
        <p:spPr>
          <a:xfrm>
            <a:off x="9216923" y="437997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08363" y="437997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7A5300"/>
                </a:solidFill>
                <a:latin typeface="Segoe UI"/>
                <a:cs typeface="Noto Nastaliq Urdu"/>
              </a:rPr>
              <a:t>متاثر نہیں</a:t>
            </a:r>
          </a:p>
        </p:txBody>
      </p:sp>
      <p:sp>
        <p:nvSpPr>
          <p:cNvPr id="16" name="Rectangle 15"/>
          <p:cNvSpPr/>
          <p:nvPr/>
        </p:nvSpPr>
        <p:spPr>
          <a:xfrm>
            <a:off x="6095847" y="1645920"/>
            <a:ext cx="2773603" cy="3383280"/>
          </a:xfrm>
          <a:prstGeom prst="rect">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7" name="Connector 16"/>
          <p:cNvCxnSpPr/>
          <p:nvPr/>
        </p:nvCxnSpPr>
        <p:spPr>
          <a:xfrm>
            <a:off x="8869451"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7753883" y="1737360"/>
            <a:ext cx="914400" cy="548640"/>
          </a:xfrm>
          <a:prstGeom prst="rect">
            <a:avLst/>
          </a:prstGeom>
          <a:noFill/>
        </p:spPr>
        <p:txBody>
          <a:bodyPr wrap="square" lIns="18288" rIns="18288" tIns="18288" bIns="18288" anchor="t">
            <a:spAutoFit/>
          </a:bodyPr>
          <a:lstStyle/>
          <a:p>
            <a:pPr algn="r"/>
            <a:r>
              <a:rPr sz="3000" b="0" i="0">
                <a:solidFill>
                  <a:srgbClr val="0E5753"/>
                </a:solidFill>
                <a:latin typeface="Georgia"/>
              </a:rPr>
              <a:t>2</a:t>
            </a:r>
          </a:p>
        </p:txBody>
      </p:sp>
      <p:sp>
        <p:nvSpPr>
          <p:cNvPr id="19" name="TextBox 18"/>
          <p:cNvSpPr txBox="1"/>
          <p:nvPr/>
        </p:nvSpPr>
        <p:spPr>
          <a:xfrm>
            <a:off x="6297015" y="2560320"/>
            <a:ext cx="2371267" cy="68580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مسوڑھوں کی سوزش</a:t>
            </a:r>
          </a:p>
        </p:txBody>
      </p:sp>
      <p:sp>
        <p:nvSpPr>
          <p:cNvPr id="20" name="TextBox 19"/>
          <p:cNvSpPr txBox="1"/>
          <p:nvPr/>
        </p:nvSpPr>
        <p:spPr>
          <a:xfrm>
            <a:off x="6297015" y="329184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مسوڑھے</a:t>
            </a:r>
          </a:p>
        </p:txBody>
      </p:sp>
      <p:sp>
        <p:nvSpPr>
          <p:cNvPr id="21" name="Rounded Rectangle 20"/>
          <p:cNvSpPr/>
          <p:nvPr/>
        </p:nvSpPr>
        <p:spPr>
          <a:xfrm>
            <a:off x="6443319" y="3602736"/>
            <a:ext cx="2224963" cy="36576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534759" y="360273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0A3F3C"/>
                </a:solidFill>
                <a:latin typeface="Segoe UI"/>
                <a:cs typeface="Noto Nastaliq Urdu"/>
              </a:rPr>
              <a:t>سرخ، سوجے، خون آلود</a:t>
            </a:r>
          </a:p>
        </p:txBody>
      </p:sp>
      <p:sp>
        <p:nvSpPr>
          <p:cNvPr id="23" name="TextBox 22"/>
          <p:cNvSpPr txBox="1"/>
          <p:nvPr/>
        </p:nvSpPr>
        <p:spPr>
          <a:xfrm>
            <a:off x="6297015" y="406908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ہڈی اور بافت</a:t>
            </a:r>
          </a:p>
        </p:txBody>
      </p:sp>
      <p:sp>
        <p:nvSpPr>
          <p:cNvPr id="24" name="Rounded Rectangle 23"/>
          <p:cNvSpPr/>
          <p:nvPr/>
        </p:nvSpPr>
        <p:spPr>
          <a:xfrm>
            <a:off x="6443319" y="437997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534759" y="437997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7A5300"/>
                </a:solidFill>
                <a:latin typeface="Segoe UI"/>
                <a:cs typeface="Noto Nastaliq Urdu"/>
              </a:rPr>
              <a:t>متاثر نہیں</a:t>
            </a:r>
          </a:p>
        </p:txBody>
      </p:sp>
      <p:cxnSp>
        <p:nvCxnSpPr>
          <p:cNvPr id="26" name="Connector 25"/>
          <p:cNvCxnSpPr/>
          <p:nvPr/>
        </p:nvCxnSpPr>
        <p:spPr>
          <a:xfrm>
            <a:off x="6095847"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4980279" y="1737360"/>
            <a:ext cx="914400" cy="548640"/>
          </a:xfrm>
          <a:prstGeom prst="rect">
            <a:avLst/>
          </a:prstGeom>
          <a:noFill/>
        </p:spPr>
        <p:txBody>
          <a:bodyPr wrap="square" lIns="18288" rIns="18288" tIns="18288" bIns="18288" anchor="t">
            <a:spAutoFit/>
          </a:bodyPr>
          <a:lstStyle/>
          <a:p>
            <a:pPr algn="r"/>
            <a:r>
              <a:rPr sz="3000" b="0" i="0">
                <a:solidFill>
                  <a:srgbClr val="B9D4CF"/>
                </a:solidFill>
                <a:latin typeface="Georgia"/>
              </a:rPr>
              <a:t>3</a:t>
            </a:r>
          </a:p>
        </p:txBody>
      </p:sp>
      <p:sp>
        <p:nvSpPr>
          <p:cNvPr id="28" name="TextBox 27"/>
          <p:cNvSpPr txBox="1"/>
          <p:nvPr/>
        </p:nvSpPr>
        <p:spPr>
          <a:xfrm>
            <a:off x="3523411" y="2560320"/>
            <a:ext cx="2371267" cy="68580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پیریوڈونٹائٹس</a:t>
            </a:r>
          </a:p>
        </p:txBody>
      </p:sp>
      <p:sp>
        <p:nvSpPr>
          <p:cNvPr id="29" name="TextBox 28"/>
          <p:cNvSpPr txBox="1"/>
          <p:nvPr/>
        </p:nvSpPr>
        <p:spPr>
          <a:xfrm>
            <a:off x="3523411" y="329184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مسوڑھے</a:t>
            </a:r>
          </a:p>
        </p:txBody>
      </p:sp>
      <p:sp>
        <p:nvSpPr>
          <p:cNvPr id="30" name="Rounded Rectangle 29"/>
          <p:cNvSpPr/>
          <p:nvPr/>
        </p:nvSpPr>
        <p:spPr>
          <a:xfrm>
            <a:off x="3669715" y="3602736"/>
            <a:ext cx="2224963"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3761155" y="360273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0A3F3C"/>
                </a:solidFill>
                <a:latin typeface="Segoe UI"/>
                <a:cs typeface="Noto Nastaliq Urdu"/>
              </a:rPr>
              <a:t>پیچھے ہٹتے ہوئے</a:t>
            </a:r>
          </a:p>
        </p:txBody>
      </p:sp>
      <p:sp>
        <p:nvSpPr>
          <p:cNvPr id="32" name="TextBox 31"/>
          <p:cNvSpPr txBox="1"/>
          <p:nvPr/>
        </p:nvSpPr>
        <p:spPr>
          <a:xfrm>
            <a:off x="3523411" y="406908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ہڈی اور بافت</a:t>
            </a:r>
          </a:p>
        </p:txBody>
      </p:sp>
      <p:sp>
        <p:nvSpPr>
          <p:cNvPr id="33" name="Rounded Rectangle 32"/>
          <p:cNvSpPr/>
          <p:nvPr/>
        </p:nvSpPr>
        <p:spPr>
          <a:xfrm>
            <a:off x="3669715" y="437997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3761155" y="437997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7A5300"/>
                </a:solidFill>
                <a:latin typeface="Segoe UI"/>
                <a:cs typeface="Noto Nastaliq Urdu"/>
              </a:rPr>
              <a:t>ٹوٹنا شروع</a:t>
            </a:r>
          </a:p>
        </p:txBody>
      </p:sp>
      <p:cxnSp>
        <p:nvCxnSpPr>
          <p:cNvPr id="35" name="Connector 34"/>
          <p:cNvCxnSpPr/>
          <p:nvPr/>
        </p:nvCxnSpPr>
        <p:spPr>
          <a:xfrm>
            <a:off x="3322243"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2206675" y="1737360"/>
            <a:ext cx="914400" cy="548640"/>
          </a:xfrm>
          <a:prstGeom prst="rect">
            <a:avLst/>
          </a:prstGeom>
          <a:noFill/>
        </p:spPr>
        <p:txBody>
          <a:bodyPr wrap="square" lIns="18288" rIns="18288" tIns="18288" bIns="18288" anchor="t">
            <a:spAutoFit/>
          </a:bodyPr>
          <a:lstStyle/>
          <a:p>
            <a:pPr algn="r"/>
            <a:r>
              <a:rPr sz="3000" b="0" i="0">
                <a:solidFill>
                  <a:srgbClr val="B9D4CF"/>
                </a:solidFill>
                <a:latin typeface="Georgia"/>
              </a:rPr>
              <a:t>4</a:t>
            </a:r>
          </a:p>
        </p:txBody>
      </p:sp>
      <p:sp>
        <p:nvSpPr>
          <p:cNvPr id="37" name="TextBox 36"/>
          <p:cNvSpPr txBox="1"/>
          <p:nvPr/>
        </p:nvSpPr>
        <p:spPr>
          <a:xfrm>
            <a:off x="749807" y="2560320"/>
            <a:ext cx="2371267" cy="68580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شدید مرحلہ</a:t>
            </a:r>
          </a:p>
        </p:txBody>
      </p:sp>
      <p:sp>
        <p:nvSpPr>
          <p:cNvPr id="38" name="TextBox 37"/>
          <p:cNvSpPr txBox="1"/>
          <p:nvPr/>
        </p:nvSpPr>
        <p:spPr>
          <a:xfrm>
            <a:off x="749807" y="329184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مسوڑھے</a:t>
            </a:r>
          </a:p>
        </p:txBody>
      </p:sp>
      <p:sp>
        <p:nvSpPr>
          <p:cNvPr id="39" name="Rounded Rectangle 38"/>
          <p:cNvSpPr/>
          <p:nvPr/>
        </p:nvSpPr>
        <p:spPr>
          <a:xfrm>
            <a:off x="896111" y="3602736"/>
            <a:ext cx="2224963"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987552" y="360273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0A3F3C"/>
                </a:solidFill>
                <a:latin typeface="Segoe UI"/>
                <a:cs typeface="Noto Nastaliq Urdu"/>
              </a:rPr>
              <a:t>انفیکشن زدہ جیبیں</a:t>
            </a:r>
          </a:p>
        </p:txBody>
      </p:sp>
      <p:sp>
        <p:nvSpPr>
          <p:cNvPr id="41" name="TextBox 40"/>
          <p:cNvSpPr txBox="1"/>
          <p:nvPr/>
        </p:nvSpPr>
        <p:spPr>
          <a:xfrm>
            <a:off x="749807" y="406908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ہڈی اور بافت</a:t>
            </a:r>
          </a:p>
        </p:txBody>
      </p:sp>
      <p:sp>
        <p:nvSpPr>
          <p:cNvPr id="42" name="Rounded Rectangle 41"/>
          <p:cNvSpPr/>
          <p:nvPr/>
        </p:nvSpPr>
        <p:spPr>
          <a:xfrm>
            <a:off x="896111" y="437997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987552" y="437997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7A5300"/>
                </a:solidFill>
                <a:latin typeface="Segoe UI"/>
                <a:cs typeface="Noto Nastaliq Urdu"/>
              </a:rPr>
              <a:t>دانت ہلتے ہیں</a:t>
            </a:r>
          </a:p>
        </p:txBody>
      </p:sp>
      <p:sp>
        <p:nvSpPr>
          <p:cNvPr id="44" name="Rounded Rectangle 4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Rectangle 4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ابتدائی بیماری اکثر روزانہ صفائی سے ٹھیک ہو جاتی ہے۔</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منہ اور مسوڑھے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NIDCR, Periodontal (Gum) Disease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مسوڑھوں سے خون آنا انتباہ ہے، معمول نہیں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پہلے سوجے، سرخ، خون آلود مسوڑھے۔</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سب سے بڑا خطرہ تمباکو نوشی ہے۔</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ٹارٹر صرف پیشہ ورانہ صفائی سے ہٹتا ہے۔</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صحت مند جیبیں </a:t>
            </a:r>
            <a:r>
              <a:rPr sz="2111" b="0" i="0" lang="en-US">
                <a:solidFill>
                  <a:srgbClr val="15201E"/>
                </a:solidFill>
                <a:latin typeface="Segoe UI"/>
              </a:rPr>
              <a:t>‎1–3 mm‎</a:t>
            </a:r>
            <a:r>
              <a:rPr sz="2111" b="0" i="0" lang="ur-PK">
                <a:solidFill>
                  <a:srgbClr val="15201E"/>
                </a:solidFill>
                <a:latin typeface="Segoe UI"/>
                <a:cs typeface="Noto Nastaliq Urdu"/>
              </a:rPr>
              <a:t> گہری ہوتی ہیں۔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برش کرتے وقت خون آئے تو دانتوں کے ڈاکٹر کو دکھائیں۔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منہ اور مسوڑھے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Diabetes, Gum Disease, &amp; Other Dental Problems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ذیابیطس کا تعلق زیادہ دانت ضائع ہونے سے ہے</a:t>
            </a:r>
          </a:p>
        </p:txBody>
      </p:sp>
      <p:sp>
        <p:nvSpPr>
          <p:cNvPr id="8" name="TextBox 7"/>
          <p:cNvSpPr txBox="1"/>
          <p:nvPr/>
        </p:nvSpPr>
        <p:spPr>
          <a:xfrm>
            <a:off x="4967935" y="1572768"/>
            <a:ext cx="6675120" cy="365760"/>
          </a:xfrm>
          <a:prstGeom prst="rect">
            <a:avLst/>
          </a:prstGeom>
          <a:noFill/>
        </p:spPr>
        <p:txBody>
          <a:bodyPr wrap="square" lIns="18288" rIns="18288" tIns="18288" bIns="18288" anchor="t">
            <a:spAutoFit/>
          </a:bodyPr>
          <a:lstStyle/>
          <a:p>
            <a:pPr algn="r" rtl="1">
              <a:lnSpc>
                <a:spcPct val="125000"/>
              </a:lnSpc>
            </a:pPr>
            <a:r>
              <a:rPr sz="1296" b="0" i="0" lang="ur-PK">
                <a:solidFill>
                  <a:srgbClr val="5F6A67"/>
                </a:solidFill>
                <a:latin typeface="Segoe UI"/>
                <a:cs typeface="Noto Nastaliq Urdu"/>
              </a:rPr>
              <a:t>امریکہ میں </a:t>
            </a:r>
            <a:r>
              <a:rPr sz="1296" b="0" i="0" lang="en-US">
                <a:solidFill>
                  <a:srgbClr val="5F6A67"/>
                </a:solidFill>
                <a:latin typeface="Segoe UI"/>
              </a:rPr>
              <a:t>‎50‎</a:t>
            </a:r>
            <a:r>
              <a:rPr sz="1296" b="0" i="0" lang="ur-PK">
                <a:solidFill>
                  <a:srgbClr val="5F6A67"/>
                </a:solidFill>
                <a:latin typeface="Segoe UI"/>
                <a:cs typeface="Noto Nastaliq Urdu"/>
              </a:rPr>
              <a:t> سال یا زیادہ عمر کے بالغوں میں بہت سے دانت ضائع ہونا</a:t>
            </a:r>
          </a:p>
        </p:txBody>
      </p:sp>
      <p:graphicFrame>
        <p:nvGraphicFramePr>
          <p:cNvPr id="9" name="Chart 8"/>
          <p:cNvGraphicFramePr>
            <a:graphicFrameLocks noGrp="1"/>
          </p:cNvGraphicFramePr>
          <p:nvPr/>
        </p:nvGraphicFramePr>
        <p:xfrm>
          <a:off x="4967935"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54863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1783080"/>
            <a:ext cx="3779215" cy="457200"/>
          </a:xfrm>
          <a:prstGeom prst="rect">
            <a:avLst/>
          </a:prstGeom>
          <a:noFill/>
        </p:spPr>
        <p:txBody>
          <a:bodyPr wrap="square" lIns="18288" rIns="18288" tIns="18288" bIns="18288" anchor="t">
            <a:spAutoFit/>
          </a:bodyPr>
          <a:lstStyle/>
          <a:p>
            <a:pPr algn="r" rtl="1">
              <a:lnSpc>
                <a:spcPct val="125000"/>
              </a:lnSpc>
            </a:pPr>
            <a:r>
              <a:rPr sz="1439" b="0" i="0" lang="ur-PK">
                <a:solidFill>
                  <a:srgbClr val="15201E"/>
                </a:solidFill>
                <a:latin typeface="Segoe UI"/>
                <a:cs typeface="Noto Nastaliq Urdu"/>
              </a:rPr>
              <a:t>یہ اعداد کن لوگوں کے بارے میں ہیں</a:t>
            </a:r>
          </a:p>
        </p:txBody>
      </p:sp>
      <p:sp>
        <p:nvSpPr>
          <p:cNvPr id="12" name="TextBox 11"/>
          <p:cNvSpPr txBox="1"/>
          <p:nvPr/>
        </p:nvSpPr>
        <p:spPr>
          <a:xfrm>
            <a:off x="731520" y="2286000"/>
            <a:ext cx="3779215" cy="2103120"/>
          </a:xfrm>
          <a:prstGeom prst="rect">
            <a:avLst/>
          </a:prstGeom>
          <a:noFill/>
        </p:spPr>
        <p:txBody>
          <a:bodyPr wrap="square" lIns="18288" rIns="18288" tIns="18288" bIns="18288" anchor="t">
            <a:spAutoFit/>
          </a:bodyPr>
          <a:lstStyle/>
          <a:p>
            <a:pPr algn="r" rtl="1">
              <a:lnSpc>
                <a:spcPct val="125000"/>
              </a:lnSpc>
              <a:spcAft>
                <a:spcPts val="937"/>
              </a:spcAft>
            </a:pPr>
            <a:r>
              <a:rPr sz="1200" b="0" i="0" lang="ur-PK">
                <a:solidFill>
                  <a:srgbClr val="15201E"/>
                </a:solidFill>
                <a:latin typeface="Segoe UI"/>
                <a:cs typeface="Noto Nastaliq Urdu"/>
              </a:rPr>
              <a:t>امریکہ کے </a:t>
            </a:r>
            <a:r>
              <a:rPr sz="1200" b="0" i="0" lang="en-US">
                <a:solidFill>
                  <a:srgbClr val="15201E"/>
                </a:solidFill>
                <a:latin typeface="Segoe UI"/>
              </a:rPr>
              <a:t>‎50‎</a:t>
            </a:r>
            <a:r>
              <a:rPr sz="1200" b="0" i="0" lang="ur-PK">
                <a:solidFill>
                  <a:srgbClr val="15201E"/>
                </a:solidFill>
                <a:latin typeface="Segoe UI"/>
                <a:cs typeface="Noto Nastaliq Urdu"/>
              </a:rPr>
              <a:t> سال یا زیادہ عمر کے بالغ، ذیابیطس کے ساتھ اور بغیر۔</a:t>
            </a:r>
          </a:p>
          <a:p>
            <a:pPr algn="r" rtl="1">
              <a:lnSpc>
                <a:spcPct val="125000"/>
              </a:lnSpc>
              <a:spcAft>
                <a:spcPts val="937"/>
              </a:spcAft>
            </a:pPr>
            <a:r>
              <a:rPr sz="1200" b="0" i="0" lang="ur-PK">
                <a:solidFill>
                  <a:srgbClr val="15201E"/>
                </a:solidFill>
                <a:latin typeface="Segoe UI"/>
                <a:cs typeface="Noto Nastaliq Urdu"/>
              </a:rPr>
              <a:t>کیا موازنہ ہوا: بہت سے دانت ضائع ہونے والوں کا تناسب، جیسا </a:t>
            </a:r>
            <a:r>
              <a:rPr sz="1200" b="0" i="0" lang="en-US">
                <a:solidFill>
                  <a:srgbClr val="15201E"/>
                </a:solidFill>
                <a:latin typeface="Segoe UI"/>
              </a:rPr>
              <a:t>‎NIDDK‎</a:t>
            </a:r>
            <a:r>
              <a:rPr sz="1200" b="0" i="0" lang="ur-PK">
                <a:solidFill>
                  <a:srgbClr val="15201E"/>
                </a:solidFill>
                <a:latin typeface="Segoe UI"/>
                <a:cs typeface="Noto Nastaliq Urdu"/>
              </a:rPr>
              <a:t> نے بتایا۔</a:t>
            </a:r>
          </a:p>
          <a:p>
            <a:pPr algn="r" rtl="1">
              <a:lnSpc>
                <a:spcPct val="125000"/>
              </a:lnSpc>
              <a:spcAft>
                <a:spcPts val="937"/>
              </a:spcAft>
            </a:pPr>
            <a:r>
              <a:rPr sz="1200" b="0" i="0" lang="ur-PK">
                <a:solidFill>
                  <a:srgbClr val="15201E"/>
                </a:solidFill>
                <a:latin typeface="Segoe UI"/>
                <a:cs typeface="Noto Nastaliq Urdu"/>
              </a:rPr>
              <a:t>یہ آبادی کا موازنہ ہے، تجربہ نہیں: کسی کو علاج نہیں دیا گیا، اور ماخذ صفحہ سروے کے سال نہیں بتاتا۔</a:t>
            </a:r>
          </a:p>
        </p:txBody>
      </p:sp>
      <p:sp>
        <p:nvSpPr>
          <p:cNvPr id="13" name="Rounded Rectangle 12"/>
          <p:cNvSpPr/>
          <p:nvPr/>
        </p:nvSpPr>
        <p:spPr>
          <a:xfrm>
            <a:off x="731520"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41247" y="4334256"/>
            <a:ext cx="3559759" cy="603504"/>
          </a:xfrm>
          <a:prstGeom prst="rect">
            <a:avLst/>
          </a:prstGeom>
          <a:noFill/>
        </p:spPr>
        <p:txBody>
          <a:bodyPr wrap="square" lIns="18288" rIns="18288" tIns="18288" bIns="18288" anchor="ctr">
            <a:spAutoFit/>
          </a:bodyPr>
          <a:lstStyle/>
          <a:p>
            <a:pPr algn="r" rtl="1">
              <a:lnSpc>
                <a:spcPct val="125000"/>
              </a:lnSpc>
            </a:pPr>
            <a:r>
              <a:rPr sz="1104" b="0" i="0" lang="ur-PK">
                <a:solidFill>
                  <a:srgbClr val="7A5300"/>
                </a:solidFill>
                <a:latin typeface="Segoe UI"/>
                <a:cs typeface="Noto Nastaliq Urdu"/>
              </a:rPr>
              <a:t>امریکی آبادی کے شائع شدہ اعداد۔ یہ ایک تعلق دکھاتے ہیں، یہ ثبوت نہیں کہ فرق صرف ذیابیطس کی وجہ سے ہے، اور یہ پراپر ہیلتھ یا کلارکسن کی کسی سروس کی وضاحت نہیں۔</a:t>
            </a:r>
          </a:p>
        </p:txBody>
      </p:sp>
      <p:sp>
        <p:nvSpPr>
          <p:cNvPr id="15" name="Rounded Rectangle 14"/>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بڑی عمر کے امریکی بالغوں میں ایک تعلق، وجہ کا ثبوت نہیں۔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منہ اور مسوڑھے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NIDCR, Dry Mouth; NIDDK, Diabetes, Gum Disease, &amp; Other Dental Problems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منہ کی خشکی سب سے زیادہ نظرانداز ہونے والی وجہ ہے</a:t>
            </a:r>
          </a:p>
        </p:txBody>
      </p:sp>
      <p:sp>
        <p:nvSpPr>
          <p:cNvPr id="8" name="TextBox 7"/>
          <p:cNvSpPr txBox="1"/>
          <p:nvPr/>
        </p:nvSpPr>
        <p:spPr>
          <a:xfrm>
            <a:off x="8351215" y="1783080"/>
            <a:ext cx="3291840" cy="1371600"/>
          </a:xfrm>
          <a:prstGeom prst="rect">
            <a:avLst/>
          </a:prstGeom>
          <a:noFill/>
        </p:spPr>
        <p:txBody>
          <a:bodyPr wrap="square" lIns="18288" rIns="18288" tIns="18288" bIns="18288" anchor="t">
            <a:spAutoFit/>
          </a:bodyPr>
          <a:lstStyle/>
          <a:p>
            <a:pPr algn="r" rtl="1">
              <a:lnSpc>
                <a:spcPct val="125000"/>
              </a:lnSpc>
            </a:pPr>
            <a:r>
              <a:rPr sz="5376" b="0" i="0" lang="ur-PK">
                <a:solidFill>
                  <a:srgbClr val="0A3F3C"/>
                </a:solidFill>
                <a:latin typeface="Georgia"/>
                <a:cs typeface="Noto Nastaliq Urdu"/>
              </a:rPr>
              <a:t>سینکڑوں</a:t>
            </a:r>
          </a:p>
        </p:txBody>
      </p:sp>
      <p:sp>
        <p:nvSpPr>
          <p:cNvPr id="9" name="TextBox 8"/>
          <p:cNvSpPr txBox="1"/>
          <p:nvPr/>
        </p:nvSpPr>
        <p:spPr>
          <a:xfrm>
            <a:off x="8534095" y="3246120"/>
            <a:ext cx="3108960" cy="548640"/>
          </a:xfrm>
          <a:prstGeom prst="rect">
            <a:avLst/>
          </a:prstGeom>
          <a:noFill/>
        </p:spPr>
        <p:txBody>
          <a:bodyPr wrap="square" lIns="18288" rIns="18288" tIns="18288" bIns="18288" anchor="t">
            <a:spAutoFit/>
          </a:bodyPr>
          <a:lstStyle/>
          <a:p>
            <a:pPr algn="r" rtl="1">
              <a:lnSpc>
                <a:spcPct val="125000"/>
              </a:lnSpc>
            </a:pPr>
            <a:r>
              <a:rPr sz="1920" b="0" i="0" lang="ur-PK">
                <a:solidFill>
                  <a:srgbClr val="46524F"/>
                </a:solidFill>
                <a:latin typeface="Segoe UI"/>
                <a:cs typeface="Noto Nastaliq Urdu"/>
              </a:rPr>
              <a:t>دوائیں لعاب کم کر سکتی ہیں</a:t>
            </a:r>
          </a:p>
        </p:txBody>
      </p:sp>
      <p:sp>
        <p:nvSpPr>
          <p:cNvPr id="10" name="Oval 9"/>
          <p:cNvSpPr/>
          <p:nvPr/>
        </p:nvSpPr>
        <p:spPr>
          <a:xfrm>
            <a:off x="78574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78308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بلڈ پریشر، ڈپریشن اور مثانے کی دوائیں اکثر وجہ بنتی ہیں۔</a:t>
            </a:r>
          </a:p>
        </p:txBody>
      </p:sp>
      <p:sp>
        <p:nvSpPr>
          <p:cNvPr id="12" name="Oval 11"/>
          <p:cNvSpPr/>
          <p:nvPr/>
        </p:nvSpPr>
        <p:spPr>
          <a:xfrm>
            <a:off x="78574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8" y="260604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ذیابیطس اور اس کی دوائیں لعاب کم کر سکتی ہیں۔</a:t>
            </a:r>
          </a:p>
        </p:txBody>
      </p:sp>
      <p:sp>
        <p:nvSpPr>
          <p:cNvPr id="14" name="Oval 13"/>
          <p:cNvSpPr/>
          <p:nvPr/>
        </p:nvSpPr>
        <p:spPr>
          <a:xfrm>
            <a:off x="78574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8" y="342900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منہ کی خشکی دانتوں کی خرابی کا خطرہ بڑھاتی ہے۔</a:t>
            </a:r>
          </a:p>
        </p:txBody>
      </p:sp>
      <p:sp>
        <p:nvSpPr>
          <p:cNvPr id="16" name="Oval 15"/>
          <p:cNvSpPr/>
          <p:nvPr/>
        </p:nvSpPr>
        <p:spPr>
          <a:xfrm>
            <a:off x="78574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66928" y="425196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یہ بڑھاپے کا معمول کا حصہ نہیں۔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دواؤں کی فہرست لائیں؛ وجہ اسی میں ہو سکتی ہے۔</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منہ اور مسوڑھے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NIDCR, Dry Mouth; NHS, Dry mouth</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آسان قدم منہ کی خشکی کم کرتے 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کھانے کے ساتھ پانی یا بغیر شکر کا مشروب۔</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لعاب بڑھانے کے لیے شوگر فری چیونگم۔</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کیفین کم؛ تمباکو اور شراب سے پرہیز۔</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جیل، اسپرے یا گولیوں کا فارماسسٹ سے پوچھیں۔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تجویز کردہ دوا طبی مشورے کے بغیر کبھی نہ چھوڑیں۔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منہ اور مسوڑھے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Bad Breath; MedlinePlus, Breath odor (Medical Encyclopedia); NIDCR, Periodontal (Gum) Disease; MedlinePlus, Dry Mouth; NHS, Dry mouth; NHS, Gum disease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ماؤتھ واش سانس تازہ کرتا ہے، وجہ ٹھیک نہیں کرتا</a:t>
            </a:r>
          </a:p>
        </p:txBody>
      </p:sp>
      <p:sp>
        <p:nvSpPr>
          <p:cNvPr id="8" name="Rounded Rectangle 7"/>
          <p:cNvSpPr/>
          <p:nvPr/>
        </p:nvSpPr>
        <p:spPr>
          <a:xfrm>
            <a:off x="8127796"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56396"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مدد کر سکتا ہے</a:t>
            </a:r>
          </a:p>
        </p:txBody>
      </p:sp>
      <p:sp>
        <p:nvSpPr>
          <p:cNvPr id="10" name="TextBox 9"/>
          <p:cNvSpPr txBox="1"/>
          <p:nvPr/>
        </p:nvSpPr>
        <p:spPr>
          <a:xfrm>
            <a:off x="8356396"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ماؤتھ واش، پودینے کی گولیاں یا چیونگم سانس تازہ کر سکتے ہیں۔</a:t>
            </a:r>
          </a:p>
          <a:p>
            <a:pPr algn="r" rtl="1">
              <a:lnSpc>
                <a:spcPct val="125000"/>
              </a:lnSpc>
              <a:spcAft>
                <a:spcPts val="1350"/>
              </a:spcAft>
            </a:pPr>
            <a:r>
              <a:rPr sz="1728" b="0" i="0" lang="ur-PK">
                <a:solidFill>
                  <a:srgbClr val="15201E"/>
                </a:solidFill>
                <a:latin typeface="Segoe UI"/>
                <a:cs typeface="Noto Nastaliq Urdu"/>
              </a:rPr>
              <a:t>منہ کی خشکی کے لیے بنا ماؤتھ واش خشک منہ میں مدد دے سکتا ہے۔</a:t>
            </a:r>
          </a:p>
        </p:txBody>
      </p:sp>
      <p:sp>
        <p:nvSpPr>
          <p:cNvPr id="11" name="Rounded Rectangle 10"/>
          <p:cNvSpPr/>
          <p:nvPr/>
        </p:nvSpPr>
        <p:spPr>
          <a:xfrm>
            <a:off x="4338218"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نہیں کر سکتا</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ماؤتھ واش اصل مسئلے کا علاج نہیں کرتے۔</a:t>
            </a:r>
          </a:p>
          <a:p>
            <a:pPr algn="r" rtl="1">
              <a:lnSpc>
                <a:spcPct val="125000"/>
              </a:lnSpc>
              <a:spcAft>
                <a:spcPts val="1350"/>
              </a:spcAft>
            </a:pPr>
            <a:r>
              <a:rPr sz="1728" b="0" i="0" lang="ur-PK">
                <a:solidFill>
                  <a:srgbClr val="15201E"/>
                </a:solidFill>
                <a:latin typeface="Segoe UI"/>
                <a:cs typeface="Noto Nastaliq Urdu"/>
              </a:rPr>
              <a:t>ٹارٹر صرف پیشہ ورانہ صفائی سے ہٹتا ہے۔</a:t>
            </a:r>
          </a:p>
        </p:txBody>
      </p:sp>
      <p:sp>
        <p:nvSpPr>
          <p:cNvPr id="14" name="Rounded Rectangle 13"/>
          <p:cNvSpPr/>
          <p:nvPr/>
        </p:nvSpPr>
        <p:spPr>
          <a:xfrm>
            <a:off x="548639"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39"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قسم اور وقت</a:t>
            </a:r>
          </a:p>
        </p:txBody>
      </p:sp>
      <p:sp>
        <p:nvSpPr>
          <p:cNvPr id="16" name="TextBox 15"/>
          <p:cNvSpPr txBox="1"/>
          <p:nvPr/>
        </p:nvSpPr>
        <p:spPr>
          <a:xfrm>
            <a:off x="777239"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منہ خشک ہو تو الکحل کے بغیر ماؤتھ واش چنیں۔</a:t>
            </a:r>
          </a:p>
          <a:p>
            <a:pPr algn="r" rtl="1">
              <a:lnSpc>
                <a:spcPct val="125000"/>
              </a:lnSpc>
              <a:spcAft>
                <a:spcPts val="1350"/>
              </a:spcAft>
            </a:pPr>
            <a:r>
              <a:rPr sz="1728" b="0" i="0" lang="ur-PK">
                <a:solidFill>
                  <a:srgbClr val="15201E"/>
                </a:solidFill>
                <a:latin typeface="Segoe UI"/>
                <a:cs typeface="Noto Nastaliq Urdu"/>
              </a:rPr>
              <a:t>برش کے فوراً بعد ماؤتھ واش استعمال نہ کریں۔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وجہ کا علاج کریں؛ ماؤتھ واش صرف اسے چھپاتا ہے۔</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منہ اور مسوڑھے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NHS, Bad breath; NIDCR, Dry Mouth; MedlinePlus, Breath odor (Medical Encyclopedia)</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41731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417319"/>
          </a:xfrm>
          <a:prstGeom prst="rect">
            <a:avLst/>
          </a:prstGeom>
          <a:noFill/>
        </p:spPr>
        <p:txBody>
          <a:bodyPr wrap="square" lIns="18288" rIns="18288" tIns="18288" bIns="18288" anchor="t">
            <a:spAutoFit/>
          </a:bodyPr>
          <a:lstStyle/>
          <a:p>
            <a:pPr algn="l"/>
            <a:r>
              <a:rPr sz="2800" b="0" i="0">
                <a:solidFill>
                  <a:srgbClr val="0A3F3C"/>
                </a:solidFill>
                <a:latin typeface="Georgia"/>
              </a:rPr>
              <a:t>“All healthy mouths are alike, each unhealthy mouth is unhealthy in its own way.”</a:t>
            </a:r>
          </a:p>
        </p:txBody>
      </p:sp>
      <p:sp>
        <p:nvSpPr>
          <p:cNvPr id="10" name="TextBox 9"/>
          <p:cNvSpPr txBox="1"/>
          <p:nvPr/>
        </p:nvSpPr>
        <p:spPr>
          <a:xfrm>
            <a:off x="5836615" y="2743200"/>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‎2014-04-17‎</a:t>
            </a:r>
          </a:p>
        </p:txBody>
      </p:sp>
      <p:sp>
        <p:nvSpPr>
          <p:cNvPr id="11" name="TextBox 10"/>
          <p:cNvSpPr txBox="1"/>
          <p:nvPr/>
        </p:nvSpPr>
        <p:spPr>
          <a:xfrm>
            <a:off x="5836615" y="315468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"تمام صحت مند منہ ایک جیسے ہوتے ہیں؛ ہر بیمار منہ اپنے انداز میں بیمار ہوتا ہے۔"</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en-US">
                <a:solidFill>
                  <a:srgbClr val="0A3F3C"/>
                </a:solidFill>
                <a:latin typeface="Segoe UI"/>
              </a:rPr>
              <a:t>‎NHS‎</a:t>
            </a:r>
            <a:r>
              <a:rPr sz="1632" b="0" i="0" lang="ur-PK">
                <a:solidFill>
                  <a:srgbClr val="0A3F3C"/>
                </a:solidFill>
                <a:latin typeface="Segoe UI"/>
                <a:cs typeface="Noto Nastaliq Urdu"/>
              </a:rPr>
              <a:t> اور </a:t>
            </a:r>
            <a:r>
              <a:rPr sz="1632" b="0" i="0" lang="en-US">
                <a:solidFill>
                  <a:srgbClr val="0A3F3C"/>
                </a:solidFill>
                <a:latin typeface="Segoe UI"/>
              </a:rPr>
              <a:t>‎NIDCR‎</a:t>
            </a:r>
            <a:r>
              <a:rPr sz="1632" b="0" i="0" lang="ur-PK">
                <a:solidFill>
                  <a:srgbClr val="0A3F3C"/>
                </a:solidFill>
                <a:latin typeface="Segoe UI"/>
                <a:cs typeface="Noto Nastaliq Urdu"/>
              </a:rPr>
              <a:t>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صرف دانت نہیں، زبان بھی صاف کریں</a:t>
            </a:r>
          </a:p>
          <a:p>
            <a:pPr algn="r" rtl="1">
              <a:lnSpc>
                <a:spcPct val="125000"/>
              </a:lnSpc>
              <a:spcAft>
                <a:spcPts val="1275"/>
              </a:spcAft>
            </a:pPr>
            <a:r>
              <a:rPr sz="1632" b="0" i="0" lang="ur-PK">
                <a:solidFill>
                  <a:srgbClr val="15201E"/>
                </a:solidFill>
                <a:latin typeface="Segoe UI"/>
                <a:cs typeface="Noto Nastaliq Urdu"/>
              </a:rPr>
              <a:t>منہ کی خشکی پوری صورتحال بدل دیتی ہے</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پیرآکسائیڈ کی کلیاں اور ڈیٹاکس کے طریقے</a:t>
            </a:r>
          </a:p>
          <a:p>
            <a:pPr algn="r" rtl="1">
              <a:lnSpc>
                <a:spcPct val="125000"/>
              </a:lnSpc>
              <a:spcAft>
                <a:spcPts val="1275"/>
              </a:spcAft>
            </a:pPr>
            <a:r>
              <a:rPr sz="1632" b="0" i="0" lang="ur-PK">
                <a:solidFill>
                  <a:srgbClr val="15201E"/>
                </a:solidFill>
                <a:latin typeface="Segoe UI"/>
                <a:cs typeface="Noto Nastaliq Urdu"/>
              </a:rPr>
              <a:t>منہ کی بو کو آنتوں سے جوڑنا</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دو عملی نکات رہنمائی سے ملتے ہیں؛ پیرآکسائیڈ اور آنتوں کے دعووں کی تائید نہیں۔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منہ اور مسوڑھے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NIDCR, Dry Mouth; NHS, Dry mouth; MedlinePlus, Breath odor (Medical Encyclopedia)</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فارماسسٹ منہ خشک کرنے والی دوائیں پہچان سکتا ہے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سینکڑوں دوائیں لعاب کم کر سکتی ہیں۔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معالج دوا یا مقدار بدل سکتا ہے۔</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تجویز کردہ دوا خود سے کبھی نہ چھوڑیں۔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وٹامن سپلیمنٹس کی بڑی خوراکیں بو پیدا کر سکتی ہیں۔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اپنی ہر دوا اور سپلیمنٹ ساتھ لائیں۔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منہ اور مسوڑھے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دو ہفتے سے زیادہ رہنے والا زخم، گلٹی یا دھبہ: دکھائیں۔</a:t>
            </a:r>
          </a:p>
        </p:txBody>
      </p:sp>
      <p:sp>
        <p:nvSpPr>
          <p:cNvPr id="9" name="Oval 8"/>
          <p:cNvSpPr/>
          <p:nvPr/>
        </p:nvSpPr>
        <p:spPr>
          <a:xfrm>
            <a:off x="11313871" y="232867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25552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بخار کے ساتھ چہرے یا جبڑے کی سوجن: جلد دندان ساز یا ایمرجنسی</a:t>
            </a:r>
          </a:p>
        </p:txBody>
      </p:sp>
      <p:sp>
        <p:nvSpPr>
          <p:cNvPr id="11" name="Oval 10"/>
          <p:cNvSpPr/>
          <p:nvPr/>
        </p:nvSpPr>
        <p:spPr>
          <a:xfrm>
            <a:off x="11313871" y="289255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281940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الٹی یا الجھن کے ساتھ پھلوں جیسی بو: </a:t>
            </a:r>
            <a:r>
              <a:rPr sz="1920" b="0" i="0" lang="en-US">
                <a:solidFill>
                  <a:srgbClr val="15201E"/>
                </a:solidFill>
                <a:latin typeface="Segoe UI"/>
              </a:rPr>
              <a:t>‎911‎</a:t>
            </a:r>
            <a:r>
              <a:rPr sz="1920" b="0" i="0" lang="ur-PK">
                <a:solidFill>
                  <a:srgbClr val="15201E"/>
                </a:solidFill>
                <a:latin typeface="Segoe UI"/>
                <a:cs typeface="Noto Nastaliq Urdu"/>
              </a:rPr>
              <a:t>۔</a:t>
            </a:r>
          </a:p>
        </p:txBody>
      </p:sp>
      <p:sp>
        <p:nvSpPr>
          <p:cNvPr id="13" name="Oval 12"/>
          <p:cNvSpPr/>
          <p:nvPr/>
        </p:nvSpPr>
        <p:spPr>
          <a:xfrm>
            <a:off x="11313871" y="345643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38328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بالغ کے ہلتے دانت یا زیادہ خون: دانتوں کا ڈاکٹر۔</a:t>
            </a:r>
          </a:p>
        </p:txBody>
      </p:sp>
      <p:sp>
        <p:nvSpPr>
          <p:cNvPr id="15" name="Oval 14"/>
          <p:cNvSpPr/>
          <p:nvPr/>
        </p:nvSpPr>
        <p:spPr>
          <a:xfrm>
            <a:off x="11313871" y="402031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394716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پیاس اور وزن کمی کے ساتھ بو: شکر چیک کریں۔</a:t>
            </a:r>
          </a:p>
        </p:txBody>
      </p:sp>
      <p:sp>
        <p:nvSpPr>
          <p:cNvPr id="17" name="Oval 16"/>
          <p:cNvSpPr/>
          <p:nvPr/>
        </p:nvSpPr>
        <p:spPr>
          <a:xfrm>
            <a:off x="11313871" y="45841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8" name="TextBox 17"/>
          <p:cNvSpPr txBox="1"/>
          <p:nvPr/>
        </p:nvSpPr>
        <p:spPr>
          <a:xfrm>
            <a:off x="640080" y="451104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منہ یا زبان کا سن پن دو ہفتے سے زیادہ: دکھائیں۔</a:t>
            </a:r>
          </a:p>
        </p:txBody>
      </p:sp>
      <p:sp>
        <p:nvSpPr>
          <p:cNvPr id="19" name="Rounded Rectangle 1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دو ہفتے رہنے والا زخم یا دھبہ دکھانا ضروری ہے۔</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منہ اور مسوڑھے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NHS, Bad breath; NIDCR, Dry Mouth</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صحت مند منہ کے پانچ قدم</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آج رات سے زبان کی صفائی شروع کریں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روزانہ دانتوں کے درمیان صفائی کریں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اپنی تمام دوائیں لکھ لیں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چند ہفتے دیں، پھر فیصلہ کریں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مسوڑھوں سے خون آئے تو انتظار نہ کریں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آج رات سے شروع کریں: زبان صاف کریں۔</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منہ اور مسوڑھے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15</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NIDCR — Periodontal (Gum) Disease</a:t>
            </a:r>
          </a:p>
          <a:p>
            <a:pPr algn="l">
              <a:spcAft>
                <a:spcPts val="1200"/>
              </a:spcAft>
            </a:pPr>
            <a:r>
              <a:rPr sz="1600" b="0" i="0">
                <a:solidFill>
                  <a:srgbClr val="46524F"/>
                </a:solidFill>
                <a:latin typeface="Segoe UI"/>
              </a:rPr>
              <a:t>NIDCR — Dry Mouth</a:t>
            </a:r>
          </a:p>
          <a:p>
            <a:pPr algn="l">
              <a:spcAft>
                <a:spcPts val="1200"/>
              </a:spcAft>
            </a:pPr>
            <a:r>
              <a:rPr sz="1600" b="0" i="0">
                <a:solidFill>
                  <a:srgbClr val="46524F"/>
                </a:solidFill>
                <a:latin typeface="Segoe UI"/>
              </a:rPr>
              <a:t>NIDCR — Oral Cancer</a:t>
            </a:r>
          </a:p>
          <a:p>
            <a:pPr algn="l">
              <a:spcAft>
                <a:spcPts val="1200"/>
              </a:spcAft>
            </a:pPr>
            <a:r>
              <a:rPr sz="1600" b="0" i="0">
                <a:solidFill>
                  <a:srgbClr val="46524F"/>
                </a:solidFill>
                <a:latin typeface="Segoe UI"/>
              </a:rPr>
              <a:t>NIDDK — Diabetes, Gum Disease, &amp; Other Dental Problems</a:t>
            </a:r>
          </a:p>
          <a:p>
            <a:pPr algn="l">
              <a:spcAft>
                <a:spcPts val="1200"/>
              </a:spcAft>
            </a:pPr>
            <a:r>
              <a:rPr sz="1600" b="0" i="0">
                <a:solidFill>
                  <a:srgbClr val="46524F"/>
                </a:solidFill>
                <a:latin typeface="Segoe UI"/>
              </a:rPr>
              <a:t>MedlinePlus — Bad Breath</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Breath odor (Medical Encyclopedia)</a:t>
            </a:r>
          </a:p>
          <a:p>
            <a:pPr algn="l">
              <a:spcAft>
                <a:spcPts val="1200"/>
              </a:spcAft>
            </a:pPr>
            <a:r>
              <a:rPr sz="1600" b="0" i="0">
                <a:solidFill>
                  <a:srgbClr val="46524F"/>
                </a:solidFill>
                <a:latin typeface="Segoe UI"/>
              </a:rPr>
              <a:t>MedlinePlus — Dry Mouth</a:t>
            </a:r>
          </a:p>
          <a:p>
            <a:pPr algn="l">
              <a:spcAft>
                <a:spcPts val="1200"/>
              </a:spcAft>
            </a:pPr>
            <a:r>
              <a:rPr sz="1600" b="0" i="0">
                <a:solidFill>
                  <a:srgbClr val="46524F"/>
                </a:solidFill>
                <a:latin typeface="Segoe UI"/>
              </a:rPr>
              <a:t>NHS — Bad breath</a:t>
            </a:r>
          </a:p>
          <a:p>
            <a:pPr algn="l">
              <a:spcAft>
                <a:spcPts val="1200"/>
              </a:spcAft>
            </a:pPr>
            <a:r>
              <a:rPr sz="1600" b="0" i="0">
                <a:solidFill>
                  <a:srgbClr val="46524F"/>
                </a:solidFill>
                <a:latin typeface="Segoe UI"/>
              </a:rPr>
              <a:t>NHS — Gum disease</a:t>
            </a:r>
          </a:p>
          <a:p>
            <a:pPr algn="l">
              <a:spcAft>
                <a:spcPts val="1200"/>
              </a:spcAft>
            </a:pPr>
            <a:r>
              <a:rPr sz="1600" b="0" i="0">
                <a:solidFill>
                  <a:srgbClr val="46524F"/>
                </a:solidFill>
                <a:latin typeface="Segoe UI"/>
              </a:rPr>
              <a:t>NHS — Dry mouth</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‎7‎</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منہ اور مسوڑھے</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16</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دانتوں کے ڈاکٹر یا فارماسسٹ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میرے مسوڑھے صحت مند ہیں، اور میرے دانتوں کے گرد جیبیں کتنی گہری ہیں؟</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کوئی دوا میرا منہ خشک کر رہی ہو سکتی ہے؟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مجھے کتنی بار معائنہ اور صفائی کروانی چاہیے؟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میری منہ کی خشکی کے لیے کون سی مصنوعات درست ہیں؟</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