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Severe tooth loss</c:v>
                </c:pt>
              </c:strCache>
            </c:strRef>
          </c:tx>
          <c:spPr>
            <a:solidFill>
              <a:srgbClr val="0E5753"/>
            </a:solidFill>
          </c:spPr>
          <c:cat>
            <c:strRef>
              <c:f>Sheet1!$A$2:$A$3</c:f>
              <c:strCache>
                <c:ptCount val="2"/>
                <c:pt idx="0">
                  <c:v>Without diabetes</c:v>
                </c:pt>
                <c:pt idx="1">
                  <c:v>With diabetes</c:v>
                </c:pt>
              </c:strCache>
            </c:strRef>
          </c:cat>
          <c:val>
            <c:numRef>
              <c:f>Sheet1!$B$2:$B$3</c:f>
              <c:numCache>
                <c:formatCode>General</c:formatCode>
                <c:ptCount val="2"/>
                <c:pt idx="0">
                  <c:v>0.16</c:v>
                </c:pt>
                <c:pt idx="1">
                  <c:v>0.25</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0.3"/>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bad breath, gums and dry mouth: three things people rarely discuss, and often try to fix with another product. Everything on these slides is drawn from public-health sources, and each slide names its source at the bottom. This is general education, not individual advice; questions about your own mouth belong with your dentist, and questions about medicines with your pharmacist.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reassurance. The NHS calls bad breath very common, and says you can usually treat it yourself. Ask the room how many people clean their tongue. Usually few do. The point of today is that most bad breath has an ordinary cause, and that when it doesn't respond to ordinary care, the next step is a dentist or a medicine review, not another rinse.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sequence. Brush teeth and gums twice a day for two minutes, clean between the teeth, and clean the tongue once a day. Give it a few weeks. If bad breath has not gone after a few weeks of treating it yourself, the NHS says see a dentist. And remember that some causes lie beyond the teeth: dry mouth, tonsillitis and acid reflux.</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down the suspects. Plaque on the teeth and tongue is the most common, and you fix it. Gum disease needs a dentist or hygienist. Dry mouth often traces back to medicines. Nose, tonsils and reflux need a clinician. Foods and smoking are obvious. And rarely, a fruity smell can signal ketoacidosis in someone with diabetes, which needs urgent care.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Gum disease begins with plaque, a sticky film of bacteria. The first stage, gingivitis, shows as red, swollen gums that bleed easily. Untreated, gums pull away from the teeth, pockets become infected and the bone begins to break down; in the worst cases teeth loosen. The chips describe stages, not measurements. The early stage is the one that daily brushing and flossing can often reverse.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the point plainly: bleeding gums are a finding. Smoking or tobacco use is the most significant risk factor, and older age, diabetes and genetics also matter. Once plaque hardens into tartar, brushing cannot remove it; only a dentist or hygienist can. At a check-up, the dentist measures the pockets around the teeth; in a healthy mouth they are usually one to three millimeters.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chart shows a published NIDDK comparison: almost 25 percent of U.S. adults aged 50 and older with diabetes have severe tooth loss, against about 16 percent without diabetes. It is a population figure, not a trial, and it does not prove diabetes alone caused the difference. NIDDK explains part of the link: diabetes can reduce saliva, and high blood glucose raises the risk that gum disease becomes severe.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Saliva washes food off the teeth and keeps harmful germs in check. Hundreds of medicines reduce it, and medicines for high blood pressure, depression and bladder control are frequent examples. Diabetes and some diabetes medicines can too. Symptoms include a sticky, dry feeling, trouble chewing or swallowing, and bad breath. And it is not just part of getting older.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Practical relief from NIDCR: sip water or sugarless drinks, chew sugarless gum, limit caffeine, avoid tobacco and alcohol, and use a humidifier at night. The NHS adds alcohol-free mouthwash, and notes that a pharmacist can advise on gels, sprays and lozenges. If a medicine is the cause, a doctor or dentist may change it or the dose, but do not stop a prescribed medicine on your own.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Mouthwash has a place. It may make breath fresher, and a mouthwash made for dry mouth can help. But MedlinePlus is clear that mouthwashes are not effective in treating the underlying problem, and only a professional cleaning removes tartar. Timing and type matter too: choose alcohol-free if your mouth is dry, and don't use mouthwash straight after brushing.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borrowing from Tolstoy, wrote that every unhealthy mouth is unhealthy in its own way, and argued that mouth problems deserve investigation. Two practical points match NHS and NIDCR guidance: clean the tongue as well as the teeth, and take dry mouth seriously. His peroxide rinse and detox regimens, and his view that bad breath starts in the colon, are not supported by the sources used here: NHS says bad breath is usually related to dental hygiene.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a pharmacist is useful. Bring a complete list of medicines and supplements, and the pharmacist can point out likely dry-mouth culprits, suggest saliva products and alcohol-free rinses, and help prepare questions for the prescriber or dentist. A pharmacist does not diagnose gum disease, treat mouth infections or stop medicines. Large doses of vitamin supplements are one listed cause of bad breath.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The list is ProperHealth safety wording awaiting pharmacist sign-off, so present it as general guidance. The most important line is the first: any sore, lump, or white or red patch that has not healed in two weeks needs a dentist or doctor. Swelling that affects breathing or swallowing is an emergency.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One: add your tongue to your routine tonight, using a scraper or cleaner once a day. Two: clean between your teeth every day with floss or interdental brushes. Three: write down every medicine you take, because hundreds can dry the mouth. Four: give good cleaning a few weeks, then see a dentist if bad breath remains. Five: don't wait if your gums bleed.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facts in this lecture come from these sources: NIDCR, NIDDK, MedlinePlus and the NHS. The full list of claims, with the exact passage each one rests on, is on the topic's sources page, so anyone can check a statement against its original wording. The warning signs also cite: MedlinePlus — Tooth abscess; MedlinePlus — Orbital cellulitis; MedlinePlus — Breathing difficulty; MedlinePlus — Diabetic ketoacidosis; MedlinePlus — Bleeding gums; NIDDK — Symptoms &amp; Causes of Diabetes; American Dental Association — Dental Emergencies.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dentist or pharmacist. Encourage them to bring a complete medicine list to both.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Mouth, gums &amp; breath: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Where bad breath comes from, why gums and saliva matter, and what mouthwash cannot do</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NHS, Bad breath</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Brushing every day, and still bad breath?</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Bad breath is very common, and usually treatable at home.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NHS, Bad breath</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Clean well for a few weeks, then judge</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Clean properly</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Brush twice a day for 2 minutes, clean between your teeth, and clean your tongue once a day.</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Give it a few weeks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Bad breath is very common, and you can usually treat it yourself.</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Still there? See a dentist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Bad breath that does not go away after a few weeks of self-care needs a dentist.</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Look beyond the teeth</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Dry mouth, tonsillitis and acid reflux can also cause bad breath.</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Still there after a few weeks? See a dentist.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Bad Breath; NIDCR, Periodontal (Gum) Disease; NIDCR, Dry Mouth; MedlinePlus, Breath odor (Medical Encyclopedia)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Bad breath has a short list of suspects</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2901616"/>
                <a:gridCol w="4096399"/>
                <a:gridCol w="4096399"/>
              </a:tblGrid>
              <a:tr h="457200">
                <a:tc>
                  <a:txBody>
                    <a:bodyPr/>
                    <a:lstStyle/>
                    <a:p>
                      <a:pPr algn="l"/>
                      <a:r>
                        <a:rPr sz="1400" b="1" i="0">
                          <a:solidFill>
                            <a:srgbClr val="46524F"/>
                          </a:solidFill>
                          <a:latin typeface="Segoe UI"/>
                        </a:rPr>
                        <a:t>Suspect</a:t>
                      </a:r>
                    </a:p>
                  </a:txBody>
                  <a:tcPr marL="128016" marR="128016" anchor="ctr">
                    <a:solidFill>
                      <a:srgbClr val="EFECE4"/>
                    </a:solidFill>
                  </a:tcPr>
                </a:tc>
                <a:tc>
                  <a:txBody>
                    <a:bodyPr/>
                    <a:lstStyle/>
                    <a:p>
                      <a:pPr algn="l"/>
                      <a:r>
                        <a:rPr sz="1400" b="1" i="0">
                          <a:solidFill>
                            <a:srgbClr val="46524F"/>
                          </a:solidFill>
                          <a:latin typeface="Segoe UI"/>
                        </a:rPr>
                        <a:t>Clue</a:t>
                      </a:r>
                    </a:p>
                  </a:txBody>
                  <a:tcPr marL="128016" marR="128016" anchor="ctr">
                    <a:solidFill>
                      <a:srgbClr val="EFECE4"/>
                    </a:solidFill>
                  </a:tcPr>
                </a:tc>
                <a:tc>
                  <a:txBody>
                    <a:bodyPr/>
                    <a:lstStyle/>
                    <a:p>
                      <a:pPr algn="l"/>
                      <a:r>
                        <a:rPr sz="1400" b="1" i="0">
                          <a:solidFill>
                            <a:srgbClr val="46524F"/>
                          </a:solidFill>
                          <a:latin typeface="Segoe UI"/>
                        </a:rPr>
                        <a:t>Who helps</a:t>
                      </a:r>
                    </a:p>
                  </a:txBody>
                  <a:tcPr marL="128016" marR="128016" anchor="ctr">
                    <a:solidFill>
                      <a:srgbClr val="EFECE4"/>
                    </a:solidFill>
                  </a:tcPr>
                </a:tc>
              </a:tr>
              <a:tr h="457200">
                <a:tc>
                  <a:txBody>
                    <a:bodyPr/>
                    <a:lstStyle/>
                    <a:p>
                      <a:pPr algn="l"/>
                      <a:r>
                        <a:rPr sz="1500" b="1" i="0">
                          <a:solidFill>
                            <a:srgbClr val="15201E"/>
                          </a:solidFill>
                          <a:latin typeface="Segoe UI"/>
                        </a:rPr>
                        <a:t>Plaque on teeth and tongue</a:t>
                      </a:r>
                    </a:p>
                  </a:txBody>
                  <a:tcPr marL="128016" marR="128016" anchor="ctr">
                    <a:solidFill>
                      <a:srgbClr val="FFFFFF"/>
                    </a:solidFill>
                  </a:tcPr>
                </a:tc>
                <a:tc>
                  <a:txBody>
                    <a:bodyPr/>
                    <a:lstStyle/>
                    <a:p>
                      <a:pPr algn="l"/>
                      <a:r>
                        <a:rPr sz="1500" b="0" i="0">
                          <a:solidFill>
                            <a:srgbClr val="15201E"/>
                          </a:solidFill>
                          <a:latin typeface="Segoe UI"/>
                        </a:rPr>
                        <a:t>Bacteria build up in the mouth and between the teeth.</a:t>
                      </a:r>
                    </a:p>
                  </a:txBody>
                  <a:tcPr marL="128016" marR="128016" anchor="ctr">
                    <a:solidFill>
                      <a:srgbClr val="FFFFFF"/>
                    </a:solidFill>
                  </a:tcPr>
                </a:tc>
                <a:tc>
                  <a:txBody>
                    <a:bodyPr/>
                    <a:lstStyle/>
                    <a:p>
                      <a:pPr algn="l"/>
                      <a:r>
                        <a:rPr sz="1500" b="0" i="0">
                          <a:solidFill>
                            <a:srgbClr val="15201E"/>
                          </a:solidFill>
                          <a:latin typeface="Segoe UI"/>
                        </a:rPr>
                        <a:t>You: brush, clean between teeth, clean your tongue daily.</a:t>
                      </a:r>
                    </a:p>
                  </a:txBody>
                  <a:tcPr marL="128016" marR="128016" anchor="ctr">
                    <a:solidFill>
                      <a:srgbClr val="F6ECDB"/>
                    </a:solidFill>
                  </a:tcPr>
                </a:tc>
              </a:tr>
              <a:tr h="457200">
                <a:tc>
                  <a:txBody>
                    <a:bodyPr/>
                    <a:lstStyle/>
                    <a:p>
                      <a:pPr algn="l"/>
                      <a:r>
                        <a:rPr sz="1500" b="1" i="0">
                          <a:solidFill>
                            <a:srgbClr val="15201E"/>
                          </a:solidFill>
                          <a:latin typeface="Segoe UI"/>
                        </a:rPr>
                        <a:t>Gum disease</a:t>
                      </a:r>
                    </a:p>
                  </a:txBody>
                  <a:tcPr marL="128016" marR="128016" anchor="ctr">
                    <a:solidFill>
                      <a:srgbClr val="FFFFFF"/>
                    </a:solidFill>
                  </a:tcPr>
                </a:tc>
                <a:tc>
                  <a:txBody>
                    <a:bodyPr/>
                    <a:lstStyle/>
                    <a:p>
                      <a:pPr algn="l"/>
                      <a:r>
                        <a:rPr sz="1500" b="0" i="0">
                          <a:solidFill>
                            <a:srgbClr val="15201E"/>
                          </a:solidFill>
                          <a:latin typeface="Segoe UI"/>
                        </a:rPr>
                        <a:t>Gums that bleed easily; persistent bad breath.</a:t>
                      </a:r>
                    </a:p>
                  </a:txBody>
                  <a:tcPr marL="128016" marR="128016" anchor="ctr">
                    <a:solidFill>
                      <a:srgbClr val="FFFFFF"/>
                    </a:solidFill>
                  </a:tcPr>
                </a:tc>
                <a:tc>
                  <a:txBody>
                    <a:bodyPr/>
                    <a:lstStyle/>
                    <a:p>
                      <a:pPr algn="l"/>
                      <a:r>
                        <a:rPr sz="1500" b="0" i="0">
                          <a:solidFill>
                            <a:srgbClr val="15201E"/>
                          </a:solidFill>
                          <a:latin typeface="Segoe UI"/>
                        </a:rPr>
                        <a:t>Dentist or dental hygienist.</a:t>
                      </a:r>
                    </a:p>
                  </a:txBody>
                  <a:tcPr marL="128016" marR="128016" anchor="ctr">
                    <a:solidFill>
                      <a:srgbClr val="F6ECDB"/>
                    </a:solidFill>
                  </a:tcPr>
                </a:tc>
              </a:tr>
              <a:tr h="457200">
                <a:tc>
                  <a:txBody>
                    <a:bodyPr/>
                    <a:lstStyle/>
                    <a:p>
                      <a:pPr algn="l"/>
                      <a:r>
                        <a:rPr sz="1500" b="1" i="0">
                          <a:solidFill>
                            <a:srgbClr val="15201E"/>
                          </a:solidFill>
                          <a:latin typeface="Segoe UI"/>
                        </a:rPr>
                        <a:t>Dry mouth</a:t>
                      </a:r>
                    </a:p>
                  </a:txBody>
                  <a:tcPr marL="128016" marR="128016" anchor="ctr">
                    <a:solidFill>
                      <a:srgbClr val="FFFFFF"/>
                    </a:solidFill>
                  </a:tcPr>
                </a:tc>
                <a:tc>
                  <a:txBody>
                    <a:bodyPr/>
                    <a:lstStyle/>
                    <a:p>
                      <a:pPr algn="l"/>
                      <a:r>
                        <a:rPr sz="1500" b="0" i="0">
                          <a:solidFill>
                            <a:srgbClr val="15201E"/>
                          </a:solidFill>
                          <a:latin typeface="Segoe UI"/>
                        </a:rPr>
                        <a:t>A sticky, dry feeling; trouble chewing or swallowing.</a:t>
                      </a:r>
                    </a:p>
                  </a:txBody>
                  <a:tcPr marL="128016" marR="128016" anchor="ctr">
                    <a:solidFill>
                      <a:srgbClr val="FFFFFF"/>
                    </a:solidFill>
                  </a:tcPr>
                </a:tc>
                <a:tc>
                  <a:txBody>
                    <a:bodyPr/>
                    <a:lstStyle/>
                    <a:p>
                      <a:pPr algn="l"/>
                      <a:r>
                        <a:rPr sz="1500" b="0" i="0">
                          <a:solidFill>
                            <a:srgbClr val="15201E"/>
                          </a:solidFill>
                          <a:latin typeface="Segoe UI"/>
                        </a:rPr>
                        <a:t>Pharmacist and prescriber: hundreds of medicines can cause it.</a:t>
                      </a:r>
                    </a:p>
                  </a:txBody>
                  <a:tcPr marL="128016" marR="128016" anchor="ctr">
                    <a:solidFill>
                      <a:srgbClr val="F6ECDB"/>
                    </a:solidFill>
                  </a:tcPr>
                </a:tc>
              </a:tr>
              <a:tr h="457200">
                <a:tc>
                  <a:txBody>
                    <a:bodyPr/>
                    <a:lstStyle/>
                    <a:p>
                      <a:pPr algn="l"/>
                      <a:r>
                        <a:rPr sz="1500" b="1" i="0">
                          <a:solidFill>
                            <a:srgbClr val="15201E"/>
                          </a:solidFill>
                          <a:latin typeface="Segoe UI"/>
                        </a:rPr>
                        <a:t>Nose, tonsils, reflux</a:t>
                      </a:r>
                    </a:p>
                  </a:txBody>
                  <a:tcPr marL="128016" marR="128016" anchor="ctr">
                    <a:solidFill>
                      <a:srgbClr val="FFFFFF"/>
                    </a:solidFill>
                  </a:tcPr>
                </a:tc>
                <a:tc>
                  <a:txBody>
                    <a:bodyPr/>
                    <a:lstStyle/>
                    <a:p>
                      <a:pPr algn="l"/>
                      <a:r>
                        <a:rPr sz="1500" b="0" i="0">
                          <a:solidFill>
                            <a:srgbClr val="15201E"/>
                          </a:solidFill>
                          <a:latin typeface="Segoe UI"/>
                        </a:rPr>
                        <a:t>Sinus infection, deep tonsil crypts, or reflux disease.</a:t>
                      </a:r>
                    </a:p>
                  </a:txBody>
                  <a:tcPr marL="128016" marR="128016" anchor="ctr">
                    <a:solidFill>
                      <a:srgbClr val="FFFFFF"/>
                    </a:solidFill>
                  </a:tcPr>
                </a:tc>
                <a:tc>
                  <a:txBody>
                    <a:bodyPr/>
                    <a:lstStyle/>
                    <a:p>
                      <a:pPr algn="l"/>
                      <a:r>
                        <a:rPr sz="1500" b="0" i="0">
                          <a:solidFill>
                            <a:srgbClr val="15201E"/>
                          </a:solidFill>
                          <a:latin typeface="Segoe UI"/>
                        </a:rPr>
                        <a:t>Your clinician.</a:t>
                      </a:r>
                    </a:p>
                  </a:txBody>
                  <a:tcPr marL="128016" marR="128016" anchor="ctr">
                    <a:solidFill>
                      <a:srgbClr val="F6ECDB"/>
                    </a:solidFill>
                  </a:tcPr>
                </a:tc>
              </a:tr>
              <a:tr h="457200">
                <a:tc>
                  <a:txBody>
                    <a:bodyPr/>
                    <a:lstStyle/>
                    <a:p>
                      <a:pPr algn="l"/>
                      <a:r>
                        <a:rPr sz="1500" b="1" i="0">
                          <a:solidFill>
                            <a:srgbClr val="15201E"/>
                          </a:solidFill>
                          <a:latin typeface="Segoe UI"/>
                        </a:rPr>
                        <a:t>Foods and smoking</a:t>
                      </a:r>
                    </a:p>
                  </a:txBody>
                  <a:tcPr marL="128016" marR="128016" anchor="ctr">
                    <a:solidFill>
                      <a:srgbClr val="FFFFFF"/>
                    </a:solidFill>
                  </a:tcPr>
                </a:tc>
                <a:tc>
                  <a:txBody>
                    <a:bodyPr/>
                    <a:lstStyle/>
                    <a:p>
                      <a:pPr algn="l"/>
                      <a:r>
                        <a:rPr sz="1500" b="0" i="0">
                          <a:solidFill>
                            <a:srgbClr val="15201E"/>
                          </a:solidFill>
                          <a:latin typeface="Segoe UI"/>
                        </a:rPr>
                        <a:t>Onions, garlic or cabbage; smoking.</a:t>
                      </a:r>
                    </a:p>
                  </a:txBody>
                  <a:tcPr marL="128016" marR="128016" anchor="ctr">
                    <a:solidFill>
                      <a:srgbClr val="FFFFFF"/>
                    </a:solidFill>
                  </a:tcPr>
                </a:tc>
                <a:tc>
                  <a:txBody>
                    <a:bodyPr/>
                    <a:lstStyle/>
                    <a:p>
                      <a:pPr algn="l"/>
                      <a:r>
                        <a:rPr sz="1500" b="0" i="0">
                          <a:solidFill>
                            <a:srgbClr val="15201E"/>
                          </a:solidFill>
                          <a:latin typeface="Segoe UI"/>
                        </a:rPr>
                        <a:t>You.</a:t>
                      </a:r>
                    </a:p>
                  </a:txBody>
                  <a:tcPr marL="128016" marR="128016" anchor="ctr">
                    <a:solidFill>
                      <a:srgbClr val="F6ECDB"/>
                    </a:solidFill>
                  </a:tcPr>
                </a:tc>
              </a:tr>
              <a:tr h="457200">
                <a:tc>
                  <a:txBody>
                    <a:bodyPr/>
                    <a:lstStyle/>
                    <a:p>
                      <a:pPr algn="l"/>
                      <a:r>
                        <a:rPr sz="1500" b="1" i="0">
                          <a:solidFill>
                            <a:srgbClr val="15201E"/>
                          </a:solidFill>
                          <a:latin typeface="Segoe UI"/>
                        </a:rPr>
                        <a:t>A body-wide condition</a:t>
                      </a:r>
                    </a:p>
                  </a:txBody>
                  <a:tcPr marL="128016" marR="128016" anchor="ctr">
                    <a:solidFill>
                      <a:srgbClr val="FFFFFF"/>
                    </a:solidFill>
                  </a:tcPr>
                </a:tc>
                <a:tc>
                  <a:txBody>
                    <a:bodyPr/>
                    <a:lstStyle/>
                    <a:p>
                      <a:pPr algn="l"/>
                      <a:r>
                        <a:rPr sz="1500" b="0" i="0">
                          <a:solidFill>
                            <a:srgbClr val="15201E"/>
                          </a:solidFill>
                          <a:latin typeface="Segoe UI"/>
                        </a:rPr>
                        <a:t>A fruity smell can signal ketoacidosis in diabetes.</a:t>
                      </a:r>
                    </a:p>
                  </a:txBody>
                  <a:tcPr marL="128016" marR="128016" anchor="ctr">
                    <a:solidFill>
                      <a:srgbClr val="FFFFFF"/>
                    </a:solidFill>
                  </a:tcPr>
                </a:tc>
                <a:tc>
                  <a:txBody>
                    <a:bodyPr/>
                    <a:lstStyle/>
                    <a:p>
                      <a:pPr algn="l"/>
                      <a:r>
                        <a:rPr sz="1500" b="0" i="0">
                          <a:solidFill>
                            <a:srgbClr val="15201E"/>
                          </a:solidFill>
                          <a:latin typeface="Segoe UI"/>
                        </a:rPr>
                        <a:t>Urgent medical care.</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Brushing fixes plaque, not dry mouth, sinuses or reflux.</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NIDCR, Periodontal (Gum) Disease; NIDDK, Diabetes, Gum Disease, &amp; Other Dental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Gum disease starts quietly and can progress</a:t>
            </a:r>
          </a:p>
        </p:txBody>
      </p:sp>
      <p:sp>
        <p:nvSpPr>
          <p:cNvPr id="8" name="TextBox 7"/>
          <p:cNvSpPr txBox="1"/>
          <p:nvPr/>
        </p:nvSpPr>
        <p:spPr>
          <a:xfrm>
            <a:off x="749808"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1</a:t>
            </a:r>
          </a:p>
        </p:txBody>
      </p:sp>
      <p:sp>
        <p:nvSpPr>
          <p:cNvPr id="9" name="TextBox 8"/>
          <p:cNvSpPr txBox="1"/>
          <p:nvPr/>
        </p:nvSpPr>
        <p:spPr>
          <a:xfrm>
            <a:off x="749808"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Plaque builds up</a:t>
            </a:r>
          </a:p>
        </p:txBody>
      </p:sp>
      <p:sp>
        <p:nvSpPr>
          <p:cNvPr id="10" name="TextBox 9"/>
          <p:cNvSpPr txBox="1"/>
          <p:nvPr/>
        </p:nvSpPr>
        <p:spPr>
          <a:xfrm>
            <a:off x="749808"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Gums</a:t>
            </a:r>
          </a:p>
        </p:txBody>
      </p:sp>
      <p:sp>
        <p:nvSpPr>
          <p:cNvPr id="11" name="Rounded Rectangle 10"/>
          <p:cNvSpPr/>
          <p:nvPr/>
        </p:nvSpPr>
        <p:spPr>
          <a:xfrm>
            <a:off x="749808"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7"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Irritated</a:t>
            </a:r>
          </a:p>
        </p:txBody>
      </p:sp>
      <p:sp>
        <p:nvSpPr>
          <p:cNvPr id="13" name="TextBox 12"/>
          <p:cNvSpPr txBox="1"/>
          <p:nvPr/>
        </p:nvSpPr>
        <p:spPr>
          <a:xfrm>
            <a:off x="749808"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Bone and tissue</a:t>
            </a:r>
          </a:p>
        </p:txBody>
      </p:sp>
      <p:sp>
        <p:nvSpPr>
          <p:cNvPr id="14" name="Rounded Rectangle 13"/>
          <p:cNvSpPr/>
          <p:nvPr/>
        </p:nvSpPr>
        <p:spPr>
          <a:xfrm>
            <a:off x="749808"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7"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Not affected</a:t>
            </a:r>
          </a:p>
        </p:txBody>
      </p:sp>
      <p:sp>
        <p:nvSpPr>
          <p:cNvPr id="16" name="Rectangle 15"/>
          <p:cNvSpPr/>
          <p:nvPr/>
        </p:nvSpPr>
        <p:spPr>
          <a:xfrm>
            <a:off x="3322243"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7" name="Connector 16"/>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523411" y="1737360"/>
            <a:ext cx="914400" cy="548640"/>
          </a:xfrm>
          <a:prstGeom prst="rect">
            <a:avLst/>
          </a:prstGeom>
          <a:noFill/>
        </p:spPr>
        <p:txBody>
          <a:bodyPr wrap="square" lIns="18288" rIns="18288" tIns="18288" bIns="18288" anchor="t">
            <a:spAutoFit/>
          </a:bodyPr>
          <a:lstStyle/>
          <a:p>
            <a:pPr algn="l"/>
            <a:r>
              <a:rPr sz="3000" b="0" i="0">
                <a:solidFill>
                  <a:srgbClr val="0E5753"/>
                </a:solidFill>
                <a:latin typeface="Georgia"/>
              </a:rPr>
              <a:t>2</a:t>
            </a:r>
          </a:p>
        </p:txBody>
      </p:sp>
      <p:sp>
        <p:nvSpPr>
          <p:cNvPr id="19" name="TextBox 18"/>
          <p:cNvSpPr txBox="1"/>
          <p:nvPr/>
        </p:nvSpPr>
        <p:spPr>
          <a:xfrm>
            <a:off x="3523411"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Gingivitis</a:t>
            </a:r>
          </a:p>
        </p:txBody>
      </p:sp>
      <p:sp>
        <p:nvSpPr>
          <p:cNvPr id="20" name="TextBox 19"/>
          <p:cNvSpPr txBox="1"/>
          <p:nvPr/>
        </p:nvSpPr>
        <p:spPr>
          <a:xfrm>
            <a:off x="3523411"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Gums</a:t>
            </a:r>
          </a:p>
        </p:txBody>
      </p:sp>
      <p:sp>
        <p:nvSpPr>
          <p:cNvPr id="21" name="Rounded Rectangle 20"/>
          <p:cNvSpPr/>
          <p:nvPr/>
        </p:nvSpPr>
        <p:spPr>
          <a:xfrm>
            <a:off x="3523411" y="360273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614851"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Red, swollen, bleeding</a:t>
            </a:r>
          </a:p>
        </p:txBody>
      </p:sp>
      <p:sp>
        <p:nvSpPr>
          <p:cNvPr id="23" name="TextBox 22"/>
          <p:cNvSpPr txBox="1"/>
          <p:nvPr/>
        </p:nvSpPr>
        <p:spPr>
          <a:xfrm>
            <a:off x="3523411"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Bone and tissue</a:t>
            </a:r>
          </a:p>
        </p:txBody>
      </p:sp>
      <p:sp>
        <p:nvSpPr>
          <p:cNvPr id="24" name="Rounded Rectangle 23"/>
          <p:cNvSpPr/>
          <p:nvPr/>
        </p:nvSpPr>
        <p:spPr>
          <a:xfrm>
            <a:off x="3523411"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614851"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Not affected</a:t>
            </a: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297015"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3</a:t>
            </a:r>
          </a:p>
        </p:txBody>
      </p:sp>
      <p:sp>
        <p:nvSpPr>
          <p:cNvPr id="28" name="TextBox 27"/>
          <p:cNvSpPr txBox="1"/>
          <p:nvPr/>
        </p:nvSpPr>
        <p:spPr>
          <a:xfrm>
            <a:off x="6297015"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Periodontitis</a:t>
            </a:r>
          </a:p>
        </p:txBody>
      </p:sp>
      <p:sp>
        <p:nvSpPr>
          <p:cNvPr id="29" name="TextBox 28"/>
          <p:cNvSpPr txBox="1"/>
          <p:nvPr/>
        </p:nvSpPr>
        <p:spPr>
          <a:xfrm>
            <a:off x="6297015"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Gums</a:t>
            </a:r>
          </a:p>
        </p:txBody>
      </p:sp>
      <p:sp>
        <p:nvSpPr>
          <p:cNvPr id="30" name="Rounded Rectangle 29"/>
          <p:cNvSpPr/>
          <p:nvPr/>
        </p:nvSpPr>
        <p:spPr>
          <a:xfrm>
            <a:off x="6297015"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388455"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Pulling away</a:t>
            </a:r>
          </a:p>
        </p:txBody>
      </p:sp>
      <p:sp>
        <p:nvSpPr>
          <p:cNvPr id="32" name="TextBox 31"/>
          <p:cNvSpPr txBox="1"/>
          <p:nvPr/>
        </p:nvSpPr>
        <p:spPr>
          <a:xfrm>
            <a:off x="6297015"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Bone and tissue</a:t>
            </a:r>
          </a:p>
        </p:txBody>
      </p:sp>
      <p:sp>
        <p:nvSpPr>
          <p:cNvPr id="33" name="Rounded Rectangle 32"/>
          <p:cNvSpPr/>
          <p:nvPr/>
        </p:nvSpPr>
        <p:spPr>
          <a:xfrm>
            <a:off x="6297015"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88455"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Starting to break down</a:t>
            </a:r>
          </a:p>
        </p:txBody>
      </p:sp>
      <p:cxnSp>
        <p:nvCxnSpPr>
          <p:cNvPr id="35" name="Connector 34"/>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9070619"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4</a:t>
            </a:r>
          </a:p>
        </p:txBody>
      </p:sp>
      <p:sp>
        <p:nvSpPr>
          <p:cNvPr id="37" name="TextBox 36"/>
          <p:cNvSpPr txBox="1"/>
          <p:nvPr/>
        </p:nvSpPr>
        <p:spPr>
          <a:xfrm>
            <a:off x="9070619"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Advanced</a:t>
            </a:r>
          </a:p>
        </p:txBody>
      </p:sp>
      <p:sp>
        <p:nvSpPr>
          <p:cNvPr id="38" name="TextBox 37"/>
          <p:cNvSpPr txBox="1"/>
          <p:nvPr/>
        </p:nvSpPr>
        <p:spPr>
          <a:xfrm>
            <a:off x="9070619"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Gums</a:t>
            </a:r>
          </a:p>
        </p:txBody>
      </p:sp>
      <p:sp>
        <p:nvSpPr>
          <p:cNvPr id="39" name="Rounded Rectangle 38"/>
          <p:cNvSpPr/>
          <p:nvPr/>
        </p:nvSpPr>
        <p:spPr>
          <a:xfrm>
            <a:off x="9070619"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162059"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Infected pockets</a:t>
            </a:r>
          </a:p>
        </p:txBody>
      </p:sp>
      <p:sp>
        <p:nvSpPr>
          <p:cNvPr id="41" name="TextBox 40"/>
          <p:cNvSpPr txBox="1"/>
          <p:nvPr/>
        </p:nvSpPr>
        <p:spPr>
          <a:xfrm>
            <a:off x="9070619"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Bone and tissue</a:t>
            </a:r>
          </a:p>
        </p:txBody>
      </p:sp>
      <p:sp>
        <p:nvSpPr>
          <p:cNvPr id="42" name="Rounded Rectangle 41"/>
          <p:cNvSpPr/>
          <p:nvPr/>
        </p:nvSpPr>
        <p:spPr>
          <a:xfrm>
            <a:off x="9070619"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162059"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Teeth loosen</a:t>
            </a:r>
          </a:p>
        </p:txBody>
      </p:sp>
      <p:sp>
        <p:nvSpPr>
          <p:cNvPr id="44" name="Rounded Rectangle 4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Early gum disease can often be reversed with daily cleaning.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NIDCR, Periodontal (Gum) Disease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Bleeding gums are a warning, not normal</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Swollen, red, bleeding gums come first.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Smoking is the biggest risk factor.</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Only a professional cleaning removes tartar.</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Healthy pockets are 1 to 3 millimeters deep.</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Bleeding when you brush is a reason to see a dentist.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Gum Disease, &amp; Other Dental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Diabetes is linked with more severe tooth loss</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Severe tooth loss in U.S. adults aged 50 and older</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these figures describe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U.S. adults aged 50 and older, with and without diabetes.</a:t>
            </a:r>
          </a:p>
          <a:p>
            <a:pPr algn="l">
              <a:spcAft>
                <a:spcPts val="937"/>
              </a:spcAft>
            </a:pPr>
            <a:r>
              <a:rPr sz="1250" b="0" i="0">
                <a:solidFill>
                  <a:srgbClr val="15201E"/>
                </a:solidFill>
                <a:latin typeface="Segoe UI"/>
              </a:rPr>
              <a:t>What was compared: the share with severe tooth loss, as reported by NIDDK.</a:t>
            </a:r>
          </a:p>
          <a:p>
            <a:pPr algn="l">
              <a:spcAft>
                <a:spcPts val="937"/>
              </a:spcAft>
            </a:pPr>
            <a:r>
              <a:rPr sz="1250" b="0" i="0">
                <a:solidFill>
                  <a:srgbClr val="15201E"/>
                </a:solidFill>
                <a:latin typeface="Segoe UI"/>
              </a:rPr>
              <a:t>A population comparison, not a trial: nobody received a treatment, and the source page does not give the survey years.</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Published U.S. population figures. They show an association, not proof that diabetes alone caused the difference, and they do not describe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 association in older U.S. adults, not proof of cause.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NIDCR, Dry Mouth; NIDDK, Diabetes, Gum Disease, &amp; Other Dental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Dry mouth is the most-missed cause</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4900" b="0" i="0">
                <a:solidFill>
                  <a:srgbClr val="0A3F3C"/>
                </a:solidFill>
                <a:latin typeface="Georgia"/>
              </a:rPr>
              <a:t>Hundreds</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of medicines can reduce saliva</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Blood pressure, depression and bladder medicines often do.</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Diabetes and its medicines can reduce saliva.</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Dry mouth raises the risk of decay.</a:t>
            </a:r>
          </a:p>
        </p:txBody>
      </p:sp>
      <p:sp>
        <p:nvSpPr>
          <p:cNvPr id="16" name="Oval 15"/>
          <p:cNvSpPr/>
          <p:nvPr/>
        </p:nvSpPr>
        <p:spPr>
          <a:xfrm>
            <a:off x="42062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53712" y="425196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It is not a normal part of aging.</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your medicine list; the cause may be on 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NIDCR, Dry Mouth; NHS, Dry mouth</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Simple steps ease a dry mouth</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Sip water or sugarless drinks with meals.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Chew sugarless gum to stimulate saliva.</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Limit caffeine; avoid tobacco and alcohol.</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Ask a pharmacist about gels, sprays or lozenges.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stop a prescribed medicine without medical advice.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Bad Breath; MedlinePlus, Breath odor (Medical Encyclopedia); NIDCR, Periodontal (Gum) Disease; MedlinePlus, Dry Mouth; NHS, Dry mouth; NHS, Gum disease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Mouthwash freshens breath but does not fix causes</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Can help</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Mouthwashes, mints or gum may make breath fresher.</a:t>
            </a:r>
          </a:p>
          <a:p>
            <a:pPr algn="l">
              <a:spcAft>
                <a:spcPts val="1350"/>
              </a:spcAft>
            </a:pPr>
            <a:r>
              <a:rPr sz="1800" b="0" i="0">
                <a:solidFill>
                  <a:srgbClr val="15201E"/>
                </a:solidFill>
                <a:latin typeface="Segoe UI"/>
              </a:rPr>
              <a:t>A mouthwash made for dry mouth can help a dry mouth.</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Cannot do</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Mouthwashes are not effective in treating the underlying problem.</a:t>
            </a:r>
          </a:p>
          <a:p>
            <a:pPr algn="l">
              <a:spcAft>
                <a:spcPts val="1350"/>
              </a:spcAft>
            </a:pPr>
            <a:r>
              <a:rPr sz="1800" b="0" i="0">
                <a:solidFill>
                  <a:srgbClr val="15201E"/>
                </a:solidFill>
                <a:latin typeface="Segoe UI"/>
              </a:rPr>
              <a:t>Only a professional cleaning can remove tartar.</a:t>
            </a:r>
          </a:p>
        </p:txBody>
      </p:sp>
      <p:sp>
        <p:nvSpPr>
          <p:cNvPr id="14" name="Rounded Rectangle 13"/>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Type and timing</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With a dry mouth, choose an alcohol-free mouthwash.</a:t>
            </a:r>
          </a:p>
          <a:p>
            <a:pPr algn="l">
              <a:spcAft>
                <a:spcPts val="1350"/>
              </a:spcAft>
            </a:pPr>
            <a:r>
              <a:rPr sz="1800" b="0" i="0">
                <a:solidFill>
                  <a:srgbClr val="15201E"/>
                </a:solidFill>
                <a:latin typeface="Segoe UI"/>
              </a:rPr>
              <a:t>Do not use mouthwash straight after brushing.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Treat the cause; mouthwash only covers 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NHS, Bad breath; NIDCR, Dry Mouth; MedlinePlus, Breath odor (Medical Encyclopedia)</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41731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417319"/>
          </a:xfrm>
          <a:prstGeom prst="rect">
            <a:avLst/>
          </a:prstGeom>
          <a:noFill/>
        </p:spPr>
        <p:txBody>
          <a:bodyPr wrap="square" lIns="18288" rIns="18288" tIns="18288" bIns="18288" anchor="t">
            <a:spAutoFit/>
          </a:bodyPr>
          <a:lstStyle/>
          <a:p>
            <a:pPr algn="l"/>
            <a:r>
              <a:rPr sz="2800" b="0" i="0">
                <a:solidFill>
                  <a:srgbClr val="0A3F3C"/>
                </a:solidFill>
                <a:latin typeface="Georgia"/>
              </a:rPr>
              <a:t>“All healthy mouths are alike, each unhealthy mouth is unhealthy in its own way.”</a:t>
            </a:r>
          </a:p>
        </p:txBody>
      </p:sp>
      <p:sp>
        <p:nvSpPr>
          <p:cNvPr id="10" name="TextBox 9"/>
          <p:cNvSpPr txBox="1"/>
          <p:nvPr/>
        </p:nvSpPr>
        <p:spPr>
          <a:xfrm>
            <a:off x="868680" y="274320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2014-04-17</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NHS and NIDCR</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Clean the tongue, not just the teeth</a:t>
            </a:r>
          </a:p>
          <a:p>
            <a:pPr algn="l">
              <a:spcAft>
                <a:spcPts val="1275"/>
              </a:spcAft>
            </a:pPr>
            <a:r>
              <a:rPr sz="1700" b="0" i="0">
                <a:solidFill>
                  <a:srgbClr val="15201E"/>
                </a:solidFill>
                <a:latin typeface="Segoe UI"/>
              </a:rPr>
              <a:t>Dry mouth changes the whole picture</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Peroxide rinse and detox regimens</a:t>
            </a:r>
          </a:p>
          <a:p>
            <a:pPr algn="l">
              <a:spcAft>
                <a:spcPts val="1275"/>
              </a:spcAft>
            </a:pPr>
            <a:r>
              <a:rPr sz="1700" b="0" i="0">
                <a:solidFill>
                  <a:srgbClr val="15201E"/>
                </a:solidFill>
                <a:latin typeface="Segoe UI"/>
              </a:rPr>
              <a:t>Tracing bad breath to the colon</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Two practical points fit current guidance; his peroxide and colon claims lack support.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NIDCR, Dry Mouth; NHS, Dry mouth; MedlinePlus, Breath odor (Medical Encyclopedia)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pharmacist can spot dry-mouth medicines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Hundreds of medicines can reduce saliva.</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Prescribers may change a medicine or dose.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a prescribed medicine yourself.</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Large-dose vitamin supplements can affect breath.</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every medicine and supplement you take.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Sore, lump or patch lasting two weeks: see someone.</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Face or jaw swelling with fever: dentist or ER soon</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Fruity breath with vomiting or confusion: call 911.</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Loose adult teeth or heavy gum bleeding: dentist.</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Bad breath with thirst and weight loss: check sugar.</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Mouth or tongue numbness over two weeks: see someone.</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sore or patch lasting two weeks needs checking.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NHS, Bad breath; NIDCR, Dry Mouth</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Five steps for a healthier mouth</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your tongue to your routine tonight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Clean between your teeth every day</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Write down every medicine you take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Give it a few weeks, then judge</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Don't wait if your gums bleed</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tonight: clean your tongue.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NIDCR — Periodontal (Gum) Disease</a:t>
            </a:r>
          </a:p>
          <a:p>
            <a:pPr algn="l">
              <a:spcAft>
                <a:spcPts val="1200"/>
              </a:spcAft>
            </a:pPr>
            <a:r>
              <a:rPr sz="1600" b="0" i="0">
                <a:solidFill>
                  <a:srgbClr val="46524F"/>
                </a:solidFill>
                <a:latin typeface="Segoe UI"/>
              </a:rPr>
              <a:t>NIDCR — Dry Mouth</a:t>
            </a:r>
          </a:p>
          <a:p>
            <a:pPr algn="l">
              <a:spcAft>
                <a:spcPts val="1200"/>
              </a:spcAft>
            </a:pPr>
            <a:r>
              <a:rPr sz="1600" b="0" i="0">
                <a:solidFill>
                  <a:srgbClr val="46524F"/>
                </a:solidFill>
                <a:latin typeface="Segoe UI"/>
              </a:rPr>
              <a:t>NIDCR — Oral Cancer</a:t>
            </a:r>
          </a:p>
          <a:p>
            <a:pPr algn="l">
              <a:spcAft>
                <a:spcPts val="1200"/>
              </a:spcAft>
            </a:pPr>
            <a:r>
              <a:rPr sz="1600" b="0" i="0">
                <a:solidFill>
                  <a:srgbClr val="46524F"/>
                </a:solidFill>
                <a:latin typeface="Segoe UI"/>
              </a:rPr>
              <a:t>NIDDK — Diabetes, Gum Disease, &amp; Other Dental Problems</a:t>
            </a:r>
          </a:p>
          <a:p>
            <a:pPr algn="l">
              <a:spcAft>
                <a:spcPts val="1200"/>
              </a:spcAft>
            </a:pPr>
            <a:r>
              <a:rPr sz="1600" b="0" i="0">
                <a:solidFill>
                  <a:srgbClr val="46524F"/>
                </a:solidFill>
                <a:latin typeface="Segoe UI"/>
              </a:rPr>
              <a:t>MedlinePlus — Bad Breath</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Breath odor (Medical Encyclopedia)</a:t>
            </a:r>
          </a:p>
          <a:p>
            <a:pPr algn="l">
              <a:spcAft>
                <a:spcPts val="1200"/>
              </a:spcAft>
            </a:pPr>
            <a:r>
              <a:rPr sz="1600" b="0" i="0">
                <a:solidFill>
                  <a:srgbClr val="46524F"/>
                </a:solidFill>
                <a:latin typeface="Segoe UI"/>
              </a:rPr>
              <a:t>MedlinePlus — Dry Mouth</a:t>
            </a:r>
          </a:p>
          <a:p>
            <a:pPr algn="l">
              <a:spcAft>
                <a:spcPts val="1200"/>
              </a:spcAft>
            </a:pPr>
            <a:r>
              <a:rPr sz="1600" b="0" i="0">
                <a:solidFill>
                  <a:srgbClr val="46524F"/>
                </a:solidFill>
                <a:latin typeface="Segoe UI"/>
              </a:rPr>
              <a:t>NHS — Bad breath</a:t>
            </a:r>
          </a:p>
          <a:p>
            <a:pPr algn="l">
              <a:spcAft>
                <a:spcPts val="1200"/>
              </a:spcAft>
            </a:pPr>
            <a:r>
              <a:rPr sz="1600" b="0" i="0">
                <a:solidFill>
                  <a:srgbClr val="46524F"/>
                </a:solidFill>
                <a:latin typeface="Segoe UI"/>
              </a:rPr>
              <a:t>NHS — Gum disease</a:t>
            </a:r>
          </a:p>
          <a:p>
            <a:pPr algn="l">
              <a:spcAft>
                <a:spcPts val="1200"/>
              </a:spcAft>
            </a:pPr>
            <a:r>
              <a:rPr sz="1600" b="0" i="0">
                <a:solidFill>
                  <a:srgbClr val="46524F"/>
                </a:solidFill>
                <a:latin typeface="Segoe UI"/>
              </a:rPr>
              <a:t>NHS — Dry mouth</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MOUTH &amp; GUMS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16</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dentist or pharmacist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Are my gums healthy, and how deep are the pockets around my teeth?</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drying my mouth?</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often should I have a check-up and cleaning?</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products are right for my dry mouth?</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