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سن، جھنجھناتے یا جلتے پاؤں کے بارے میں ہے، اور اس بارے میں کہ انہیں کم نہیں بلکہ زیادہ دیکھ بھال کی ضرورت کیوں ہے۔ ان سلائیڈز کی ہر بات صحتِ عامہ کے ذرائع سے لی گئی ہے، اور ہر سلائیڈ کے نیچے ماخذ درج ہے۔ یہ عمومی تعلیم ہے، ذاتی مشورہ نہیں؛ اپنے پاؤں یا دواؤں کے سوالات فارماسسٹ یا معالج سے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سلائیڈ کے سوال سے آغاز کریں۔ جب پاؤں کا احساس ختم ہو جائے تو موزے میں کنکر یا پاؤں پر چھالا محسوس نہیں ہوتا۔ حاضرین سے پوچھیں: آپ کو کیسے پتا چلے گا؟ سچا جواب یہ ہے کہ صرف دیکھ کر۔ یہی خیال پوری نشست میں بار بار آئے گا۔</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سلسلہ ترتیب سے سمجھائیں۔ زیادہ گلوکوز اور چربی اعصاب کو نقصان پہنچاتی ہے۔ احساس کم ہوتا ہے، اس لیے چوٹ کا پتا نہیں چلتا۔ ذیابیطس خون کا بہاؤ کم کرتی ہے، اس لیے زخم دیر سے بھرتا ہے۔ اور زخم اور انفیکشن پاؤں کی انگلی، پاؤں یا ٹانگ کے حصے کے ضائع ہونے تک لے جا سکتے ہیں۔ ہر کڑی پر کچھ کیا جا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تصویر دکھاتی ہے کہ روزانہ جانچ کہاں آتی ہے۔ جیسے جیسے احساس کم ہوتا ہے، چوٹ کے نظر سے رہ جانے کا امکان بڑھتا ہے۔ چوتھا خانہ اصل بات ہے: روزانہ پاؤں دیکھنا مسائل کو بگڑنے سے پہلے پکڑ لیتا ہے۔ واضح کریں کہ پٹیاں رجحان دکھاتی ہیں، پیمائش نہیں۔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عام ہے۔ NIDDK کے مطابق ذیابیطس کے تقریباً ایک تہائی سے نصف مریضوں کو پیریفرل نیوروپیتھی ہوتی ہے، اور NINDS ذیابیطس کو امریکہ میں اس کی سب سے بڑی وجہ کہتا ہے۔ زیادہ تر نیوروپیتھی پاؤں سے شروع ہوتی ہے کیونکہ وہاں کے اعصاب سب سے لمبے اور دماغ سے سب سے دور ہیں۔ اس لیے ذیابیطس کا ہر مریض پاؤں کی روزانہ دیکھ بھال کو معمول بنائے، بعد کے لیے نہ چھوڑے۔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علامات لوگوں کے اپنے الفاظ میں بیان کریں: جلن، سوئیاں چبھنا، سن پن، درد، کمزوری۔ یہ اکثر رات کو بڑھتی ہیں اور عموماً دونوں طرف ہوتی ہیں۔ درد یا درجۂ حرارت کا احساس ختم ہونا ہی خطرناک حصہ ہے، کیونکہ یہی انتباہ پاؤں کی حفاظت کرتے ہیں۔ توازن بھی متاثر ہو سکتا ہے، جس سے گرنے کا امکان بڑھتا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NIDDK کی بتائی ہوئی روزانہ عادتیں ہیں۔ ہر شام پاؤں دیکھیں، انگلیوں کے درمیان بھی، آئینے یا کسی کی مدد سے۔ نیم گرم پانی سے دھوئیں جسے تھرمامیٹر یا کہنی سے جانچا ہو، اور بھگو کر نہ رکھیں۔ اوپر اور تلووں پر لوشن، انگلیوں کے درمیان لوشن نہیں، پاؤڈر۔</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اور۔ کارن کبھی نہ کاٹیں، نہ کارن پلاسٹر یا مائع ریموور لگائیں؛ یہ ماہر پر چھوڑیں۔ ناخن سیدھے کاٹیں، کونوں میں نہیں؛ اگر پاؤں دیکھ یا اُن تک پہنچ نہ سکیں تو فٹ ڈاکٹر یہ کر سکتا ہے۔ ہر وقت جوتے اور موزے، گھر کے اندر بھی، اور پہلے جوتے کے اندر دیکھیں۔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سالانہ معائنہ کم احساس کو آپ کے محسوس کرنے سے پہلے پکڑ لیتا ہے۔ اس میں ارتعاش کے لیے ٹیوننگ فورک اور نائلون کا باریک دھاگا، یعنی مونو فلامنٹ، استعمال ہو سکتا ہے۔ NIDDK کا ایک آسان طریقہ: معائنے کے کمرے میں جوتے اور موزے اتار دیں تاکہ کوئی نہ بھولے۔ خون کے ٹیسٹ تھائرائیڈ، گردے اور بی 12 جیسی دوسری وجوہات کو بھی جانچ سکتے 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واضح کریں کہ ہر قسم کا قدم کیا کرتا ہے۔ خون کی شکر، بلڈ پریشر اور کولیسٹرول کا کنٹرول اعصاب کی حفاظت کرتا ہے؛ ہدف کے قریب رہنا نقصان کو بڑھنے سے روک سکتا ہے۔ درد کی دوائیں درد میں مدد دیتی ہیں مگر نقصان کو نہیں بدلتیں۔ اور ذیابیطس کے ماہرین نے سپلیمنٹس کی کوئی خاص سفارش نہیں کی۔</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ذیابیطس سب سے عام وجہ ہے مگر واحد نہیں۔ وٹامن بی 12 کی کمی، شراب، تمباکو نوشی اور بعض دوائیں سب کردار ادا کر سکتی ہیں۔ اگر کوئی میٹفارمن لیتا ہے تو بی 12 کے بارے میں پوچھنا مناسب ہے، کیونکہ میٹفارمن اسے کم کر سکتی ہے۔ NIDDK کے مطابق اگر وجہ یہی ہو تو میٹفارمن بی 12 سپلیمنٹ کے ساتھ جاری رکھی جا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نیوروپیتھی کی علامات ایسے الفاظ میں بیان کیں جو موجودہ رہنمائی سے ملتے ہیں، اور نیوروپیتھی کو میٹابولک کنٹرول کی علامت سمجھا۔ NIDDK یہی تعلق بیان کرتا ہے: زیادہ گلوکوز اور چربی اعصاب کو نقصان پہنچاتی ہے، اور ذیابیطس کا کنٹرول اس نقصان کو بڑھنے سے روک سکتا ہے۔ ان کی علاج کی فہرستیں، ریورسل کے دعوے اور اوزون والا مضمون یہاں استعمال کیے گئے ذرائع سے ثابت نہیں۔ درد کا علاج درد میں مدد کرتا ہے مگر اعصابی نقصان کو نہیں بدلتا۔</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پہلے دونوں مسائل الگ کریں: نیوروپیتھی اعصاب کا نقصان ہے، جبکہ السر اور گینگرین زخم اور بافت کی موت ہیں جو خون کے کم بہاؤ اور انفیکشن سے ہوتے ہیں۔ کلینک کا بروشر ٹانگ بچانے کے لیے ای ڈی ٹی اے، لمبروکائنیز، کلورین ڈائی آکسائیڈ، کیلشیم ہائپوکلورائٹ اور ڈی ایم ایس او، اور انفیکشن کے لیے اوزون تجویز کرتا ہے، اور روایتی علاج کو ناکام کہتا ہے۔ آزاد ذرائع اس کے برعکس ہیں: کلورین ڈائی آکسائیڈ پینا بلیچ پینے جیسا ہے، ایف ڈی اے خبردار کرتا ہے کہ غیر ثابت شدہ کیلیشن ثابت شدہ علاج میں تاخیر اور گردے فیل ہونے کا سبب بن سکتی ہے، اور وفاقی ضابطہ اوزون کو زہریلی گیس کہتا ہے جس کا کوئی معلوم طبی استعمال نہیں۔ معیاری علاج مردہ بافت ہٹاتا ہے، زخم سے دباؤ ہٹاتا ہے، اور ہفتوں سے مہینوں لے سکتا ہے۔ ٹانگ بچانے کی خواہش جائز ہے؛ سب سے محفوظ راستہ جلد ماہرانہ زخم کا علاج ہے۔</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دوائیں۔ اعصابی درد کی دوائیں معالج کا فیصلہ ہیں؛ یہ درد میں مدد دیتی ہیں مگر اعصابی نقصان کو نہیں بدلتیں، اور ایک فائدہ نہ دے تو دوسری آزمائی جا سکتی ہے۔ ایسیٹامنوفین اور آئبوپروفین جیسی عام درد کی دوائیں اکثر اعصابی درد میں اچھا کام نہیں کرتیں۔ سپلیمنٹس کی کوئی خاص سفارش نہیں۔ اگر شبہ ہو کہ کوئی دوا ملوث ہے تو بات اٹھائیں، مگر معالج سے بات کیے بغیر کچھ نہ چھوڑیں۔ فارماسسٹ ممکنہ دواؤں کا جائزہ لے سکتا ہے، بی 12 کا سوال اٹھا سکتا ہے اور سپلیمنٹس کے تعامل جانچ سکتا ہے، مگر نیوروپیتھی کی تشخیص یا زخموں کا علاج نہیں کرتا۔</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جس کی فارماسسٹ سے منظوری باقی ہے، اس لیے اسے عمومی رہنمائی کے طور پر پیش کریں۔ زور دیں کہ سن پاؤں پر درد کی شدت یہ نہیں بتاتی کہ معاملہ کتنا سنگین ہے۔ اگر شک ہو کہ کون سی سطر لاگو ہوتی ہے تو زیادہ فوری والی سمجھیں اور کال کریں۔</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چھوٹے قدم۔ ایک: آج رات دونوں پاؤں دیکھیں، اوپر، تلوے، ایڑیاں اور انگلیوں کے درمیان، آئینے یا کسی کی مدد سے۔ دو: اسے ہر شام جوتے اتارنے سے جوڑ دیں۔ تین: نہانے کا پانی تھرمامیٹر یا کہنی سے جانچیں؛ نوے سے پچانوے ڈگری فارن ہائیٹ محفوظ ہے۔ چار: ہر بار پہننے سے پہلے جوتوں کے اندر دیکھیں۔ پانچ: پاؤں کا سالانہ معائنہ طے کریں، اور ہر ملاقات پر جوتے اور موزے اتار دیں۔</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کی تمام معلومات ان ذرائع سے ہیں: NIDDK، NINDS، میڈ لائن پلس، NIH کا دفتر برائے غذائی سپلیمنٹس اور NHS۔ تمام دعووں کی مکمل فہرست، ہر ایک کے اصل اقتباس کے ساتھ، موضوع کے حوالہ جات والے صفحے پر موجود ہے، تاکہ کوئی بھی کسی بات کو اس کے اصل الفاظ سے ملا سکے۔ فوری مدد کی علامات ان ذرائع کا بھی حوالہ دیتی ہیں: MedlinePlus — Arterial embolism؛ MedlinePlus — Peripheral artery disease - legs؛ NHLBI — Stroke - Symptoms؛ MedlinePlus — Guillain-Barre syndrome؛ MedlinePlus — Numbness and tingling؛ MedlinePlus — Sciatica۔</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انہیں کہیں کہ لکھ لیں علامات کب شروع ہوئیں اور وہ کون سی دوائیں لیتے ہیں۔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سن پاؤں اور نیوروپیتھی: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کم احساس پاؤں کو خطرے میں کیوں ڈالتا ہے، کون سی روزانہ عادتیں حفاظت کرتی ہیں، اور کیا چیز مستقبل بدلتی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Diabetes &amp; Foot Problems</a:t>
            </a:r>
          </a:p>
        </p:txBody>
      </p:sp>
      <p:sp>
        <p:nvSpPr>
          <p:cNvPr id="7" name="TextBox 6"/>
          <p:cNvSpPr txBox="1"/>
          <p:nvPr/>
        </p:nvSpPr>
        <p:spPr>
          <a:xfrm>
            <a:off x="1218895" y="2390140"/>
            <a:ext cx="10424160" cy="25831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اگر جوتے میں کنکر محسوس ہی نہ ہو تو آپ کو کیسے پتا چلے گا کہ وہ وہاں ہے؟</a:t>
            </a:r>
          </a:p>
        </p:txBody>
      </p:sp>
      <p:sp>
        <p:nvSpPr>
          <p:cNvPr id="8" name="Rectangle 7"/>
          <p:cNvSpPr/>
          <p:nvPr/>
        </p:nvSpPr>
        <p:spPr>
          <a:xfrm>
            <a:off x="11588191" y="515620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511048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احساس کم ہو تو کنکر یا چھالا نظر سے رہ سکتا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Diabetic Neuropathy; NIDDK, Diabetes &amp; Foot Problems; NIDDK, Peripheral Neuropathy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محسوس نہ ہونے والی چھوٹی چوٹ سنگین بن سکتی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احساس کم ہوتا ہے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زیادہ گلوکوز اور چربی اعصاب کو نقصان پہنچاتی ہے، اور پاؤں کا احساس ختم ہو جاتا ہے۔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چوٹ کا پتا نہیں چلتا</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موزے میں کنکر یا چھالا محسوس نہیں ہوتا اور کٹ یا زخم بن جاتا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زخم دیر سے بھرتا ہے</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خون کا کم بہاؤ زخم یا انفیکشن کا ٹھیک ہونا مشکل بنا دیتا ہے۔</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سنگین انفیکشن</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زخم اور انفیکشن پاؤں کی انگلی، پاؤں یا ٹانگ کے حصے کے ضائع ہونے تک لے جا سکتے ہیں۔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اس سلسلے کی ہر کڑی پر کچھ کیا جا سکتا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Peripheral Neuropathy; NIDDK, Diabetes &amp; Foot Problems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روزانہ پاؤں دیکھنا یہ سلسلہ توڑ دیتا ہے</a:t>
            </a:r>
          </a:p>
        </p:txBody>
      </p:sp>
      <p:sp>
        <p:nvSpPr>
          <p:cNvPr id="8" name="TextBox 7"/>
          <p:cNvSpPr txBox="1"/>
          <p:nvPr/>
        </p:nvSpPr>
        <p:spPr>
          <a:xfrm>
            <a:off x="10527487"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1</a:t>
            </a:r>
          </a:p>
        </p:txBody>
      </p:sp>
      <p:sp>
        <p:nvSpPr>
          <p:cNvPr id="9" name="TextBox 8"/>
          <p:cNvSpPr txBox="1"/>
          <p:nvPr/>
        </p:nvSpPr>
        <p:spPr>
          <a:xfrm>
            <a:off x="9070619"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معمول کا احساس</a:t>
            </a:r>
          </a:p>
        </p:txBody>
      </p:sp>
      <p:sp>
        <p:nvSpPr>
          <p:cNvPr id="10" name="TextBox 9"/>
          <p:cNvSpPr txBox="1"/>
          <p:nvPr/>
        </p:nvSpPr>
        <p:spPr>
          <a:xfrm>
            <a:off x="9070619"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پاؤں کا احساس</a:t>
            </a:r>
          </a:p>
        </p:txBody>
      </p:sp>
      <p:sp>
        <p:nvSpPr>
          <p:cNvPr id="11" name="Rounded Rectangle 10"/>
          <p:cNvSpPr/>
          <p:nvPr/>
        </p:nvSpPr>
        <p:spPr>
          <a:xfrm>
            <a:off x="9216923"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08363"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پورا احساس</a:t>
            </a:r>
          </a:p>
        </p:txBody>
      </p:sp>
      <p:sp>
        <p:nvSpPr>
          <p:cNvPr id="13" name="TextBox 12"/>
          <p:cNvSpPr txBox="1"/>
          <p:nvPr/>
        </p:nvSpPr>
        <p:spPr>
          <a:xfrm>
            <a:off x="9070619"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چوٹ نظر سے رہ جانے کا امکان</a:t>
            </a:r>
          </a:p>
        </p:txBody>
      </p:sp>
      <p:sp>
        <p:nvSpPr>
          <p:cNvPr id="14" name="Rounded Rectangle 13"/>
          <p:cNvSpPr/>
          <p:nvPr/>
        </p:nvSpPr>
        <p:spPr>
          <a:xfrm>
            <a:off x="9216923"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08363"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کم امکان</a:t>
            </a:r>
          </a:p>
        </p:txBody>
      </p:sp>
      <p:sp>
        <p:nvSpPr>
          <p:cNvPr id="16" name="Rectangle 15"/>
          <p:cNvSpPr/>
          <p:nvPr/>
        </p:nvSpPr>
        <p:spPr>
          <a:xfrm>
            <a:off x="6095847" y="1645920"/>
            <a:ext cx="2773603"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7" name="Connector 16"/>
          <p:cNvCxnSpPr/>
          <p:nvPr/>
        </p:nvCxnSpPr>
        <p:spPr>
          <a:xfrm>
            <a:off x="8869451"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753883" y="1737360"/>
            <a:ext cx="914400" cy="548640"/>
          </a:xfrm>
          <a:prstGeom prst="rect">
            <a:avLst/>
          </a:prstGeom>
          <a:noFill/>
        </p:spPr>
        <p:txBody>
          <a:bodyPr wrap="square" lIns="18288" rIns="18288" tIns="18288" bIns="18288" anchor="t">
            <a:spAutoFit/>
          </a:bodyPr>
          <a:lstStyle/>
          <a:p>
            <a:pPr algn="r"/>
            <a:r>
              <a:rPr sz="3000" b="0" i="0">
                <a:solidFill>
                  <a:srgbClr val="0E5753"/>
                </a:solidFill>
                <a:latin typeface="Georgia"/>
              </a:rPr>
              <a:t>2</a:t>
            </a:r>
          </a:p>
        </p:txBody>
      </p:sp>
      <p:sp>
        <p:nvSpPr>
          <p:cNvPr id="19" name="TextBox 18"/>
          <p:cNvSpPr txBox="1"/>
          <p:nvPr/>
        </p:nvSpPr>
        <p:spPr>
          <a:xfrm>
            <a:off x="6297015"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احساس کم</a:t>
            </a:r>
          </a:p>
        </p:txBody>
      </p:sp>
      <p:sp>
        <p:nvSpPr>
          <p:cNvPr id="20" name="TextBox 19"/>
          <p:cNvSpPr txBox="1"/>
          <p:nvPr/>
        </p:nvSpPr>
        <p:spPr>
          <a:xfrm>
            <a:off x="6297015"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پاؤں کا احساس</a:t>
            </a:r>
          </a:p>
        </p:txBody>
      </p:sp>
      <p:sp>
        <p:nvSpPr>
          <p:cNvPr id="21" name="Rounded Rectangle 20"/>
          <p:cNvSpPr/>
          <p:nvPr/>
        </p:nvSpPr>
        <p:spPr>
          <a:xfrm>
            <a:off x="6443319" y="3602736"/>
            <a:ext cx="2224963" cy="3657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34759"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کم احساس</a:t>
            </a:r>
          </a:p>
        </p:txBody>
      </p:sp>
      <p:sp>
        <p:nvSpPr>
          <p:cNvPr id="23" name="TextBox 22"/>
          <p:cNvSpPr txBox="1"/>
          <p:nvPr/>
        </p:nvSpPr>
        <p:spPr>
          <a:xfrm>
            <a:off x="6297015"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چوٹ نظر سے رہ جانے کا امکان</a:t>
            </a:r>
          </a:p>
        </p:txBody>
      </p:sp>
      <p:sp>
        <p:nvSpPr>
          <p:cNvPr id="24" name="Rounded Rectangle 23"/>
          <p:cNvSpPr/>
          <p:nvPr/>
        </p:nvSpPr>
        <p:spPr>
          <a:xfrm>
            <a:off x="6443319"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534759"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زیادہ امکان</a:t>
            </a:r>
          </a:p>
        </p:txBody>
      </p:sp>
      <p:cxnSp>
        <p:nvCxnSpPr>
          <p:cNvPr id="26" name="Connector 25"/>
          <p:cNvCxnSpPr/>
          <p:nvPr/>
        </p:nvCxnSpPr>
        <p:spPr>
          <a:xfrm>
            <a:off x="6095847"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980279"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3</a:t>
            </a:r>
          </a:p>
        </p:txBody>
      </p:sp>
      <p:sp>
        <p:nvSpPr>
          <p:cNvPr id="28" name="TextBox 27"/>
          <p:cNvSpPr txBox="1"/>
          <p:nvPr/>
        </p:nvSpPr>
        <p:spPr>
          <a:xfrm>
            <a:off x="3523411"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بےخبر زخم</a:t>
            </a:r>
          </a:p>
        </p:txBody>
      </p:sp>
      <p:sp>
        <p:nvSpPr>
          <p:cNvPr id="29" name="TextBox 28"/>
          <p:cNvSpPr txBox="1"/>
          <p:nvPr/>
        </p:nvSpPr>
        <p:spPr>
          <a:xfrm>
            <a:off x="3523411"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پاؤں کا احساس</a:t>
            </a:r>
          </a:p>
        </p:txBody>
      </p:sp>
      <p:sp>
        <p:nvSpPr>
          <p:cNvPr id="30" name="Rounded Rectangle 29"/>
          <p:cNvSpPr/>
          <p:nvPr/>
        </p:nvSpPr>
        <p:spPr>
          <a:xfrm>
            <a:off x="3669715"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761155"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بہت کم احساس</a:t>
            </a:r>
          </a:p>
        </p:txBody>
      </p:sp>
      <p:sp>
        <p:nvSpPr>
          <p:cNvPr id="32" name="TextBox 31"/>
          <p:cNvSpPr txBox="1"/>
          <p:nvPr/>
        </p:nvSpPr>
        <p:spPr>
          <a:xfrm>
            <a:off x="3523411"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چوٹ نظر سے رہ جانے کا امکان</a:t>
            </a:r>
          </a:p>
        </p:txBody>
      </p:sp>
      <p:sp>
        <p:nvSpPr>
          <p:cNvPr id="33" name="Rounded Rectangle 32"/>
          <p:cNvSpPr/>
          <p:nvPr/>
        </p:nvSpPr>
        <p:spPr>
          <a:xfrm>
            <a:off x="3669715"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3761155"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بہت زیادہ امکان</a:t>
            </a:r>
          </a:p>
        </p:txBody>
      </p:sp>
      <p:cxnSp>
        <p:nvCxnSpPr>
          <p:cNvPr id="35" name="Connector 34"/>
          <p:cNvCxnSpPr/>
          <p:nvPr/>
        </p:nvCxnSpPr>
        <p:spPr>
          <a:xfrm>
            <a:off x="3322243"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2206675"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4</a:t>
            </a:r>
          </a:p>
        </p:txBody>
      </p:sp>
      <p:sp>
        <p:nvSpPr>
          <p:cNvPr id="37" name="TextBox 36"/>
          <p:cNvSpPr txBox="1"/>
          <p:nvPr/>
        </p:nvSpPr>
        <p:spPr>
          <a:xfrm>
            <a:off x="749807"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جلد پتا چل گیا</a:t>
            </a:r>
          </a:p>
        </p:txBody>
      </p:sp>
      <p:sp>
        <p:nvSpPr>
          <p:cNvPr id="38" name="TextBox 37"/>
          <p:cNvSpPr txBox="1"/>
          <p:nvPr/>
        </p:nvSpPr>
        <p:spPr>
          <a:xfrm>
            <a:off x="749807"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پاؤں کا احساس</a:t>
            </a:r>
          </a:p>
        </p:txBody>
      </p:sp>
      <p:sp>
        <p:nvSpPr>
          <p:cNvPr id="39" name="Rounded Rectangle 38"/>
          <p:cNvSpPr/>
          <p:nvPr/>
        </p:nvSpPr>
        <p:spPr>
          <a:xfrm>
            <a:off x="896111" y="360273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87552"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بہت کم احساس</a:t>
            </a:r>
          </a:p>
        </p:txBody>
      </p:sp>
      <p:sp>
        <p:nvSpPr>
          <p:cNvPr id="41" name="TextBox 40"/>
          <p:cNvSpPr txBox="1"/>
          <p:nvPr/>
        </p:nvSpPr>
        <p:spPr>
          <a:xfrm>
            <a:off x="749807" y="406908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چوٹ نظر سے رہ جانے کا امکان</a:t>
            </a:r>
          </a:p>
        </p:txBody>
      </p:sp>
      <p:sp>
        <p:nvSpPr>
          <p:cNvPr id="42" name="Rounded Rectangle 41"/>
          <p:cNvSpPr/>
          <p:nvPr/>
        </p:nvSpPr>
        <p:spPr>
          <a:xfrm>
            <a:off x="896111" y="437997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987552" y="437997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جانچ نے پکڑ لیا</a:t>
            </a:r>
          </a:p>
        </p:txBody>
      </p:sp>
      <p:sp>
        <p:nvSpPr>
          <p:cNvPr id="44" name="Rounded Rectangle 4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شام دیکھیں، تاکہ مسئلہ جلد پکڑا جائے۔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Diabetic Neuropathy; NINDS, Peripheral Neuropathy</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‎1/3–1/2‎</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ذیابیطس کے مریضوں کو پیریفرل نیوروپیتھی ہوتی ہے۔</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a:t>
            </a:r>
            <a:r>
              <a:rPr sz="3264" b="0" i="0" lang="en-US">
                <a:solidFill>
                  <a:srgbClr val="0A3F3C"/>
                </a:solidFill>
                <a:latin typeface="Georgia"/>
              </a:rPr>
              <a:t>‎1‎</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امریکہ میں سب سے بڑی وجہ ذیابیطس ہے۔</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ذیابیطس ہو تو پاؤں کو روزانہ دیکھ بھال چاہیے۔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Peripheral Neuropathy; MedlinePlus, Peripheral Nerve Disorders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جلن، جھنجھناہٹ اور سن پن انتباہی علامات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جلن، سوئیاں چبھنا، سن پن یا کمزوری۔</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اکثر رات کو زیادہ، عموماً دونوں پاؤں میں۔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درد یا درجۂ حرارت محسوس کرنے میں دشواری۔</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توازن کمزور، اور گرنے کا زیادہ امکان۔</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درد کا احساس ختم ہونا ہی خطرناک حصہ ہے۔</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Diabetes &amp; Foot Problems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دیکھیں، دھوئیں، خشک رکھیں: تین روزانہ عادتیں</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rtl="1">
                <a:tableStyleId>{5C22544A-7EE6-4342-B048-85BDC9FD1C3A}</a:tableStyleId>
              </a:tblPr>
              <a:tblGrid>
                <a:gridCol w="3831164"/>
                <a:gridCol w="3831164"/>
                <a:gridCol w="3432085"/>
              </a:tblGrid>
              <a:tr h="640080">
                <a:tc>
                  <a:txBody>
                    <a:bodyPr/>
                    <a:lstStyle/>
                    <a:p>
                      <a:pPr algn="r" rtl="1">
                        <a:lnSpc>
                          <a:spcPct val="125000"/>
                        </a:lnSpc>
                      </a:pPr>
                      <a:r>
                        <a:rPr sz="1344" b="0" i="0" lang="ur-PK">
                          <a:solidFill>
                            <a:srgbClr val="46524F"/>
                          </a:solidFill>
                          <a:latin typeface="Segoe UI"/>
                          <a:cs typeface="Noto Nastaliq Urdu"/>
                        </a:rPr>
                        <a:t>کیوں اہم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کیسے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عادت</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مسئلہ ہو سکتا ہے مگر درد محسوس نہ ہو۔</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ہر شام، انگلیوں کے درمیان بھی۔ آئینہ استعمال کریں یا کسی سے مدد لیں۔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پاؤں دیکھیں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سن پاؤں بےخبری میں جل سکتے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تھرمامیٹر (</a:t>
                      </a:r>
                      <a:r>
                        <a:rPr sz="1823" b="0" i="0" lang="en-US">
                          <a:solidFill>
                            <a:srgbClr val="15201E"/>
                          </a:solidFill>
                          <a:latin typeface="Segoe UI"/>
                        </a:rPr>
                        <a:t>‎90‎</a:t>
                      </a:r>
                      <a:r>
                        <a:rPr sz="1823" b="0" i="0" lang="ur-PK">
                          <a:solidFill>
                            <a:srgbClr val="15201E"/>
                          </a:solidFill>
                          <a:latin typeface="Segoe UI"/>
                          <a:cs typeface="Noto Nastaliq Urdu"/>
                        </a:rPr>
                        <a:t>°–</a:t>
                      </a:r>
                      <a:r>
                        <a:rPr sz="1823" b="0" i="0" lang="en-US">
                          <a:solidFill>
                            <a:srgbClr val="15201E"/>
                          </a:solidFill>
                          <a:latin typeface="Segoe UI"/>
                        </a:rPr>
                        <a:t>‎95‎</a:t>
                      </a:r>
                      <a:r>
                        <a:rPr sz="1823" b="0" i="0" lang="ur-PK">
                          <a:solidFill>
                            <a:srgbClr val="15201E"/>
                          </a:solidFill>
                          <a:latin typeface="Segoe UI"/>
                          <a:cs typeface="Noto Nastaliq Urdu"/>
                        </a:rPr>
                        <a:t>°</a:t>
                      </a:r>
                      <a:r>
                        <a:rPr sz="1823" b="0" i="0" lang="en-US">
                          <a:solidFill>
                            <a:srgbClr val="15201E"/>
                          </a:solidFill>
                          <a:latin typeface="Segoe UI"/>
                        </a:rPr>
                        <a:t>‎F‎</a:t>
                      </a:r>
                      <a:r>
                        <a:rPr sz="1823" b="0" i="0" lang="ur-PK">
                          <a:solidFill>
                            <a:srgbClr val="15201E"/>
                          </a:solidFill>
                          <a:latin typeface="Segoe UI"/>
                          <a:cs typeface="Noto Nastaliq Urdu"/>
                        </a:rPr>
                        <a:t> محفوظ) یا کہنی سے جانچیں۔ بھگو کر نہ رکھیں۔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نیم گرم پانی سے دھوئیں، گرم سے نہیں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انگلیوں کے درمیان نمی انفیکشن کا سبب بن سکتی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اوپر اور تلووں پر لوشن؛ انگلیوں کے درمیان لوشن نہیں، پاؤڈر۔</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جلد نرم، انگلیاں خشک</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شام دیکھیں؛ پاؤں ڈالنے سے پہلے پانی جانچیں۔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Diabetes &amp; Foot Problems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کارن، ناخن اور جوتے: تین مزید عادتیں</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rtl="1">
                <a:tableStyleId>{5C22544A-7EE6-4342-B048-85BDC9FD1C3A}</a:tableStyleId>
              </a:tblPr>
              <a:tblGrid>
                <a:gridCol w="4329527"/>
                <a:gridCol w="4329527"/>
                <a:gridCol w="2435359"/>
              </a:tblGrid>
              <a:tr h="640080">
                <a:tc>
                  <a:txBody>
                    <a:bodyPr/>
                    <a:lstStyle/>
                    <a:p>
                      <a:pPr algn="r" rtl="1">
                        <a:lnSpc>
                          <a:spcPct val="125000"/>
                        </a:lnSpc>
                      </a:pPr>
                      <a:r>
                        <a:rPr sz="1344" b="0" i="0" lang="ur-PK">
                          <a:solidFill>
                            <a:srgbClr val="46524F"/>
                          </a:solidFill>
                          <a:latin typeface="Segoe UI"/>
                          <a:cs typeface="Noto Nastaliq Urdu"/>
                        </a:rPr>
                        <a:t>کیوں اہم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کیسے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عادت</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یہ جلد کو نقصان پہنچا کر انفیکشن کا سبب بن سکتے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انہیں نہ کاٹیں، نہ کارن پلاسٹر یا مائع ریموور استعمال کریں۔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کارن ماہر پر چھوڑیں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جلد کٹنے اور ناخن دھنسنے سے بچاتا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کونوں میں نہیں۔ اگر پاؤں دیکھ، محسوس یا اُن تک پہنچ نہ سکیں تو پاؤں کا ڈاکٹر یہ کام کرے۔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ناخن سیدھے کاٹیں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کسی چیز پر پاؤں پڑ سکتا ہے اور پتا بھی نہ چلے۔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ننگے پاؤں نہیں، گھر کے اندر بھی نہیں۔ پہلے جوتے کے اندر دیکھیں۔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ہمیشہ جوتے اور موزے</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کارن نہ چھیڑیں، ناخن سیدھے کاٹیں، ہمیشہ جوتے پہنیں۔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Peripheral Neuropathy; NIDDK, Diabetes &amp; Foot Problems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ہر سال پاؤں کا مکمل معائنہ کروائیں</a:t>
            </a:r>
          </a:p>
        </p:txBody>
      </p:sp>
      <p:sp>
        <p:nvSpPr>
          <p:cNvPr id="8" name="TextBox 7"/>
          <p:cNvSpPr txBox="1"/>
          <p:nvPr/>
        </p:nvSpPr>
        <p:spPr>
          <a:xfrm>
            <a:off x="8351215" y="1783080"/>
            <a:ext cx="3291840" cy="1371600"/>
          </a:xfrm>
          <a:prstGeom prst="rect">
            <a:avLst/>
          </a:prstGeom>
          <a:noFill/>
        </p:spPr>
        <p:txBody>
          <a:bodyPr wrap="square" lIns="18288" rIns="18288" tIns="18288" bIns="18288" anchor="t">
            <a:spAutoFit/>
          </a:bodyPr>
          <a:lstStyle/>
          <a:p>
            <a:pPr algn="r" rtl="1">
              <a:lnSpc>
                <a:spcPct val="125000"/>
              </a:lnSpc>
            </a:pPr>
            <a:r>
              <a:rPr sz="6336" b="0" i="0" lang="ur-PK">
                <a:solidFill>
                  <a:srgbClr val="0A3F3C"/>
                </a:solidFill>
                <a:latin typeface="Georgia"/>
                <a:cs typeface="Noto Nastaliq Urdu"/>
              </a:rPr>
              <a:t>سالانہ</a:t>
            </a:r>
          </a:p>
        </p:txBody>
      </p:sp>
      <p:sp>
        <p:nvSpPr>
          <p:cNvPr id="9" name="TextBox 8"/>
          <p:cNvSpPr txBox="1"/>
          <p:nvPr/>
        </p:nvSpPr>
        <p:spPr>
          <a:xfrm>
            <a:off x="8534095" y="3246120"/>
            <a:ext cx="3108960" cy="548640"/>
          </a:xfrm>
          <a:prstGeom prst="rect">
            <a:avLst/>
          </a:prstGeom>
          <a:noFill/>
        </p:spPr>
        <p:txBody>
          <a:bodyPr wrap="square" lIns="18288" rIns="18288" tIns="18288" bIns="18288" anchor="t">
            <a:spAutoFit/>
          </a:bodyPr>
          <a:lstStyle/>
          <a:p>
            <a:pPr algn="r" rtl="1">
              <a:lnSpc>
                <a:spcPct val="125000"/>
              </a:lnSpc>
            </a:pPr>
            <a:r>
              <a:rPr sz="1920" b="0" i="0" lang="ur-PK">
                <a:solidFill>
                  <a:srgbClr val="46524F"/>
                </a:solidFill>
                <a:latin typeface="Segoe UI"/>
                <a:cs typeface="Noto Nastaliq Urdu"/>
              </a:rPr>
              <a:t>پاؤں کا مکمل معائنہ</a:t>
            </a:r>
          </a:p>
        </p:txBody>
      </p:sp>
      <p:sp>
        <p:nvSpPr>
          <p:cNvPr id="10" name="Oval 9"/>
          <p:cNvSpPr/>
          <p:nvPr/>
        </p:nvSpPr>
        <p:spPr>
          <a:xfrm>
            <a:off x="78574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78308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ذیابیطس ہو تو سال میں کم از کم ایک بار۔</a:t>
            </a:r>
          </a:p>
        </p:txBody>
      </p:sp>
      <p:sp>
        <p:nvSpPr>
          <p:cNvPr id="12" name="Oval 11"/>
          <p:cNvSpPr/>
          <p:nvPr/>
        </p:nvSpPr>
        <p:spPr>
          <a:xfrm>
            <a:off x="78574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260604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ٹیوننگ فورک اور نائلون دھاگے سے احساس کی جانچ۔</a:t>
            </a:r>
          </a:p>
        </p:txBody>
      </p:sp>
      <p:sp>
        <p:nvSpPr>
          <p:cNvPr id="14" name="Oval 13"/>
          <p:cNvSpPr/>
          <p:nvPr/>
        </p:nvSpPr>
        <p:spPr>
          <a:xfrm>
            <a:off x="78574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342900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ہر ملاقات پر جوتے اور موزے اتاریں۔</a:t>
            </a:r>
          </a:p>
        </p:txBody>
      </p:sp>
      <p:sp>
        <p:nvSpPr>
          <p:cNvPr id="16" name="Oval 15"/>
          <p:cNvSpPr/>
          <p:nvPr/>
        </p:nvSpPr>
        <p:spPr>
          <a:xfrm>
            <a:off x="78574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66928" y="425196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خون کے ٹیسٹ دیگر وجوہات جانچ سکتے ہیں۔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معائنہ کم احساس کو آپ سے پہلے پکڑ لیتا ہے۔</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Peripheral Neuropathy; MedlinePlus, Diabetic Foot; NINDS, Peripheral Neuropathy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کنٹرول اعصاب بچاتا ہے؛ دوائیں صرف درد کم کرتی ہیں</a:t>
            </a:r>
          </a:p>
        </p:txBody>
      </p:sp>
      <p:sp>
        <p:nvSpPr>
          <p:cNvPr id="8" name="Rounded Rectangle 7"/>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اعصاب اور پاؤں کی حفاظت</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125"/>
              </a:spcAft>
            </a:pPr>
            <a:r>
              <a:rPr sz="1439" b="0" i="0" lang="ur-PK">
                <a:solidFill>
                  <a:srgbClr val="15201E"/>
                </a:solidFill>
                <a:latin typeface="Segoe UI"/>
                <a:cs typeface="Noto Nastaliq Urdu"/>
              </a:rPr>
              <a:t>خون کی شکر، بلڈ پریشر اور کولیسٹرول کو قابو میں رکھنا۔</a:t>
            </a:r>
          </a:p>
          <a:p>
            <a:pPr algn="r" rtl="1">
              <a:lnSpc>
                <a:spcPct val="125000"/>
              </a:lnSpc>
              <a:spcAft>
                <a:spcPts val="1125"/>
              </a:spcAft>
            </a:pPr>
            <a:r>
              <a:rPr sz="1439" b="0" i="0" lang="ur-PK">
                <a:solidFill>
                  <a:srgbClr val="15201E"/>
                </a:solidFill>
                <a:latin typeface="Segoe UI"/>
                <a:cs typeface="Noto Nastaliq Urdu"/>
              </a:rPr>
              <a:t>روزانہ خون کی شکر کا کنٹرول۔</a:t>
            </a:r>
          </a:p>
          <a:p>
            <a:pPr algn="r" rtl="1">
              <a:lnSpc>
                <a:spcPct val="125000"/>
              </a:lnSpc>
              <a:spcAft>
                <a:spcPts val="1125"/>
              </a:spcAft>
            </a:pPr>
            <a:r>
              <a:rPr sz="1439" b="0" i="0" lang="ur-PK">
                <a:solidFill>
                  <a:srgbClr val="15201E"/>
                </a:solidFill>
                <a:latin typeface="Segoe UI"/>
                <a:cs typeface="Noto Nastaliq Urdu"/>
              </a:rPr>
              <a:t>روزانہ پاؤں دیکھنا اور ان کی دیکھ بھال۔</a:t>
            </a:r>
          </a:p>
          <a:p>
            <a:pPr algn="r" rtl="1">
              <a:lnSpc>
                <a:spcPct val="125000"/>
              </a:lnSpc>
              <a:spcAft>
                <a:spcPts val="1125"/>
              </a:spcAft>
            </a:pPr>
            <a:r>
              <a:rPr sz="1439" b="0" i="0" lang="ur-PK">
                <a:solidFill>
                  <a:srgbClr val="15201E"/>
                </a:solidFill>
                <a:latin typeface="Segoe UI"/>
                <a:cs typeface="Noto Nastaliq Urdu"/>
              </a:rPr>
              <a:t>صحت بخش غذا اور ورزش۔</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صرف علامات میں آرام</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اعصابی درد کی تجویز کردہ دوائیں درد میں مدد دیتی ہیں مگر اعصابی نقصان کو نہیں بدلتیں۔</a:t>
            </a:r>
          </a:p>
          <a:p>
            <a:pPr algn="r" rtl="1">
              <a:lnSpc>
                <a:spcPct val="125000"/>
              </a:lnSpc>
              <a:spcAft>
                <a:spcPts val="1350"/>
              </a:spcAft>
            </a:pPr>
            <a:r>
              <a:rPr sz="1728" b="0" i="0" lang="ur-PK">
                <a:solidFill>
                  <a:srgbClr val="15201E"/>
                </a:solidFill>
                <a:latin typeface="Segoe UI"/>
                <a:cs typeface="Noto Nastaliq Urdu"/>
              </a:rPr>
              <a:t>بغیر نسخے کی درد کی دوائیں زیادہ تر اعصابی درد میں اچھا کام نہیں کرتیں۔</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کوئی خاص سفارش نہیں</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ذیابیطس کے ماہرین نے سپلیمنٹس کی کوئی خاص سفارش نہیں کی۔</a:t>
            </a:r>
          </a:p>
          <a:p>
            <a:pPr algn="r" rtl="1">
              <a:lnSpc>
                <a:spcPct val="125000"/>
              </a:lnSpc>
              <a:spcAft>
                <a:spcPts val="1350"/>
              </a:spcAft>
            </a:pPr>
            <a:r>
              <a:rPr sz="1728" b="0" i="0" lang="ur-PK">
                <a:solidFill>
                  <a:srgbClr val="15201E"/>
                </a:solidFill>
                <a:latin typeface="Segoe UI"/>
                <a:cs typeface="Noto Nastaliq Urdu"/>
              </a:rPr>
              <a:t>سپلیمنٹ یا متبادل علاج سے پہلے اپنے معالج سے بات کریں۔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ہدف کے نمبر اعصاب بچاتے ہیں۔ درد کی دوائیں ان کی مرمت نہیں کرتیں۔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NINDS, Peripheral Neuropathy; MedlinePlus, Peripheral Nerve Disorders; NIH Office of Dietary Supplements, Vitamin B12 - Fact Sheet for Consumers; NIDDK, Peripheral Neuropathy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ذیابیطس واحد وجہ نہیں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وٹامن بی </a:t>
            </a:r>
            <a:r>
              <a:rPr sz="2111" b="0" i="0" lang="en-US">
                <a:solidFill>
                  <a:srgbClr val="15201E"/>
                </a:solidFill>
                <a:latin typeface="Segoe UI"/>
              </a:rPr>
              <a:t>‎12‎</a:t>
            </a:r>
            <a:r>
              <a:rPr sz="2111" b="0" i="0" lang="ur-PK">
                <a:solidFill>
                  <a:srgbClr val="15201E"/>
                </a:solidFill>
                <a:latin typeface="Segoe UI"/>
                <a:cs typeface="Noto Nastaliq Urdu"/>
              </a:rPr>
              <a:t> کی کمی، یا بی </a:t>
            </a:r>
            <a:r>
              <a:rPr sz="2111" b="0" i="0" lang="en-US">
                <a:solidFill>
                  <a:srgbClr val="15201E"/>
                </a:solidFill>
                <a:latin typeface="Segoe UI"/>
              </a:rPr>
              <a:t>‎6‎</a:t>
            </a:r>
            <a:r>
              <a:rPr sz="2111" b="0" i="0" lang="ur-PK">
                <a:solidFill>
                  <a:srgbClr val="15201E"/>
                </a:solidFill>
                <a:latin typeface="Segoe UI"/>
                <a:cs typeface="Noto Nastaliq Urdu"/>
              </a:rPr>
              <a:t> کی زیادتی۔</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شراب نوشی کی عادت اور تمباکو نوشی۔</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بعض دوائیں، جیسے کینسر کی کچھ دوائیں۔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میٹفارمن بی </a:t>
            </a:r>
            <a:r>
              <a:rPr sz="2111" b="0" i="0" lang="en-US">
                <a:solidFill>
                  <a:srgbClr val="15201E"/>
                </a:solidFill>
                <a:latin typeface="Segoe UI"/>
              </a:rPr>
              <a:t>‎12‎</a:t>
            </a:r>
            <a:r>
              <a:rPr sz="2111" b="0" i="0" lang="ur-PK">
                <a:solidFill>
                  <a:srgbClr val="15201E"/>
                </a:solidFill>
                <a:latin typeface="Segoe UI"/>
                <a:cs typeface="Noto Nastaliq Urdu"/>
              </a:rPr>
              <a:t> کم کر سکتی ہے؛ ٹیسٹ کا پوچھیں۔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پوچھیں کہ کون سی دوسری وجوہات جانچی گئی 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Diabetic Neuropathy; NIDDK, Peripheral Neuropathy</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6001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600199"/>
          </a:xfrm>
          <a:prstGeom prst="rect">
            <a:avLst/>
          </a:prstGeom>
          <a:noFill/>
        </p:spPr>
        <p:txBody>
          <a:bodyPr wrap="square" lIns="18288" rIns="18288" tIns="18288" bIns="18288" anchor="t">
            <a:spAutoFit/>
          </a:bodyPr>
          <a:lstStyle/>
          <a:p>
            <a:pPr algn="l"/>
            <a:r>
              <a:rPr sz="2400" b="0" i="0">
                <a:solidFill>
                  <a:srgbClr val="0A3F3C"/>
                </a:solidFill>
                <a:latin typeface="Georgia"/>
              </a:rPr>
              <a:t>“The common symptoms (usually first appearing in feet, legs, and hands) include burning, tingling, numbness, throbbing, pulsating, and pain.”</a:t>
            </a:r>
          </a:p>
        </p:txBody>
      </p:sp>
      <p:sp>
        <p:nvSpPr>
          <p:cNvPr id="10" name="TextBox 9"/>
          <p:cNvSpPr txBox="1"/>
          <p:nvPr/>
        </p:nvSpPr>
        <p:spPr>
          <a:xfrm>
            <a:off x="5836615" y="29260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‎2015-03-06‎</a:t>
            </a:r>
          </a:p>
        </p:txBody>
      </p:sp>
      <p:sp>
        <p:nvSpPr>
          <p:cNvPr id="11" name="TextBox 10"/>
          <p:cNvSpPr txBox="1"/>
          <p:nvPr/>
        </p:nvSpPr>
        <p:spPr>
          <a:xfrm>
            <a:off x="5836615" y="33375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"عام علامات (جو عموماً پہلے پاؤں، ٹانگوں اور ہاتھوں میں ظاہر ہوتی ہیں) میں جلن، جھنجھناہٹ، سن پن، دھڑکن، دھمک اور درد شامل ہیں۔"</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en-US">
                <a:solidFill>
                  <a:srgbClr val="0A3F3C"/>
                </a:solidFill>
                <a:latin typeface="Segoe UI"/>
              </a:rPr>
              <a:t>‎NIDDK‎</a:t>
            </a:r>
            <a:r>
              <a:rPr sz="1632" b="0" i="0" lang="ur-PK">
                <a:solidFill>
                  <a:srgbClr val="0A3F3C"/>
                </a:solidFill>
                <a:latin typeface="Segoe UI"/>
                <a:cs typeface="Noto Nastaliq Urdu"/>
              </a:rPr>
              <a:t>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نیوروپیتھی میٹابولک کنٹرول کی عکاس ہے</a:t>
            </a:r>
          </a:p>
          <a:p>
            <a:pPr algn="r" rtl="1">
              <a:lnSpc>
                <a:spcPct val="125000"/>
              </a:lnSpc>
              <a:spcAft>
                <a:spcPts val="1275"/>
              </a:spcAft>
            </a:pPr>
            <a:r>
              <a:rPr sz="1632" b="0" i="0" lang="ur-PK">
                <a:solidFill>
                  <a:srgbClr val="15201E"/>
                </a:solidFill>
                <a:latin typeface="Segoe UI"/>
                <a:cs typeface="Noto Nastaliq Urdu"/>
              </a:rPr>
              <a:t>کنٹرول نقصان کو بڑھنے سے روکتا ہے</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ریورسل کے دعوے والی علاج کی فہرستیں</a:t>
            </a:r>
          </a:p>
          <a:p>
            <a:pPr algn="r" rtl="1">
              <a:lnSpc>
                <a:spcPct val="125000"/>
              </a:lnSpc>
              <a:spcAft>
                <a:spcPts val="1275"/>
              </a:spcAft>
            </a:pPr>
            <a:r>
              <a:rPr sz="1632" b="0" i="0" lang="ur-PK">
                <a:solidFill>
                  <a:srgbClr val="15201E"/>
                </a:solidFill>
                <a:latin typeface="Segoe UI"/>
                <a:cs typeface="Noto Nastaliq Urdu"/>
              </a:rPr>
              <a:t>اوزون تھراپی</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میٹابولک کنٹرول اہم ہے؛ ان کے نسخوں کے حق میں شواہد نہیں۔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U.S. Code of Federal Regulations, Maximum acceptable level of ozone; U.S. Food and Drug Administration, Leaders of “Genesis II Church of Health and Healing,” who sold toxic bleach as fake “miracle” cure, sentenced; and 2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پاؤں کے زخم پر کلینک کا نسخہ، اور شواہد</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کٹنے سے بچنے کے لیے پانچ مصنوعات کا نسخہ</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2" name="Rounded Rectangle 11"/>
          <p:cNvSpPr/>
          <p:nvPr/>
        </p:nvSpPr>
        <p:spPr>
          <a:xfrm>
            <a:off x="3276295"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شواہد اس کے برعکس</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نسخے کے حق میں شواہد نہیں؛ اس کی دو مصنوعات پر </a:t>
            </a:r>
            <a:r>
              <a:rPr sz="1392" b="0" i="0" lang="en-US">
                <a:solidFill>
                  <a:srgbClr val="46524F"/>
                </a:solidFill>
                <a:latin typeface="Segoe UI"/>
              </a:rPr>
              <a:t>‎FDA‎</a:t>
            </a:r>
            <a:r>
              <a:rPr sz="1392" b="0" i="0" lang="ur-PK">
                <a:solidFill>
                  <a:srgbClr val="46524F"/>
                </a:solidFill>
                <a:latin typeface="Segoe UI"/>
                <a:cs typeface="Noto Nastaliq Urdu"/>
              </a:rPr>
              <a:t> کے انتباہ۔</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متاثرہ السر کے لیے اوزون</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8" name="Rounded Rectangle 17"/>
          <p:cNvSpPr/>
          <p:nvPr/>
        </p:nvSpPr>
        <p:spPr>
          <a:xfrm>
            <a:off x="3276295"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سرکاری حفاظتی انتباہ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ضابطہ: زہریلی گیس، کوئی معلوم طبی استعمال نہیں۔</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ذیابیطس کے ساتھ پاؤں کا زخم جلد معالج کو دکھائیں۔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Peripheral Neuropathy; NINDS, Peripheral Neuropathy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دوائیں درد کم کرتی ہیں، اعصاب ٹھیک نہیں کرتیں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اعصابی درد کی دوائیں معالج کا فیصلہ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عام درد کی دوائیں اعصابی درد میں اکثر ناکام۔</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سپلیمنٹس کی کوئی خاص سفارش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معالج سے پوچھے بغیر کوئی دوا نہ چھوڑیں۔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دوا اور سپلیمنٹ جائزے کے لیے ساتھ لائیں۔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پاؤں کا زخم جو ٹھیک نہ ہو، یا سرخ گرم دردناک جلد: فوراً</a:t>
            </a:r>
          </a:p>
        </p:txBody>
      </p:sp>
      <p:sp>
        <p:nvSpPr>
          <p:cNvPr id="9" name="Oval 8"/>
          <p:cNvSpPr/>
          <p:nvPr/>
        </p:nvSpPr>
        <p:spPr>
          <a:xfrm>
            <a:off x="11313871"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25552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سرخ، گرم، سوجا یا سیاہ ہوتا پاؤں، بدبو، بخار: فوراً</a:t>
            </a:r>
          </a:p>
        </p:txBody>
      </p:sp>
      <p:sp>
        <p:nvSpPr>
          <p:cNvPr id="11" name="Oval 10"/>
          <p:cNvSpPr/>
          <p:nvPr/>
        </p:nvSpPr>
        <p:spPr>
          <a:xfrm>
            <a:off x="11313871"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281940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ٹھنڈا، پیلا یا نیلا پاؤں: ابھی ایمرجنسی۔</a:t>
            </a:r>
          </a:p>
        </p:txBody>
      </p:sp>
      <p:sp>
        <p:nvSpPr>
          <p:cNvPr id="13" name="Oval 12"/>
          <p:cNvSpPr/>
          <p:nvPr/>
        </p:nvSpPr>
        <p:spPr>
          <a:xfrm>
            <a:off x="11313871"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38328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اچانک ایک طرف سن پن یا کمزوری: </a:t>
            </a:r>
            <a:r>
              <a:rPr sz="1920" b="0" i="0" lang="en-US">
                <a:solidFill>
                  <a:srgbClr val="15201E"/>
                </a:solidFill>
                <a:latin typeface="Segoe UI"/>
              </a:rPr>
              <a:t>‎911‎</a:t>
            </a:r>
            <a:r>
              <a:rPr sz="1920" b="0" i="0" lang="ur-PK">
                <a:solidFill>
                  <a:srgbClr val="15201E"/>
                </a:solidFill>
                <a:latin typeface="Segoe UI"/>
                <a:cs typeface="Noto Nastaliq Urdu"/>
              </a:rPr>
              <a:t> پر کال۔</a:t>
            </a:r>
          </a:p>
        </p:txBody>
      </p:sp>
      <p:sp>
        <p:nvSpPr>
          <p:cNvPr id="15" name="Oval 14"/>
          <p:cNvSpPr/>
          <p:nvPr/>
        </p:nvSpPr>
        <p:spPr>
          <a:xfrm>
            <a:off x="11313871"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394716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تیزی سے پھیلتا سن پن: فوراً؛ مثانے یا آنتوں پر قابو نہیں: </a:t>
            </a:r>
            <a:r>
              <a:rPr sz="1920" b="0" i="0" lang="en-US">
                <a:solidFill>
                  <a:srgbClr val="15201E"/>
                </a:solidFill>
                <a:latin typeface="Segoe UI"/>
              </a:rPr>
              <a:t>‎911‎</a:t>
            </a:r>
            <a:r>
              <a:rPr sz="1920" b="0" i="0" lang="ur-PK">
                <a:solidFill>
                  <a:srgbClr val="15201E"/>
                </a:solidFill>
                <a:latin typeface="Segoe UI"/>
                <a:cs typeface="Noto Nastaliq Urdu"/>
              </a:rPr>
              <a:t> پر کال۔</a:t>
            </a:r>
          </a:p>
        </p:txBody>
      </p:sp>
      <p:sp>
        <p:nvSpPr>
          <p:cNvPr id="17" name="Oval 16"/>
          <p:cNvSpPr/>
          <p:nvPr/>
        </p:nvSpPr>
        <p:spPr>
          <a:xfrm>
            <a:off x="11313871"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640080" y="45110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کمر درد کے ساتھ جانگھوں میں سن پن: فوراً؛ کمزوری ہو تو </a:t>
            </a:r>
            <a:r>
              <a:rPr sz="1920" b="0" i="0" lang="en-US">
                <a:solidFill>
                  <a:srgbClr val="15201E"/>
                </a:solidFill>
                <a:latin typeface="Segoe UI"/>
              </a:rPr>
              <a:t>‎911‎</a:t>
            </a:r>
            <a:r>
              <a:rPr sz="1920" b="0" i="0" lang="ur-PK">
                <a:solidFill>
                  <a:srgbClr val="15201E"/>
                </a:solidFill>
                <a:latin typeface="Segoe UI"/>
                <a:cs typeface="Noto Nastaliq Urdu"/>
              </a:rPr>
              <a:t> پر کال۔</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سن پاؤں پر درد سنگینی کا پیمانہ نہیں۔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Diabetes &amp; Foot Problems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پانچ چھوٹے قدم پاؤں کی حفاظت کرتے ہیں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آج رات دونوں پاؤں دیکھیں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یہ عادت جوتے اتارنے سے جوڑ دیں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نہانے کا پانی تھرمامیٹر یا کہنی سے جانچیں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ہر بار پہننے سے پہلے جوتے کے اندر دیکھیں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پاؤں کا سالانہ معائنہ طے کریں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آج رات سے شروع کریں: دونوں پاؤں دیکھیں۔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17</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087"/>
              </a:spcAft>
            </a:pPr>
            <a:r>
              <a:rPr sz="1450" b="0" i="0">
                <a:solidFill>
                  <a:srgbClr val="46524F"/>
                </a:solidFill>
                <a:latin typeface="Segoe UI"/>
              </a:rPr>
              <a:t>NIDDK — Diabetic Neuropathy</a:t>
            </a:r>
          </a:p>
          <a:p>
            <a:pPr algn="l">
              <a:spcAft>
                <a:spcPts val="1087"/>
              </a:spcAft>
            </a:pPr>
            <a:r>
              <a:rPr sz="1450" b="0" i="0">
                <a:solidFill>
                  <a:srgbClr val="46524F"/>
                </a:solidFill>
                <a:latin typeface="Segoe UI"/>
              </a:rPr>
              <a:t>NIDDK — Peripheral Neuropathy</a:t>
            </a:r>
          </a:p>
          <a:p>
            <a:pPr algn="l">
              <a:spcAft>
                <a:spcPts val="1087"/>
              </a:spcAft>
            </a:pPr>
            <a:r>
              <a:rPr sz="1450" b="0" i="0">
                <a:solidFill>
                  <a:srgbClr val="46524F"/>
                </a:solidFill>
                <a:latin typeface="Segoe UI"/>
              </a:rPr>
              <a:t>NIDDK — Diabetes &amp; Foot Problems</a:t>
            </a:r>
          </a:p>
          <a:p>
            <a:pPr algn="l">
              <a:spcAft>
                <a:spcPts val="1087"/>
              </a:spcAft>
            </a:pPr>
            <a:r>
              <a:rPr sz="1450" b="0" i="0">
                <a:solidFill>
                  <a:srgbClr val="46524F"/>
                </a:solidFill>
                <a:latin typeface="Segoe UI"/>
              </a:rPr>
              <a:t>NINDS — Peripheral Neuropathy</a:t>
            </a:r>
          </a:p>
          <a:p>
            <a:pPr algn="l">
              <a:spcAft>
                <a:spcPts val="1087"/>
              </a:spcAft>
            </a:pPr>
            <a:r>
              <a:rPr sz="1450" b="0" i="0">
                <a:solidFill>
                  <a:srgbClr val="46524F"/>
                </a:solidFill>
                <a:latin typeface="Segoe UI"/>
              </a:rPr>
              <a:t>MedlinePlus — Diabetic Foot</a:t>
            </a:r>
          </a:p>
          <a:p>
            <a:pPr algn="l">
              <a:spcAft>
                <a:spcPts val="1087"/>
              </a:spcAft>
            </a:pPr>
            <a:r>
              <a:rPr sz="1450" b="0" i="0">
                <a:solidFill>
                  <a:srgbClr val="46524F"/>
                </a:solidFill>
                <a:latin typeface="Segoe UI"/>
              </a:rPr>
              <a:t>MedlinePlus — Peripheral Nerve Disorders</a:t>
            </a:r>
          </a:p>
          <a:p>
            <a:pPr algn="l">
              <a:spcAft>
                <a:spcPts val="1087"/>
              </a:spcAft>
            </a:pPr>
            <a:r>
              <a:rPr sz="1450" b="0" i="0">
                <a:solidFill>
                  <a:srgbClr val="46524F"/>
                </a:solidFill>
                <a:latin typeface="Segoe UI"/>
              </a:rPr>
              <a:t>NHS — Peripheral neuropathy</a:t>
            </a:r>
          </a:p>
          <a:p>
            <a:pPr algn="l">
              <a:spcAft>
                <a:spcPts val="1087"/>
              </a:spcAft>
            </a:pPr>
            <a:r>
              <a:rPr sz="1450" b="0" i="0">
                <a:solidFill>
                  <a:srgbClr val="46524F"/>
                </a:solidFill>
                <a:latin typeface="Segoe UI"/>
              </a:rPr>
              <a:t>NIH Office of Dietary Supplements — Vitamin B12 - Fact Sheet for Consumers</a:t>
            </a:r>
          </a:p>
          <a:p>
            <a:pPr algn="l">
              <a:spcAft>
                <a:spcPts val="1087"/>
              </a:spcAft>
            </a:pPr>
            <a:r>
              <a:rPr sz="1450" b="0" i="0">
                <a:solidFill>
                  <a:srgbClr val="46524F"/>
                </a:solidFill>
                <a:latin typeface="Segoe UI"/>
              </a:rPr>
              <a:t>MedlinePlus — Diabetes - foot ulcers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087"/>
              </a:spcAft>
            </a:pPr>
            <a:r>
              <a:rPr sz="1450" b="0" i="0">
                <a:solidFill>
                  <a:srgbClr val="46524F"/>
                </a:solidFill>
                <a:latin typeface="Segoe UI"/>
              </a:rPr>
              <a:t>U.S. Code of Federal Regulations — Maximum acceptable level of ozone</a:t>
            </a:r>
          </a:p>
          <a:p>
            <a:pPr algn="l">
              <a:spcAft>
                <a:spcPts val="1087"/>
              </a:spcAft>
            </a:pPr>
            <a:r>
              <a:rPr sz="1450" b="0" i="0">
                <a:solidFill>
                  <a:srgbClr val="46524F"/>
                </a:solidFill>
                <a:latin typeface="Segoe UI"/>
              </a:rPr>
              <a:t>U.S. Food and Drug Administration — Leaders of “Genesis II Church of Health and Healing,” who sold toxic bleach as fake “miracle” cure, sentenced</a:t>
            </a:r>
          </a:p>
          <a:p>
            <a:pPr algn="l">
              <a:spcAft>
                <a:spcPts val="1087"/>
              </a:spcAft>
            </a:pPr>
            <a:r>
              <a:rPr sz="1450" b="0" i="0">
                <a:solidFill>
                  <a:srgbClr val="46524F"/>
                </a:solidFill>
                <a:latin typeface="Segoe UI"/>
              </a:rPr>
              <a:t>U.S. Food and Drug Administration — Questions and Answers on Unapproved Chelation Products</a:t>
            </a:r>
          </a:p>
          <a:p>
            <a:pPr algn="l">
              <a:spcAft>
                <a:spcPts val="1087"/>
              </a:spcAft>
            </a:pPr>
            <a:r>
              <a:rPr sz="1450" b="0" i="0">
                <a:solidFill>
                  <a:srgbClr val="46524F"/>
                </a:solidFill>
                <a:latin typeface="Segoe UI"/>
              </a:rPr>
              <a:t>Pakistan Institute of Medical Advancement — Printed brochure set, 8 pages (pages cited individually)</a:t>
            </a:r>
          </a:p>
          <a:p>
            <a:pPr algn="l">
              <a:spcAft>
                <a:spcPts val="1087"/>
              </a:spcAft>
            </a:pPr>
            <a:r>
              <a:rPr sz="1450" b="0" i="0">
                <a:solidFill>
                  <a:srgbClr val="46524F"/>
                </a:solidFill>
                <a:latin typeface="Segoe UI"/>
              </a:rPr>
              <a:t>Pakistan Institute of Medical Advancement — Urdu trifold brochure (quoted in ProperHealth's English translation)</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‎6‎</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پاؤں کا سن ہونا</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18</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میرے پاؤں کا آخری مکمل معائنہ کب ہوا تھا، اور اس میں کیا نکلا؟</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ان علامات میں کردار ادا کر رہی ہو سکتی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وٹامن بی </a:t>
            </a:r>
            <a:r>
              <a:rPr sz="2111" b="0" i="0" lang="en-US">
                <a:solidFill>
                  <a:srgbClr val="F7F5F0"/>
                </a:solidFill>
                <a:latin typeface="Segoe UI"/>
              </a:rPr>
              <a:t>‎12‎</a:t>
            </a:r>
            <a:r>
              <a:rPr sz="2111" b="0" i="0" lang="ur-PK">
                <a:solidFill>
                  <a:srgbClr val="F7F5F0"/>
                </a:solidFill>
                <a:latin typeface="Segoe UI"/>
                <a:cs typeface="Noto Nastaliq Urdu"/>
              </a:rPr>
              <a:t> چیک ہونا چاہیے، خاص طور پر اگر میں میٹفارمن لیتا ہوں؟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ناخنوں، کارن یا جوتوں کے لیے مجھے پاؤں کے ڈاکٹر کی ضرورت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