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numb, tingling or burning feet, and why they need more care, not less. Everything on these slides is drawn from public-health sources, and each slide names its source at the bottom. This is general education, not individual advice; questions about your own feet or medicines belong with your pharmacist or clinician.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on the slide. When you lose feeling in your feet, you may not feel a pebble in your sock or a blister on your foot. Ask the room: how would you know? The honest answer is that you would only know by looking. That idea runs through the whole session.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chain from left to right. High blood glucose and blood fats damage nerves. Feeling fades, so an injury goes unnoticed. Diabetes lowers blood flow, so healing is slow. And sores and infections can lead to the loss of a toe, foot or part of the leg. Each link is a point where something can be done.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illustration shows where the daily check fits. As feeling drops, the chance that an injury goes unnoticed rises. The fourth box is the point: looking at your feet each day catches problems before they get worse. Stress that the bars show direction, not measurements.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common. NIDDK says about one-third to one-half of people with diabetes have peripheral neuropathy, and NINDS calls diabetes the leading cause in the United States. Most neuropathies start in the feet because those nerves are the longest, farthest from the brain. So anyone with diabetes should treat daily foot care as routine, not as something for later.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Describe the symptoms in people's own words: burning, pins and needles, numbness, pain, weakness. They are often worse at night and usually on both sides. Losing the sense of pain or temperature is the dangerous part, because those are the warnings that protect the feet. Balance can suffer too, which makes falls more likely.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daily habits, from NIDDK. Look every evening, between the toes too, with a mirror or someone's help. Wash in warm water you have tested with a thermometer or your elbow, and do not soak. Lotion on the tops and bottoms, powder, not lotion, between the toes.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more. Never cut corns or use corn plasters or liquid removers; leave them to a professional. Trim nails straight across, not into the corners; a foot doctor can do it if you cannot see or reach your feet. Shoes and socks at all times, even indoors, and check inside the shoes first.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yearly exam finds reduced feeling before you notice it. It can include a tuning fork for vibration and a thin nylon strand called a monofilament. A simple trick from NIDDK: take your shoes and socks off in the exam room, so nobody forgets. Blood tests can also rule out other causes, such as thyroid, kidney disease and low B12.</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clear about what each kind of step does. Managing blood glucose, blood pressure and cholesterol protects the nerves; staying close to goal numbers can keep damage from getting worse. Pain medicines help the pain but do not change the damage. And diabetes experts have made no special recommendation about supplements.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Diabetes is the most common cause, but not the only one. Vitamin B12 deficiency, alcohol, smoking and some medicines can all play a part. If someone takes metformin, it is worth asking about B12, because metformin might lower it. NIDDK notes that if that is the cause, metformin can be continued with B12 supplementation.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described neuropathy symptoms in words that match current guidance, and treated neuropathy as a sign of metabolic control. NIDDK describes the same link: high glucose and blood fats damage nerves, and managing diabetes can keep the damage from getting worse. His remedy lists, his reversal claims and his ozone article are not supported by the sources used here. Pain treatments help the pain but do not change nerve damage.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Separate the two problems first: neuropathy is nerve damage, while ulcers and gangrene are wounds and tissue death driven by poor blood flow and infection. The clinic's brochure proposes EDTA, lumbrokinase, chlorine dioxide, calcium hypochlorite and DMSO to save legs, and ozone to clear infection, describing conventional care as having failed. Independent sources point the other way: drinking chlorine dioxide is like drinking bleach, the FDA warns unproven chelation can delay proven care and cause kidney failure, and federal regulation calls ozone a toxic gas with no known medical use. Standard care removes dead tissue, takes pressure off the wound, and can take weeks to months. The wish to keep a leg is reasonable; the safest route is early specialist wound care.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Medicines. Nerve-pain medicines are prescriber decisions; they help the pain but do not change the nerve damage, and if one does not help, another may be tried. Common painkillers such as acetaminophen and ibuprofen often do not work well for nerve pain. Supplements have no special recommendation. If you suspect a medicine is involved, raise it, but do not stop anything without talking to a doctor. A pharmacist can review medicines that may be contributing, raise vitamin B12 questions and check supplement interactions, but does not diagnose neuropathy or treat foot wounds.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The list is ProperHealth safety wording awaiting pharmacist sign-off, so present it as general guidance. Emphasize that on a numb foot, how much something hurts is not a guide to how serious it is. If people are unsure which line applies, they should treat it as the more urgent one and call.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One: look at both feet tonight, tops, soles, heels and between the toes, using a mirror or a helper. Two: tie the check to taking off your shoes each evening. Three: test bath water with a thermometer or your elbow; 90 to 95 degrees Fahrenheit is safe. Four: check inside your shoes before every wear. Five: book the yearly foot exam, and take off your shoes and socks at every visit.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facts in this lecture come from these sources: NIDDK, NINDS, MedlinePlus, the NIH Office of Dietary Supplements and the NHS. The full list of claims, with the exact passage each one rests on, is on the topic's sources page, so anyone can check a statement against its original wording. The warning signs also cite: MedlinePlus — Arterial embolism; MedlinePlus — Peripheral artery disease - legs; NHLBI — Stroke - Symptoms; MedlinePlus — Guillain-Barre syndrome; MedlinePlus — Numbness and tingling; MedlinePlus — Sciatica.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Encourage them to write down when their symptoms started and every medicine they take.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Numb feet &amp; neuropathy: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Why reduced feeling puts feet at risk, the daily habits that protect them, and what changes the outlook</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Diabetes &amp; Foot Problems</a:t>
            </a:r>
          </a:p>
        </p:txBody>
      </p:sp>
      <p:sp>
        <p:nvSpPr>
          <p:cNvPr id="7" name="TextBox 6"/>
          <p:cNvSpPr txBox="1"/>
          <p:nvPr/>
        </p:nvSpPr>
        <p:spPr>
          <a:xfrm>
            <a:off x="548640" y="155448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If you couldn't feel a pebble in your shoe, how would you know it was there?</a:t>
            </a:r>
          </a:p>
        </p:txBody>
      </p:sp>
      <p:sp>
        <p:nvSpPr>
          <p:cNvPr id="8" name="Rectangle 7"/>
          <p:cNvSpPr/>
          <p:nvPr/>
        </p:nvSpPr>
        <p:spPr>
          <a:xfrm>
            <a:off x="548640" y="430148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255769"/>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When feeling fades, a pebble or blister can go unnoticed.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Diabetic Neuropathy; NIDDK, Diabetes &amp; Foot Problems; NIDDK, Peripheral Neuropathy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small unfelt injury can become serious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Feeling fades</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High blood glucose and fats damage nerves, and feeling in the feet is lost.</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An injury goes unnoticed</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pebble in a sock or a blister goes unfelt and becomes a cut or sore.</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Healing is slow</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Lower blood flow makes it hard for a sore or infection to heal.</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Serious infection</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Sores and infections can lead to the loss of a toe, foot or part of the leg.</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Each link in the chain is a chance to act.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Peripheral Neuropathy; NIDDK, Diabetes &amp; Foot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daily look breaks the chain</a:t>
            </a:r>
          </a:p>
        </p:txBody>
      </p:sp>
      <p:sp>
        <p:nvSpPr>
          <p:cNvPr id="8" name="TextBox 7"/>
          <p:cNvSpPr txBox="1"/>
          <p:nvPr/>
        </p:nvSpPr>
        <p:spPr>
          <a:xfrm>
            <a:off x="749808"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1</a:t>
            </a:r>
          </a:p>
        </p:txBody>
      </p:sp>
      <p:sp>
        <p:nvSpPr>
          <p:cNvPr id="9" name="TextBox 8"/>
          <p:cNvSpPr txBox="1"/>
          <p:nvPr/>
        </p:nvSpPr>
        <p:spPr>
          <a:xfrm>
            <a:off x="749808"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Normal feeling</a:t>
            </a:r>
          </a:p>
        </p:txBody>
      </p:sp>
      <p:sp>
        <p:nvSpPr>
          <p:cNvPr id="10" name="TextBox 9"/>
          <p:cNvSpPr txBox="1"/>
          <p:nvPr/>
        </p:nvSpPr>
        <p:spPr>
          <a:xfrm>
            <a:off x="749808"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Feeling in your feet</a:t>
            </a:r>
          </a:p>
        </p:txBody>
      </p:sp>
      <p:sp>
        <p:nvSpPr>
          <p:cNvPr id="11" name="Rounded Rectangle 10"/>
          <p:cNvSpPr/>
          <p:nvPr/>
        </p:nvSpPr>
        <p:spPr>
          <a:xfrm>
            <a:off x="749808"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7"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Full feeling</a:t>
            </a:r>
          </a:p>
        </p:txBody>
      </p:sp>
      <p:sp>
        <p:nvSpPr>
          <p:cNvPr id="13" name="TextBox 12"/>
          <p:cNvSpPr txBox="1"/>
          <p:nvPr/>
        </p:nvSpPr>
        <p:spPr>
          <a:xfrm>
            <a:off x="749808"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Chance an injury goes unnoticed</a:t>
            </a:r>
          </a:p>
        </p:txBody>
      </p:sp>
      <p:sp>
        <p:nvSpPr>
          <p:cNvPr id="14" name="Rounded Rectangle 13"/>
          <p:cNvSpPr/>
          <p:nvPr/>
        </p:nvSpPr>
        <p:spPr>
          <a:xfrm>
            <a:off x="749808"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1247"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Unlikely</a:t>
            </a:r>
          </a:p>
        </p:txBody>
      </p:sp>
      <p:sp>
        <p:nvSpPr>
          <p:cNvPr id="16" name="Rectangle 15"/>
          <p:cNvSpPr/>
          <p:nvPr/>
        </p:nvSpPr>
        <p:spPr>
          <a:xfrm>
            <a:off x="3322243"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7" name="Connector 16"/>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523411" y="1737360"/>
            <a:ext cx="914400" cy="548640"/>
          </a:xfrm>
          <a:prstGeom prst="rect">
            <a:avLst/>
          </a:prstGeom>
          <a:noFill/>
        </p:spPr>
        <p:txBody>
          <a:bodyPr wrap="square" lIns="18288" rIns="18288" tIns="18288" bIns="18288" anchor="t">
            <a:spAutoFit/>
          </a:bodyPr>
          <a:lstStyle/>
          <a:p>
            <a:pPr algn="l"/>
            <a:r>
              <a:rPr sz="3000" b="0" i="0">
                <a:solidFill>
                  <a:srgbClr val="0E5753"/>
                </a:solidFill>
                <a:latin typeface="Georgia"/>
              </a:rPr>
              <a:t>2</a:t>
            </a:r>
          </a:p>
        </p:txBody>
      </p:sp>
      <p:sp>
        <p:nvSpPr>
          <p:cNvPr id="19" name="TextBox 18"/>
          <p:cNvSpPr txBox="1"/>
          <p:nvPr/>
        </p:nvSpPr>
        <p:spPr>
          <a:xfrm>
            <a:off x="3523411"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Feeling reduced</a:t>
            </a:r>
          </a:p>
        </p:txBody>
      </p:sp>
      <p:sp>
        <p:nvSpPr>
          <p:cNvPr id="20" name="TextBox 19"/>
          <p:cNvSpPr txBox="1"/>
          <p:nvPr/>
        </p:nvSpPr>
        <p:spPr>
          <a:xfrm>
            <a:off x="3523411"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Feeling in your feet</a:t>
            </a:r>
          </a:p>
        </p:txBody>
      </p:sp>
      <p:sp>
        <p:nvSpPr>
          <p:cNvPr id="21" name="Rounded Rectangle 20"/>
          <p:cNvSpPr/>
          <p:nvPr/>
        </p:nvSpPr>
        <p:spPr>
          <a:xfrm>
            <a:off x="3523411" y="3602736"/>
            <a:ext cx="2224963"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3614851"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Reduced</a:t>
            </a:r>
          </a:p>
        </p:txBody>
      </p:sp>
      <p:sp>
        <p:nvSpPr>
          <p:cNvPr id="23" name="TextBox 22"/>
          <p:cNvSpPr txBox="1"/>
          <p:nvPr/>
        </p:nvSpPr>
        <p:spPr>
          <a:xfrm>
            <a:off x="3523411"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Chance an injury goes unnoticed</a:t>
            </a:r>
          </a:p>
        </p:txBody>
      </p:sp>
      <p:sp>
        <p:nvSpPr>
          <p:cNvPr id="24" name="Rounded Rectangle 23"/>
          <p:cNvSpPr/>
          <p:nvPr/>
        </p:nvSpPr>
        <p:spPr>
          <a:xfrm>
            <a:off x="3523411"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614851"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More likely</a:t>
            </a:r>
          </a:p>
        </p:txBody>
      </p:sp>
      <p:cxnSp>
        <p:nvCxnSpPr>
          <p:cNvPr id="26" name="Connector 25"/>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297015"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3</a:t>
            </a:r>
          </a:p>
        </p:txBody>
      </p:sp>
      <p:sp>
        <p:nvSpPr>
          <p:cNvPr id="28" name="TextBox 27"/>
          <p:cNvSpPr txBox="1"/>
          <p:nvPr/>
        </p:nvSpPr>
        <p:spPr>
          <a:xfrm>
            <a:off x="6297015"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An unfelt sore</a:t>
            </a:r>
          </a:p>
        </p:txBody>
      </p:sp>
      <p:sp>
        <p:nvSpPr>
          <p:cNvPr id="29" name="TextBox 28"/>
          <p:cNvSpPr txBox="1"/>
          <p:nvPr/>
        </p:nvSpPr>
        <p:spPr>
          <a:xfrm>
            <a:off x="6297015"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Feeling in your feet</a:t>
            </a:r>
          </a:p>
        </p:txBody>
      </p:sp>
      <p:sp>
        <p:nvSpPr>
          <p:cNvPr id="30" name="Rounded Rectangle 29"/>
          <p:cNvSpPr/>
          <p:nvPr/>
        </p:nvSpPr>
        <p:spPr>
          <a:xfrm>
            <a:off x="6297015"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388455"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Little feeling</a:t>
            </a:r>
          </a:p>
        </p:txBody>
      </p:sp>
      <p:sp>
        <p:nvSpPr>
          <p:cNvPr id="32" name="TextBox 31"/>
          <p:cNvSpPr txBox="1"/>
          <p:nvPr/>
        </p:nvSpPr>
        <p:spPr>
          <a:xfrm>
            <a:off x="6297015"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Chance an injury goes unnoticed</a:t>
            </a:r>
          </a:p>
        </p:txBody>
      </p:sp>
      <p:sp>
        <p:nvSpPr>
          <p:cNvPr id="33" name="Rounded Rectangle 32"/>
          <p:cNvSpPr/>
          <p:nvPr/>
        </p:nvSpPr>
        <p:spPr>
          <a:xfrm>
            <a:off x="6297015"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388455"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Very likely</a:t>
            </a:r>
          </a:p>
        </p:txBody>
      </p:sp>
      <p:cxnSp>
        <p:nvCxnSpPr>
          <p:cNvPr id="35" name="Connector 34"/>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9070619"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4</a:t>
            </a:r>
          </a:p>
        </p:txBody>
      </p:sp>
      <p:sp>
        <p:nvSpPr>
          <p:cNvPr id="37" name="TextBox 36"/>
          <p:cNvSpPr txBox="1"/>
          <p:nvPr/>
        </p:nvSpPr>
        <p:spPr>
          <a:xfrm>
            <a:off x="9070619"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Found early</a:t>
            </a:r>
          </a:p>
        </p:txBody>
      </p:sp>
      <p:sp>
        <p:nvSpPr>
          <p:cNvPr id="38" name="TextBox 37"/>
          <p:cNvSpPr txBox="1"/>
          <p:nvPr/>
        </p:nvSpPr>
        <p:spPr>
          <a:xfrm>
            <a:off x="9070619"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Feeling in your feet</a:t>
            </a:r>
          </a:p>
        </p:txBody>
      </p:sp>
      <p:sp>
        <p:nvSpPr>
          <p:cNvPr id="39" name="Rounded Rectangle 38"/>
          <p:cNvSpPr/>
          <p:nvPr/>
        </p:nvSpPr>
        <p:spPr>
          <a:xfrm>
            <a:off x="9070619"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162059" y="360273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Little feeling</a:t>
            </a:r>
          </a:p>
        </p:txBody>
      </p:sp>
      <p:sp>
        <p:nvSpPr>
          <p:cNvPr id="41" name="TextBox 40"/>
          <p:cNvSpPr txBox="1"/>
          <p:nvPr/>
        </p:nvSpPr>
        <p:spPr>
          <a:xfrm>
            <a:off x="9070619"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Chance an injury goes unnoticed</a:t>
            </a:r>
          </a:p>
        </p:txBody>
      </p:sp>
      <p:sp>
        <p:nvSpPr>
          <p:cNvPr id="42" name="Rounded Rectangle 41"/>
          <p:cNvSpPr/>
          <p:nvPr/>
        </p:nvSpPr>
        <p:spPr>
          <a:xfrm>
            <a:off x="9070619"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162059" y="437997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Caught by the check</a:t>
            </a:r>
          </a:p>
        </p:txBody>
      </p:sp>
      <p:sp>
        <p:nvSpPr>
          <p:cNvPr id="44" name="Rounded Rectangle 4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Check every evening, so problems are caught early.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Diabetic Neuropathy; NINDS, Peripheral Neuropathy</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1/3–1/2</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of people with diabetes have peripheral neuropathy.</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#1</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Diabetes is the leading U.S. cause.</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With diabetes, your feet need daily care.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Peripheral Neuropathy; MedlinePlus, Peripheral Nerve Disorders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Burning, tingling and numbness are warning signs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Burning, pins and needles, numbness or weakness.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Often worse at night, usually in both feet.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Trouble sensing pain or temperature.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Poorer balance and more falls.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Losing the sense of pain is the dangerous part.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Diabetes &amp; Foot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Look, wash, keep dry: three daily habits</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a:tableStyleId>{5C22544A-7EE6-4342-B048-85BDC9FD1C3A}</a:tableStyleId>
              </a:tblPr>
              <a:tblGrid>
                <a:gridCol w="3025749"/>
                <a:gridCol w="4034332"/>
                <a:gridCol w="4034332"/>
              </a:tblGrid>
              <a:tr h="640080">
                <a:tc>
                  <a:txBody>
                    <a:bodyPr/>
                    <a:lstStyle/>
                    <a:p>
                      <a:pPr algn="l"/>
                      <a:r>
                        <a:rPr sz="1400" b="1" i="0">
                          <a:solidFill>
                            <a:srgbClr val="46524F"/>
                          </a:solidFill>
                          <a:latin typeface="Segoe UI"/>
                        </a:rPr>
                        <a:t>Habit</a:t>
                      </a:r>
                    </a:p>
                  </a:txBody>
                  <a:tcPr marL="128016" marR="128016" anchor="ctr">
                    <a:solidFill>
                      <a:srgbClr val="EFECE4"/>
                    </a:solidFill>
                  </a:tcPr>
                </a:tc>
                <a:tc>
                  <a:txBody>
                    <a:bodyPr/>
                    <a:lstStyle/>
                    <a:p>
                      <a:pPr algn="l"/>
                      <a:r>
                        <a:rPr sz="1400" b="1" i="0">
                          <a:solidFill>
                            <a:srgbClr val="46524F"/>
                          </a:solidFill>
                          <a:latin typeface="Segoe UI"/>
                        </a:rPr>
                        <a:t>How</a:t>
                      </a:r>
                    </a:p>
                  </a:txBody>
                  <a:tcPr marL="128016" marR="128016" anchor="ctr">
                    <a:solidFill>
                      <a:srgbClr val="EFECE4"/>
                    </a:solidFill>
                  </a:tcPr>
                </a:tc>
                <a:tc>
                  <a:txBody>
                    <a:bodyPr/>
                    <a:lstStyle/>
                    <a:p>
                      <a:pPr algn="l"/>
                      <a:r>
                        <a:rPr sz="1400" b="1" i="0">
                          <a:solidFill>
                            <a:srgbClr val="46524F"/>
                          </a:solidFill>
                          <a:latin typeface="Segoe UI"/>
                        </a:rPr>
                        <a:t>Why it matters</a:t>
                      </a:r>
                    </a:p>
                  </a:txBody>
                  <a:tcPr marL="128016" marR="128016" anchor="ctr">
                    <a:solidFill>
                      <a:srgbClr val="EFECE4"/>
                    </a:solidFill>
                  </a:tcPr>
                </a:tc>
              </a:tr>
              <a:tr h="640080">
                <a:tc>
                  <a:txBody>
                    <a:bodyPr/>
                    <a:lstStyle/>
                    <a:p>
                      <a:pPr algn="l"/>
                      <a:r>
                        <a:rPr sz="1900" b="1" i="0">
                          <a:solidFill>
                            <a:srgbClr val="15201E"/>
                          </a:solidFill>
                          <a:latin typeface="Segoe UI"/>
                        </a:rPr>
                        <a:t>Look at your feet</a:t>
                      </a:r>
                    </a:p>
                  </a:txBody>
                  <a:tcPr marL="128016" marR="128016" anchor="ctr">
                    <a:solidFill>
                      <a:srgbClr val="FFFFFF"/>
                    </a:solidFill>
                  </a:tcPr>
                </a:tc>
                <a:tc>
                  <a:txBody>
                    <a:bodyPr/>
                    <a:lstStyle/>
                    <a:p>
                      <a:pPr algn="l"/>
                      <a:r>
                        <a:rPr sz="1900" b="0" i="0">
                          <a:solidFill>
                            <a:srgbClr val="15201E"/>
                          </a:solidFill>
                          <a:latin typeface="Segoe UI"/>
                        </a:rPr>
                        <a:t>Each evening, including between the toes. Use a mirror or ask someone.</a:t>
                      </a:r>
                    </a:p>
                  </a:txBody>
                  <a:tcPr marL="128016" marR="128016" anchor="ctr">
                    <a:solidFill>
                      <a:srgbClr val="F6ECDB"/>
                    </a:solidFill>
                  </a:tcPr>
                </a:tc>
                <a:tc>
                  <a:txBody>
                    <a:bodyPr/>
                    <a:lstStyle/>
                    <a:p>
                      <a:pPr algn="l"/>
                      <a:r>
                        <a:rPr sz="1900" b="0" i="0">
                          <a:solidFill>
                            <a:srgbClr val="15201E"/>
                          </a:solidFill>
                          <a:latin typeface="Segoe UI"/>
                        </a:rPr>
                        <a:t>You may have foot problems but feel no pain.</a:t>
                      </a:r>
                    </a:p>
                  </a:txBody>
                  <a:tcPr marL="128016" marR="128016" anchor="ctr">
                    <a:solidFill>
                      <a:srgbClr val="FFFFFF"/>
                    </a:solidFill>
                  </a:tcPr>
                </a:tc>
              </a:tr>
              <a:tr h="640080">
                <a:tc>
                  <a:txBody>
                    <a:bodyPr/>
                    <a:lstStyle/>
                    <a:p>
                      <a:pPr algn="l"/>
                      <a:r>
                        <a:rPr sz="1900" b="1" i="0">
                          <a:solidFill>
                            <a:srgbClr val="15201E"/>
                          </a:solidFill>
                          <a:latin typeface="Segoe UI"/>
                        </a:rPr>
                        <a:t>Wash in warm, not hot, water</a:t>
                      </a:r>
                    </a:p>
                  </a:txBody>
                  <a:tcPr marL="128016" marR="128016" anchor="ctr">
                    <a:solidFill>
                      <a:srgbClr val="FFFFFF"/>
                    </a:solidFill>
                  </a:tcPr>
                </a:tc>
                <a:tc>
                  <a:txBody>
                    <a:bodyPr/>
                    <a:lstStyle/>
                    <a:p>
                      <a:pPr algn="l"/>
                      <a:r>
                        <a:rPr sz="1900" b="0" i="0">
                          <a:solidFill>
                            <a:srgbClr val="15201E"/>
                          </a:solidFill>
                          <a:latin typeface="Segoe UI"/>
                        </a:rPr>
                        <a:t>Test with a thermometer (90° to 95°F is safe) or your elbow. Do not soak.</a:t>
                      </a:r>
                    </a:p>
                  </a:txBody>
                  <a:tcPr marL="128016" marR="128016" anchor="ctr">
                    <a:solidFill>
                      <a:srgbClr val="F6ECDB"/>
                    </a:solidFill>
                  </a:tcPr>
                </a:tc>
                <a:tc>
                  <a:txBody>
                    <a:bodyPr/>
                    <a:lstStyle/>
                    <a:p>
                      <a:pPr algn="l"/>
                      <a:r>
                        <a:rPr sz="1900" b="0" i="0">
                          <a:solidFill>
                            <a:srgbClr val="15201E"/>
                          </a:solidFill>
                          <a:latin typeface="Segoe UI"/>
                        </a:rPr>
                        <a:t>Numb feet can burn without you knowing.</a:t>
                      </a:r>
                    </a:p>
                  </a:txBody>
                  <a:tcPr marL="128016" marR="128016" anchor="ctr">
                    <a:solidFill>
                      <a:srgbClr val="FFFFFF"/>
                    </a:solidFill>
                  </a:tcPr>
                </a:tc>
              </a:tr>
              <a:tr h="640080">
                <a:tc>
                  <a:txBody>
                    <a:bodyPr/>
                    <a:lstStyle/>
                    <a:p>
                      <a:pPr algn="l"/>
                      <a:r>
                        <a:rPr sz="1900" b="1" i="0">
                          <a:solidFill>
                            <a:srgbClr val="15201E"/>
                          </a:solidFill>
                          <a:latin typeface="Segoe UI"/>
                        </a:rPr>
                        <a:t>Keep skin soft, toes dry</a:t>
                      </a:r>
                    </a:p>
                  </a:txBody>
                  <a:tcPr marL="128016" marR="128016" anchor="ctr">
                    <a:solidFill>
                      <a:srgbClr val="FFFFFF"/>
                    </a:solidFill>
                  </a:tcPr>
                </a:tc>
                <a:tc>
                  <a:txBody>
                    <a:bodyPr/>
                    <a:lstStyle/>
                    <a:p>
                      <a:pPr algn="l"/>
                      <a:r>
                        <a:rPr sz="1900" b="0" i="0">
                          <a:solidFill>
                            <a:srgbClr val="15201E"/>
                          </a:solidFill>
                          <a:latin typeface="Segoe UI"/>
                        </a:rPr>
                        <a:t>Lotion on tops and bottoms; powder, not lotion, between the toes.</a:t>
                      </a:r>
                    </a:p>
                  </a:txBody>
                  <a:tcPr marL="128016" marR="128016" anchor="ctr">
                    <a:solidFill>
                      <a:srgbClr val="F6ECDB"/>
                    </a:solidFill>
                  </a:tcPr>
                </a:tc>
                <a:tc>
                  <a:txBody>
                    <a:bodyPr/>
                    <a:lstStyle/>
                    <a:p>
                      <a:pPr algn="l"/>
                      <a:r>
                        <a:rPr sz="1900" b="0" i="0">
                          <a:solidFill>
                            <a:srgbClr val="15201E"/>
                          </a:solidFill>
                          <a:latin typeface="Segoe UI"/>
                        </a:rPr>
                        <a:t>Moisture between the toes might cause an infection.</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Look every evening; test the water before your feet go 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Diabetes &amp; Foot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Corns, nails and shoes: three more habits</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3086416"/>
                <a:gridCol w="4003999"/>
                <a:gridCol w="4003999"/>
              </a:tblGrid>
              <a:tr h="640080">
                <a:tc>
                  <a:txBody>
                    <a:bodyPr/>
                    <a:lstStyle/>
                    <a:p>
                      <a:pPr algn="l"/>
                      <a:r>
                        <a:rPr sz="1400" b="1" i="0">
                          <a:solidFill>
                            <a:srgbClr val="46524F"/>
                          </a:solidFill>
                          <a:latin typeface="Segoe UI"/>
                        </a:rPr>
                        <a:t>Habit</a:t>
                      </a:r>
                    </a:p>
                  </a:txBody>
                  <a:tcPr marL="128016" marR="128016" anchor="ctr">
                    <a:solidFill>
                      <a:srgbClr val="EFECE4"/>
                    </a:solidFill>
                  </a:tcPr>
                </a:tc>
                <a:tc>
                  <a:txBody>
                    <a:bodyPr/>
                    <a:lstStyle/>
                    <a:p>
                      <a:pPr algn="l"/>
                      <a:r>
                        <a:rPr sz="1400" b="1" i="0">
                          <a:solidFill>
                            <a:srgbClr val="46524F"/>
                          </a:solidFill>
                          <a:latin typeface="Segoe UI"/>
                        </a:rPr>
                        <a:t>How</a:t>
                      </a:r>
                    </a:p>
                  </a:txBody>
                  <a:tcPr marL="128016" marR="128016" anchor="ctr">
                    <a:solidFill>
                      <a:srgbClr val="EFECE4"/>
                    </a:solidFill>
                  </a:tcPr>
                </a:tc>
                <a:tc>
                  <a:txBody>
                    <a:bodyPr/>
                    <a:lstStyle/>
                    <a:p>
                      <a:pPr algn="l"/>
                      <a:r>
                        <a:rPr sz="1400" b="1" i="0">
                          <a:solidFill>
                            <a:srgbClr val="46524F"/>
                          </a:solidFill>
                          <a:latin typeface="Segoe UI"/>
                        </a:rPr>
                        <a:t>Why it matters</a:t>
                      </a:r>
                    </a:p>
                  </a:txBody>
                  <a:tcPr marL="128016" marR="128016" anchor="ctr">
                    <a:solidFill>
                      <a:srgbClr val="EFECE4"/>
                    </a:solidFill>
                  </a:tcPr>
                </a:tc>
              </a:tr>
              <a:tr h="640080">
                <a:tc>
                  <a:txBody>
                    <a:bodyPr/>
                    <a:lstStyle/>
                    <a:p>
                      <a:pPr algn="l"/>
                      <a:r>
                        <a:rPr sz="1900" b="1" i="0">
                          <a:solidFill>
                            <a:srgbClr val="15201E"/>
                          </a:solidFill>
                          <a:latin typeface="Segoe UI"/>
                        </a:rPr>
                        <a:t>Leave corns to a professional</a:t>
                      </a:r>
                    </a:p>
                  </a:txBody>
                  <a:tcPr marL="128016" marR="128016" anchor="ctr">
                    <a:solidFill>
                      <a:srgbClr val="FFFFFF"/>
                    </a:solidFill>
                  </a:tcPr>
                </a:tc>
                <a:tc>
                  <a:txBody>
                    <a:bodyPr/>
                    <a:lstStyle/>
                    <a:p>
                      <a:pPr algn="l"/>
                      <a:r>
                        <a:rPr sz="1900" b="0" i="0">
                          <a:solidFill>
                            <a:srgbClr val="15201E"/>
                          </a:solidFill>
                          <a:latin typeface="Segoe UI"/>
                        </a:rPr>
                        <a:t>Do not cut them or use corn plasters or liquid removers.</a:t>
                      </a:r>
                    </a:p>
                  </a:txBody>
                  <a:tcPr marL="128016" marR="128016" anchor="ctr">
                    <a:solidFill>
                      <a:srgbClr val="F6ECDB"/>
                    </a:solidFill>
                  </a:tcPr>
                </a:tc>
                <a:tc>
                  <a:txBody>
                    <a:bodyPr/>
                    <a:lstStyle/>
                    <a:p>
                      <a:pPr algn="l"/>
                      <a:r>
                        <a:rPr sz="1900" b="0" i="0">
                          <a:solidFill>
                            <a:srgbClr val="15201E"/>
                          </a:solidFill>
                          <a:latin typeface="Segoe UI"/>
                        </a:rPr>
                        <a:t>These can damage the skin and cause an infection.</a:t>
                      </a:r>
                    </a:p>
                  </a:txBody>
                  <a:tcPr marL="128016" marR="128016" anchor="ctr">
                    <a:solidFill>
                      <a:srgbClr val="FFFFFF"/>
                    </a:solidFill>
                  </a:tcPr>
                </a:tc>
              </a:tr>
              <a:tr h="640080">
                <a:tc>
                  <a:txBody>
                    <a:bodyPr/>
                    <a:lstStyle/>
                    <a:p>
                      <a:pPr algn="l"/>
                      <a:r>
                        <a:rPr sz="1900" b="1" i="0">
                          <a:solidFill>
                            <a:srgbClr val="15201E"/>
                          </a:solidFill>
                          <a:latin typeface="Segoe UI"/>
                        </a:rPr>
                        <a:t>Trim nails straight across</a:t>
                      </a:r>
                    </a:p>
                  </a:txBody>
                  <a:tcPr marL="128016" marR="128016" anchor="ctr">
                    <a:solidFill>
                      <a:srgbClr val="FFFFFF"/>
                    </a:solidFill>
                  </a:tcPr>
                </a:tc>
                <a:tc>
                  <a:txBody>
                    <a:bodyPr/>
                    <a:lstStyle/>
                    <a:p>
                      <a:pPr algn="l"/>
                      <a:r>
                        <a:rPr sz="1900" b="0" i="0">
                          <a:solidFill>
                            <a:srgbClr val="15201E"/>
                          </a:solidFill>
                          <a:latin typeface="Segoe UI"/>
                        </a:rPr>
                        <a:t>Not into the corners. A foot doctor can do it if you cannot see, feel or reach your feet.</a:t>
                      </a:r>
                    </a:p>
                  </a:txBody>
                  <a:tcPr marL="128016" marR="128016" anchor="ctr">
                    <a:solidFill>
                      <a:srgbClr val="F6ECDB"/>
                    </a:solidFill>
                  </a:tcPr>
                </a:tc>
                <a:tc>
                  <a:txBody>
                    <a:bodyPr/>
                    <a:lstStyle/>
                    <a:p>
                      <a:pPr algn="l"/>
                      <a:r>
                        <a:rPr sz="1900" b="0" i="0">
                          <a:solidFill>
                            <a:srgbClr val="15201E"/>
                          </a:solidFill>
                          <a:latin typeface="Segoe UI"/>
                        </a:rPr>
                        <a:t>Helps prevent cuts and ingrown nails.</a:t>
                      </a:r>
                    </a:p>
                  </a:txBody>
                  <a:tcPr marL="128016" marR="128016" anchor="ctr">
                    <a:solidFill>
                      <a:srgbClr val="FFFFFF"/>
                    </a:solidFill>
                  </a:tcPr>
                </a:tc>
              </a:tr>
              <a:tr h="640080">
                <a:tc>
                  <a:txBody>
                    <a:bodyPr/>
                    <a:lstStyle/>
                    <a:p>
                      <a:pPr algn="l"/>
                      <a:r>
                        <a:rPr sz="1900" b="1" i="0">
                          <a:solidFill>
                            <a:srgbClr val="15201E"/>
                          </a:solidFill>
                          <a:latin typeface="Segoe UI"/>
                        </a:rPr>
                        <a:t>Shoes and socks, always</a:t>
                      </a:r>
                    </a:p>
                  </a:txBody>
                  <a:tcPr marL="128016" marR="128016" anchor="ctr">
                    <a:solidFill>
                      <a:srgbClr val="FFFFFF"/>
                    </a:solidFill>
                  </a:tcPr>
                </a:tc>
                <a:tc>
                  <a:txBody>
                    <a:bodyPr/>
                    <a:lstStyle/>
                    <a:p>
                      <a:pPr algn="l"/>
                      <a:r>
                        <a:rPr sz="1900" b="0" i="0">
                          <a:solidFill>
                            <a:srgbClr val="15201E"/>
                          </a:solidFill>
                          <a:latin typeface="Segoe UI"/>
                        </a:rPr>
                        <a:t>No bare feet, even indoors. Check inside shoes first.</a:t>
                      </a:r>
                    </a:p>
                  </a:txBody>
                  <a:tcPr marL="128016" marR="128016" anchor="ctr">
                    <a:solidFill>
                      <a:srgbClr val="F6ECDB"/>
                    </a:solidFill>
                  </a:tcPr>
                </a:tc>
                <a:tc>
                  <a:txBody>
                    <a:bodyPr/>
                    <a:lstStyle/>
                    <a:p>
                      <a:pPr algn="l"/>
                      <a:r>
                        <a:rPr sz="1900" b="0" i="0">
                          <a:solidFill>
                            <a:srgbClr val="15201E"/>
                          </a:solidFill>
                          <a:latin typeface="Segoe UI"/>
                        </a:rPr>
                        <a:t>You could step on something and not feel it.</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Leave corns alone, trim straight across, always wear shoes.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Peripheral Neuropathy; NIDDK, Diabetes &amp; Foot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Get a thorough foot exam every year</a:t>
            </a:r>
          </a:p>
        </p:txBody>
      </p:sp>
      <p:sp>
        <p:nvSpPr>
          <p:cNvPr id="8" name="TextBox 7"/>
          <p:cNvSpPr txBox="1"/>
          <p:nvPr/>
        </p:nvSpPr>
        <p:spPr>
          <a:xfrm>
            <a:off x="548640" y="1783080"/>
            <a:ext cx="3291840" cy="1371600"/>
          </a:xfrm>
          <a:prstGeom prst="rect">
            <a:avLst/>
          </a:prstGeom>
          <a:noFill/>
        </p:spPr>
        <p:txBody>
          <a:bodyPr wrap="square" lIns="18288" rIns="18288" tIns="18288" bIns="18288" anchor="t">
            <a:spAutoFit/>
          </a:bodyPr>
          <a:lstStyle/>
          <a:p>
            <a:pPr algn="l"/>
            <a:r>
              <a:rPr sz="6600" b="0" i="0">
                <a:solidFill>
                  <a:srgbClr val="0A3F3C"/>
                </a:solidFill>
                <a:latin typeface="Georgia"/>
              </a:rPr>
              <a:t>Yearly</a:t>
            </a:r>
          </a:p>
        </p:txBody>
      </p:sp>
      <p:sp>
        <p:nvSpPr>
          <p:cNvPr id="9" name="TextBox 8"/>
          <p:cNvSpPr txBox="1"/>
          <p:nvPr/>
        </p:nvSpPr>
        <p:spPr>
          <a:xfrm>
            <a:off x="548640" y="3246120"/>
            <a:ext cx="3108960" cy="548640"/>
          </a:xfrm>
          <a:prstGeom prst="rect">
            <a:avLst/>
          </a:prstGeom>
          <a:noFill/>
        </p:spPr>
        <p:txBody>
          <a:bodyPr wrap="square" lIns="18288" rIns="18288" tIns="18288" bIns="18288" anchor="t">
            <a:spAutoFit/>
          </a:bodyPr>
          <a:lstStyle/>
          <a:p>
            <a:pPr algn="l"/>
            <a:r>
              <a:rPr sz="2000" b="0" i="0">
                <a:solidFill>
                  <a:srgbClr val="46524F"/>
                </a:solidFill>
                <a:latin typeface="Segoe UI"/>
              </a:rPr>
              <a:t>thorough foot exam</a:t>
            </a:r>
          </a:p>
        </p:txBody>
      </p:sp>
      <p:sp>
        <p:nvSpPr>
          <p:cNvPr id="10" name="Oval 9"/>
          <p:cNvSpPr/>
          <p:nvPr/>
        </p:nvSpPr>
        <p:spPr>
          <a:xfrm>
            <a:off x="42062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3712" y="178308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At least once a year with diabetes.</a:t>
            </a:r>
          </a:p>
        </p:txBody>
      </p:sp>
      <p:sp>
        <p:nvSpPr>
          <p:cNvPr id="12" name="Oval 11"/>
          <p:cNvSpPr/>
          <p:nvPr/>
        </p:nvSpPr>
        <p:spPr>
          <a:xfrm>
            <a:off x="42062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53712" y="260604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Tuning-fork and nylon-strand touch tests.</a:t>
            </a:r>
          </a:p>
        </p:txBody>
      </p:sp>
      <p:sp>
        <p:nvSpPr>
          <p:cNvPr id="14" name="Oval 13"/>
          <p:cNvSpPr/>
          <p:nvPr/>
        </p:nvSpPr>
        <p:spPr>
          <a:xfrm>
            <a:off x="42062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53712" y="342900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Shoes and socks off at every visit.</a:t>
            </a:r>
          </a:p>
        </p:txBody>
      </p:sp>
      <p:sp>
        <p:nvSpPr>
          <p:cNvPr id="16" name="Oval 15"/>
          <p:cNvSpPr/>
          <p:nvPr/>
        </p:nvSpPr>
        <p:spPr>
          <a:xfrm>
            <a:off x="42062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53712" y="425196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Blood tests can rule out other causes.</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exam finds lost feeling before you notice 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Peripheral Neuropathy; MedlinePlus, Diabetic Foot; NINDS, Peripheral Neuropathy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Control protects nerves; pain medicines only ease pain</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Protects nerves and feet</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Managing blood glucose, blood pressure and cholesterol.</a:t>
            </a:r>
          </a:p>
          <a:p>
            <a:pPr algn="l">
              <a:spcAft>
                <a:spcPts val="1125"/>
              </a:spcAft>
            </a:pPr>
            <a:r>
              <a:rPr sz="1500" b="0" i="0">
                <a:solidFill>
                  <a:srgbClr val="15201E"/>
                </a:solidFill>
                <a:latin typeface="Segoe UI"/>
              </a:rPr>
              <a:t>Controlling blood sugar every day.</a:t>
            </a:r>
          </a:p>
          <a:p>
            <a:pPr algn="l">
              <a:spcAft>
                <a:spcPts val="1125"/>
              </a:spcAft>
            </a:pPr>
            <a:r>
              <a:rPr sz="1500" b="0" i="0">
                <a:solidFill>
                  <a:srgbClr val="15201E"/>
                </a:solidFill>
                <a:latin typeface="Segoe UI"/>
              </a:rPr>
              <a:t>Checking and caring for your feet daily.</a:t>
            </a:r>
          </a:p>
          <a:p>
            <a:pPr algn="l">
              <a:spcAft>
                <a:spcPts val="1125"/>
              </a:spcAft>
            </a:pPr>
            <a:r>
              <a:rPr sz="1500" b="0" i="0">
                <a:solidFill>
                  <a:srgbClr val="15201E"/>
                </a:solidFill>
                <a:latin typeface="Segoe UI"/>
              </a:rPr>
              <a:t>Healthy eating and exercise.</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Eases symptoms only</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Prescribed nerve-pain medicines help the pain but do not change the nerve damage.</a:t>
            </a:r>
          </a:p>
          <a:p>
            <a:pPr algn="l">
              <a:spcAft>
                <a:spcPts val="1350"/>
              </a:spcAft>
            </a:pPr>
            <a:r>
              <a:rPr sz="1800" b="0" i="0">
                <a:solidFill>
                  <a:srgbClr val="15201E"/>
                </a:solidFill>
                <a:latin typeface="Segoe UI"/>
              </a:rPr>
              <a:t>Over-the-counter painkillers may not work well for most nerve pain.</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No special recommendation</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Diabetes experts have not made special recommendations about supplements.</a:t>
            </a:r>
          </a:p>
          <a:p>
            <a:pPr algn="l">
              <a:spcAft>
                <a:spcPts val="1350"/>
              </a:spcAft>
            </a:pPr>
            <a:r>
              <a:rPr sz="1800" b="0" i="0">
                <a:solidFill>
                  <a:srgbClr val="15201E"/>
                </a:solidFill>
                <a:latin typeface="Segoe UI"/>
              </a:rPr>
              <a:t>Talk with your doctor before using supplements or alternative treatments.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Goal numbers protect nerves. Pain medicines do not repair them.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NINDS, Peripheral Neuropathy; MedlinePlus, Peripheral Nerve Disorders; NIH Office of Dietary Supplements, Vitamin B12 - Fact Sheet for Consumers; NIDDK, Peripheral Neuropathy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Diabetes is not the only cause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Low vitamin B12, or too much B6.</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Alcohol use disorder and smoking.</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Some medicines, including some cancer drugs.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Metformin may lower B12; ask about testing.</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which other causes have been checked.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Diabetic Neuropathy; NIDDK, Peripheral Neuropathy</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6001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600199"/>
          </a:xfrm>
          <a:prstGeom prst="rect">
            <a:avLst/>
          </a:prstGeom>
          <a:noFill/>
        </p:spPr>
        <p:txBody>
          <a:bodyPr wrap="square" lIns="18288" rIns="18288" tIns="18288" bIns="18288" anchor="t">
            <a:spAutoFit/>
          </a:bodyPr>
          <a:lstStyle/>
          <a:p>
            <a:pPr algn="l"/>
            <a:r>
              <a:rPr sz="2400" b="0" i="0">
                <a:solidFill>
                  <a:srgbClr val="0A3F3C"/>
                </a:solidFill>
                <a:latin typeface="Georgia"/>
              </a:rPr>
              <a:t>“The common symptoms (usually first appearing in feet, legs, and hands) include burning, tingling, numbness, throbbing, pulsating, and pain.”</a:t>
            </a:r>
          </a:p>
        </p:txBody>
      </p:sp>
      <p:sp>
        <p:nvSpPr>
          <p:cNvPr id="10" name="TextBox 9"/>
          <p:cNvSpPr txBox="1"/>
          <p:nvPr/>
        </p:nvSpPr>
        <p:spPr>
          <a:xfrm>
            <a:off x="868680" y="29260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2015-03-06</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NIDDK</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Neuropathy reflects metabolic control</a:t>
            </a:r>
          </a:p>
          <a:p>
            <a:pPr algn="l">
              <a:spcAft>
                <a:spcPts val="1275"/>
              </a:spcAft>
            </a:pPr>
            <a:r>
              <a:rPr sz="1700" b="0" i="0">
                <a:solidFill>
                  <a:srgbClr val="15201E"/>
                </a:solidFill>
                <a:latin typeface="Segoe UI"/>
              </a:rPr>
              <a:t>Control keeps damage from worsening</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Remedy lists claiming reversal</a:t>
            </a:r>
          </a:p>
          <a:p>
            <a:pPr algn="l">
              <a:spcAft>
                <a:spcPts val="1275"/>
              </a:spcAft>
            </a:pPr>
            <a:r>
              <a:rPr sz="1700" b="0" i="0">
                <a:solidFill>
                  <a:srgbClr val="15201E"/>
                </a:solidFill>
                <a:latin typeface="Segoe UI"/>
              </a:rPr>
              <a:t>Ozone therapy</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Metabolic control matters; his remedies lack evidence.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U.S. Code of Federal Regulations, Maximum acceptable level of ozone; U.S. Food and Drug Administration, Leaders of “Genesis II Church of Health and Healing,” who sold toxic bleach as fake “miracle” cure, sentenced; and 2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foot-wound regimen, and the evidence</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A five-product regimen to avoid amputation</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Evidence points the other way</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No evidence for the regimen; FDA warnings on two of its products.</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Ozone for infected ulcers</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8" name="Rounded Rectangle 17"/>
          <p:cNvSpPr/>
          <p:nvPr/>
        </p:nvSpPr>
        <p:spPr>
          <a:xfrm>
            <a:off x="6263640"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Regulation: a toxic gas with no known medical use.</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foot wound with diabetes needs prompt care from a clinician.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Peripheral Neuropathy; NINDS, Peripheral Neuropathy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Medicines can ease pain, not repair nerves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Nerve-pain medicines are prescriber decisions.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Common painkillers often fail for nerve pain.</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 special supplement recommendations exist.</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stop a medicine without your doctor.</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Bring every medicine and supplement for review.</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Foot sore that does not heal, or red warm painful skin: right away</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Red, hot, swollen or blackening foot, odor, fever: right away</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Cold, pale or blue foot: emergency care now.</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Sudden one-sided numbness or weakness: call 911.</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Fast-spreading numbness: now; bladder or bowel loss: 911.</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Groin numbness with back pain: now; with weakness, 911.</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On a numb foot, pain is not a guide to severity.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Diabetes &amp; Foot Problems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Five small steps protect your feet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Look at both feet tonight</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Tie the check to taking off your shoes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Test bath water with a thermometer or your elbow</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inside your shoes before every wear</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Book your yearly foot exam</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tonight: look at both feet.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17</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NIDDK — Diabetic Neuropathy</a:t>
            </a:r>
          </a:p>
          <a:p>
            <a:pPr algn="l">
              <a:spcAft>
                <a:spcPts val="1087"/>
              </a:spcAft>
            </a:pPr>
            <a:r>
              <a:rPr sz="1450" b="0" i="0">
                <a:solidFill>
                  <a:srgbClr val="46524F"/>
                </a:solidFill>
                <a:latin typeface="Segoe UI"/>
              </a:rPr>
              <a:t>NIDDK — Peripheral Neuropathy</a:t>
            </a:r>
          </a:p>
          <a:p>
            <a:pPr algn="l">
              <a:spcAft>
                <a:spcPts val="1087"/>
              </a:spcAft>
            </a:pPr>
            <a:r>
              <a:rPr sz="1450" b="0" i="0">
                <a:solidFill>
                  <a:srgbClr val="46524F"/>
                </a:solidFill>
                <a:latin typeface="Segoe UI"/>
              </a:rPr>
              <a:t>NIDDK — Diabetes &amp; Foot Problems</a:t>
            </a:r>
          </a:p>
          <a:p>
            <a:pPr algn="l">
              <a:spcAft>
                <a:spcPts val="1087"/>
              </a:spcAft>
            </a:pPr>
            <a:r>
              <a:rPr sz="1450" b="0" i="0">
                <a:solidFill>
                  <a:srgbClr val="46524F"/>
                </a:solidFill>
                <a:latin typeface="Segoe UI"/>
              </a:rPr>
              <a:t>NINDS — Peripheral Neuropathy</a:t>
            </a:r>
          </a:p>
          <a:p>
            <a:pPr algn="l">
              <a:spcAft>
                <a:spcPts val="1087"/>
              </a:spcAft>
            </a:pPr>
            <a:r>
              <a:rPr sz="1450" b="0" i="0">
                <a:solidFill>
                  <a:srgbClr val="46524F"/>
                </a:solidFill>
                <a:latin typeface="Segoe UI"/>
              </a:rPr>
              <a:t>MedlinePlus — Diabetic Foot</a:t>
            </a:r>
          </a:p>
          <a:p>
            <a:pPr algn="l">
              <a:spcAft>
                <a:spcPts val="1087"/>
              </a:spcAft>
            </a:pPr>
            <a:r>
              <a:rPr sz="1450" b="0" i="0">
                <a:solidFill>
                  <a:srgbClr val="46524F"/>
                </a:solidFill>
                <a:latin typeface="Segoe UI"/>
              </a:rPr>
              <a:t>MedlinePlus — Peripheral Nerve Disorders</a:t>
            </a:r>
          </a:p>
          <a:p>
            <a:pPr algn="l">
              <a:spcAft>
                <a:spcPts val="1087"/>
              </a:spcAft>
            </a:pPr>
            <a:r>
              <a:rPr sz="1450" b="0" i="0">
                <a:solidFill>
                  <a:srgbClr val="46524F"/>
                </a:solidFill>
                <a:latin typeface="Segoe UI"/>
              </a:rPr>
              <a:t>NHS — Peripheral neuropathy</a:t>
            </a:r>
          </a:p>
          <a:p>
            <a:pPr algn="l">
              <a:spcAft>
                <a:spcPts val="1087"/>
              </a:spcAft>
            </a:pPr>
            <a:r>
              <a:rPr sz="1450" b="0" i="0">
                <a:solidFill>
                  <a:srgbClr val="46524F"/>
                </a:solidFill>
                <a:latin typeface="Segoe UI"/>
              </a:rPr>
              <a:t>NIH Office of Dietary Supplements — Vitamin B12 - Fact Sheet for Consumers</a:t>
            </a:r>
          </a:p>
          <a:p>
            <a:pPr algn="l">
              <a:spcAft>
                <a:spcPts val="1087"/>
              </a:spcAft>
            </a:pPr>
            <a:r>
              <a:rPr sz="1450" b="0" i="0">
                <a:solidFill>
                  <a:srgbClr val="46524F"/>
                </a:solidFill>
                <a:latin typeface="Segoe UI"/>
              </a:rPr>
              <a:t>MedlinePlus — Diabetes - foot ulcers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U.S. Code of Federal Regulations — Maximum acceptable level of ozone</a:t>
            </a:r>
          </a:p>
          <a:p>
            <a:pPr algn="l">
              <a:spcAft>
                <a:spcPts val="1087"/>
              </a:spcAft>
            </a:pPr>
            <a:r>
              <a:rPr sz="1450" b="0" i="0">
                <a:solidFill>
                  <a:srgbClr val="46524F"/>
                </a:solidFill>
                <a:latin typeface="Segoe UI"/>
              </a:rPr>
              <a:t>U.S. Food and Drug Administration — Leaders of “Genesis II Church of Health and Healing,” who sold toxic bleach as fake “miracle” cure, sentenced</a:t>
            </a:r>
          </a:p>
          <a:p>
            <a:pPr algn="l">
              <a:spcAft>
                <a:spcPts val="1087"/>
              </a:spcAft>
            </a:pPr>
            <a:r>
              <a:rPr sz="1450" b="0" i="0">
                <a:solidFill>
                  <a:srgbClr val="46524F"/>
                </a:solidFill>
                <a:latin typeface="Segoe UI"/>
              </a:rPr>
              <a:t>U.S. Food and Drug Administration — Questions and Answers on Unapproved Chelation Products</a:t>
            </a:r>
          </a:p>
          <a:p>
            <a:pPr algn="l">
              <a:spcAft>
                <a:spcPts val="1087"/>
              </a:spcAft>
            </a:pPr>
            <a:r>
              <a:rPr sz="1450" b="0" i="0">
                <a:solidFill>
                  <a:srgbClr val="46524F"/>
                </a:solidFill>
                <a:latin typeface="Segoe UI"/>
              </a:rPr>
              <a:t>Pakistan Institute of Medical Advancement — Printed brochure set, 8 pages (pages cited individually)</a:t>
            </a:r>
          </a:p>
          <a:p>
            <a:pPr algn="l">
              <a:spcAft>
                <a:spcPts val="1087"/>
              </a:spcAft>
            </a:pPr>
            <a:r>
              <a:rPr sz="145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6 more warning-sign sources.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FOOT NUMBNESS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18</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When was my last thorough foot exam, and what did it show?</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be contributing to my symptoms?</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my vitamin B12 be checked, especially if I take metformin?</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I need a foot doctor for nails, corns or shoes?</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