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bar"/>
        <c:grouping val="clustered"/>
        <c:ser>
          <c:idx val="0"/>
          <c:order val="0"/>
          <c:tx>
            <c:strRef>
              <c:f>Sheet1!$B$1</c:f>
              <c:strCache>
                <c:ptCount val="1"/>
                <c:pt idx="0">
                  <c:v>ملی گرام فی سرونگ</c:v>
                </c:pt>
              </c:strCache>
            </c:strRef>
          </c:tx>
          <c:spPr>
            <a:solidFill>
              <a:srgbClr val="0E5753"/>
            </a:solidFill>
          </c:spPr>
          <c:cat>
            <c:strRef>
              <c:f>Sheet1!$A$2:$A$8</c:f>
              <c:strCache>
                <c:ptCount val="7"/>
                <c:pt idx="0">
                  <c:v>پکے سفید چاول، آدھا کپ</c:v>
                </c:pt>
                <c:pt idx="1">
                  <c:v>پکے براؤن چاول، آدھا کپ</c:v>
                </c:pt>
                <c:pt idx="2">
                  <c:v>پکے کالے لوبیے، آدھا کپ</c:v>
                </c:pt>
                <c:pt idx="3">
                  <c:v>ابلی پالک، آدھا کپ</c:v>
                </c:pt>
                <c:pt idx="4">
                  <c:v>بھنے بادام، 1 اونس</c:v>
                </c:pt>
                <c:pt idx="5">
                  <c:v>چیا کے بیج، 1 اونس</c:v>
                </c:pt>
                <c:pt idx="6">
                  <c:v>بھنے کدو کے بیج، 1 اونس</c:v>
                </c:pt>
              </c:strCache>
            </c:strRef>
          </c:cat>
          <c:val>
            <c:numRef>
              <c:f>Sheet1!$B$2:$B$8</c:f>
              <c:numCache>
                <c:formatCode>General</c:formatCode>
                <c:ptCount val="7"/>
                <c:pt idx="0">
                  <c:v>10</c:v>
                </c:pt>
                <c:pt idx="1">
                  <c:v>42</c:v>
                </c:pt>
                <c:pt idx="2">
                  <c:v>60</c:v>
                </c:pt>
                <c:pt idx="3">
                  <c:v>78</c:v>
                </c:pt>
                <c:pt idx="4">
                  <c:v>80</c:v>
                </c:pt>
                <c:pt idx="5">
                  <c:v>111</c:v>
                </c:pt>
                <c:pt idx="6">
                  <c:v>156</c:v>
                </c:pt>
              </c:numCache>
            </c:numRef>
          </c:val>
        </c:ser>
        <c:dLbls>
          <c:numFmt formatCode="0" sourceLinked="0"/>
          <c:txPr>
            <a:bodyPr/>
            <a:lstStyle/>
            <a:p>
              <a:pPr>
                <a:defRPr sz="1500" b="1"/>
              </a:pPr>
            </a:p>
          </c:txPr>
          <c:dLblPos val="outEnd"/>
          <c:showLegendKey val="0"/>
          <c:showVal val="1"/>
          <c:showCatName val="0"/>
          <c:showSerName val="0"/>
          <c:showPercent val="0"/>
          <c:showBubbleSize val="0"/>
          <c:showLeaderLines val="1"/>
        </c:dLbls>
        <c:gapWidth val="55"/>
        <c:overlap val="-8"/>
        <c:axId val="-2068027336"/>
        <c:axId val="-2113994440"/>
      </c:barChart>
      <c:catAx>
        <c:axId val="-2068027336"/>
        <c:scaling>
          <c:orientation val="minMax"/>
        </c:scaling>
        <c:delete val="0"/>
        <c:axPos val="l"/>
        <c:majorTickMark val="out"/>
        <c:minorTickMark val="none"/>
        <c:tickLblPos val="nextTo"/>
        <c:spPr>
          <a:ln>
            <a:solidFill>
              <a:srgbClr val="DDD8CD"/>
            </a:solidFill>
          </a:ln>
        </c:spPr>
        <c:txPr>
          <a:bodyPr/>
          <a:lstStyle/>
          <a:p>
            <a:pPr>
              <a:defRPr sz="1400"/>
            </a:pPr>
          </a:p>
        </c:txPr>
        <c:crossAx val="-2113994440"/>
        <c:crosses val="autoZero"/>
        <c:auto val="1"/>
        <c:lblAlgn val="ctr"/>
        <c:lblOffset val="100"/>
        <c:noMultiLvlLbl val="0"/>
      </c:catAx>
      <c:valAx>
        <c:axId val="-2113994440"/>
        <c:scaling>
          <c:orientation val="maxMin"/>
          <c:max val="160.0"/>
          <c:min val="0.0"/>
        </c:scaling>
        <c:delete val="0"/>
        <c:axPos val="b"/>
        <c:majorGridlines>
          <c:spPr>
            <a:ln>
              <a:solidFill>
                <a:srgbClr val="DDD8CD"/>
              </a:solidFill>
            </a:ln>
          </c:spPr>
        </c:majorGridlines>
        <c:numFmt formatCode="0" sourceLinked="0"/>
        <c:majorTickMark val="out"/>
        <c:minorTickMark val="none"/>
        <c:tickLblPos val="nextTo"/>
        <c:spPr>
          <a:ln>
            <a:noFill/>
          </a:ln>
        </c:spPr>
        <c:txPr>
          <a:bodyPr/>
          <a:lstStyle/>
          <a:p>
            <a:pPr>
              <a:defRPr sz="1100">
                <a:solidFill>
                  <a:srgbClr val="5F6A67"/>
                </a:solidFill>
              </a:defRPr>
            </a:pPr>
          </a:p>
        </c:txPr>
        <c:crossAx val="-2068027336"/>
        <c:crosses val="max"/>
      </c:valAx>
    </c:plotArea>
    <c:dispBlanksAs val="gap"/>
  </c:chart>
  <c:txPr>
    <a:bodyPr/>
    <a:lstStyle/>
    <a:p>
      <a:pPr>
        <a:defRPr sz="1300">
          <a:latin typeface="Segoe U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خوش آمدید۔ یہ نشست میگنیشیم کے بارے میں ہے: یہ کیا کرتا ہے، عام غذا میں کہاں ملتا ہے، اور سپلیمنٹ کے بارے میں کیا کہا جا سکتا ہے اور کیا نہیں۔ یہاں کی ہر بات NIH کے دفتر برائے غذائی سپلیمنٹس، میڈ لائن پلس اور FDA سے لی گئی ہے، اور ہر سلائیڈ پر ماخذ درج ہے۔ یہ عمومی تعلیم ہے، آپ کی دواؤں کے بارے میں ذاتی مشورہ نہیں۔</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سلائیڈ کے سوال سے آغاز کریں۔ میگنیشیم مقبول بھی ہے اور واقعی اہم بھی۔ بہت سے لوگ تجویز کردہ مقدار سے کم کھاتے ہیں۔ مگر اس کا مطلب خود بخود یہ نہیں کہ سپلیمنٹ ہی جواب ہے۔ حاضرین سے پوچھیں کہ کتنے لوگ اسے لیتے ہیں، اور کیا انہیں اس کی شکل معلوم ہے۔</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میگنیشیم کا جسم میں سفر دیکھیں۔ آپ اسے کھاتے ہیں؛ آنتیں عموماً 30 سے 40 فیصد جذب کرتی ہیں؛ زیادہ تر ہڈی اور نرم بافتوں میں جمع ہوتا ہے؛ اور گردے توازن رکھتے ہیں، کمی میں روک لیتے ہیں اور زیادتی پیشاب سے نکال دیتے ہیں۔ یہی آخری قدم بتاتا ہے کہ صحت مند لوگوں میں کمی کیوں غیر معمولی ہے، اور گردوں کی بیماری سب کچھ کیوں بدل دیتی ہے۔</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بالغ جسم میں تقریباً 25 گرام، آدھا یا زیادہ ہڈی میں، اور 1 فیصد سے کم خون کے سیرم میں۔ اسی لیے خون کا میگنیشیم ٹیسٹ جسم کے کُل میگنیشیم کی درست عکاسی نہیں کرتا، اور کوئی ایک ٹیسٹ تسلی بخش نہیں سمجھا جاتا۔ یہ معالج سے بات کرنے کی وجہ ہے، خود تشخیص کی نہیں۔</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خوراک کی کمی حقیقی ہے: ایک قومی اندازے کے مطابق 48 فیصد امریکی کھانے پینے سے اپنی اوسط تخمینی ضرورت سے کم لیتے ہیں۔ مگر یہ کمی شاذ ہی علامات بنتی ہے۔ مختصر مدت میں کوئی واضح علامت نہیں ہوتی، اور گردے صحت مند لوگوں کو کمی سے بچاتے ہیں۔</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بعض گروہوں میں کمی کا امکان زیادہ ہے: کرون یا سیلیئک جیسی آنتوں کی بیماریوں والے، ٹائپ 2 ذیابیطس والے، طویل شراب نوشی کی عادت والے، اور بڑی عمر کے لوگ۔ بعض دوائیں بھی میگنیشیم کم کرتی ہیں، خاص طور پر ایک سال سے زیادہ لی گئی تیزابیت کم کرنے والی PPI دوائیں اور طویل مدت کی لوپ یا تھایازائیڈ پیشاب آور دوائیں۔</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غذا آسان حصہ ہے۔ کدو کے بیج، چیا، بادام، پالک اور کالے لوبیے بھرپور اور عام ذرائع ہیں۔ چاولوں کی طرف توجہ دلائیں: اناج صاف کرنے سے چھلکا اور جرثومہ نکل جاتا ہے، اور ان کے ساتھ زیادہ تر میگنیشیم بھی۔ اور زور دیں کہ غذا کا میگنیشیم نقصان دہ نہیں اور اسے محدود کرنے کی ضرورت نہیں، کیونکہ صحت مند گردے زیادتی نکال دیتے ہیں۔ بھنے کدو کے بیجوں کی ایک اونس مٹھی میں 156 ملی گرام ہوتا ہے؛ آدھے کپ براؤن چاول میں 42، اور سفید چاول میں صرف 10۔</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تجویز کردہ مقدار میں غذا سمیت تمام ذرائع شمار ہوتے ہیں: مردوں کے لیے 400 سے 420 ملی گرام، خواتین کے لیے 310 سے 320، حمل میں 350 سے 360۔ بالائی حد، یعنی بالغوں کے لیے 350 ملی گرام، میں صرف سپلیمنٹس اور دوائیں شمار ہوتی ہیں، اسی لیے یہ تجویز کردہ مقدار سے کم لگ سکتی ہے۔ گولیوں، پاؤڈر، جلاب اور اینٹاسڈ سے جو لیتے ہیں اسے جمع کریں۔</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نوجوانوں میں لڑکوں کے لیے 410 ملی گرام اور لڑکیوں کے لیے 360، اور 9 سے 13 سال کے بچوں کے لیے 240، یہ بھی تمام ذرائع سے۔ سپلیمنٹس اور دواؤں کی 350 ملی گرام کی حد 9 سے 18 سال کے بچوں پر بھی لاگو ہے۔</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اگر کوئی سپلیمنٹ لیتا ہے تو شکل اہم ہے۔ ODS کے مطابق ایسپارٹیٹ، سائٹریٹ، لیکٹیٹ اور کلورائیڈ آسانی سے جذب ہوتے ہیں، اور کاربونیٹ، کلورائیڈ، گلوکونیٹ اور آکسائیڈ سے اسہال کی شکایت سب سے زیادہ ملتی ہے۔ لیبل پر خالص میگنیشیم لکھا ہوتا ہے۔ اور چھپے ذرائع یاد رکھیں: بعض جلاب اور سینے کی جلن کی دواؤں میں میگنیشیم ہوتا ہے۔</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یہاں محتاط اور دیانت دار رہیں۔ میگنیشیم سپلیمنٹس بلڈ پریشر کم کر سکتے ہیں، مگر تھوڑا سا۔ ذیابیطس میں شکر قابو کرنے کے لیے انہیں تجویز کرنے کے ناکافی شواہد ہیں۔ چھوٹے مطالعات درد شقیقہ کی تعداد پر معمولی اثر دکھاتے ہیں، اور یہ صرف طبی نگرانی میں آزمایا جائے۔ میڈ لائن پلس کہتا ہے کہ ان بیماریوں کے لیے سپلیمنٹس فی الحال تجویز نہیں کیے جاتے۔</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کلینک کی دستاویزات میں میگنیشیم ایک بار آتا ہے: میگنیشیم ایسکوربیٹ، ہاتھ سے لکھی فارمولری میں، ایک ایسے گروپ میں جس کا عنوان بظاہر ایسپرین اور پلاوکس پڑھا جاتا ہے۔ کوئی استعمال، خوراک یا وجہ نہیں لکھی، اس لیے جانچنے کو کلینک کا کوئی دعویٰ نہیں۔ عمومی طور پر دل کی بیماری کے لیے میگنیشیم سپلیمنٹس فی الحال تجویز نہیں، اور گردوں کی بیماری زہریلے اثر کا خطرہ بڑھاتی ہے۔</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ایک تاریخی نوٹ۔ ڈاکٹر ماجد علی برسوں کہتے رہے کہ میگنیشیم کی کمی خون کے ٹیسٹوں کے اندازے سے زیادہ عام ہے، کیونکہ اس کا بہت تھوڑا حصہ خون میں ہوتا ہے۔ اس محدود نکتے پر موجودہ ذرائع متفق ہیں۔ یہاں استعمال کیے گئے ذرائع ان کے رگ کے ذریعے علاج کے طریقوں یا علاج کے دعووں کی تائید نہیں کرتے؛ دل کی بیماری اور ایسی کیفیات کے لیے سپلیمنٹس فی الحال تجویز نہیں کیے جاتے۔</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تعاملات۔ ٹیٹراسائکلین اور کوئینولون اینٹی بائیوٹکس میگنیشیم سے کم از کم 2 گھنٹے پہلے یا 4 سے 6 گھنٹے بعد لی جائیں۔ ایلنڈرونیٹ جیسی ہڈیوں کی دوائیں کم از کم 2 گھنٹے کے فرق سے۔ PPI اور بعض پیشاب آور دوائیں میگنیشیم کم کر سکتی ہیں۔ اور گردوں کی بیماری قطعی رکاوٹ ہے: گردوں کا کام کم ہو تو میگنیشیم کے زہریلے اثر کا خطرہ بڑھ جاتا ہے۔</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ان علامات پر فوری طبی مدد ضروری ہے۔ انہیں آہستہ پڑھیں اور گردوں والے نکتے پر زور دیں: گردوں کی بیماری کا کوئی بھی مریض جو میگنیشیم سپلیمنٹ، جلاب یا اینٹاسڈ لے رہا ہو، آج ہی اپنے معالج سے رابطہ کرے۔ یہ فہرست پراپر ہیلتھ کی حفاظتی عبارت ہے اور اس کی فارماسسٹ سے منظوری باقی ہے، اس لیے اسے عمومی رہنمائی کے طور پر پیش کریں اور لوگوں کو ان کی اپنی طبی ٹیم کی طرف رجوع کروائیں۔</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پانچ قدم۔ میگنیشیم والی ایک غذا شامل کریں۔ لیبل پر شکل پڑھیں۔ تمام مصنوعات کا مجموعہ 350 ملی گرام کی حد سے ملائیں۔ جن دواؤں کو ضرورت ہو ان سے وقفہ رکھیں۔ اور اگر گردوں کی بیماری ہے تو شروع کرنے سے پہلے پوچھیں۔</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لیکچر کے تمام اعداد ان ذرائع سے ہیں: NIH کے دفتر برائے غذائی سپلیمنٹس کے صارفین اور ماہرین کے فیکٹ شیٹس، میڈ لائن پلس اور FDA۔ تمام دعووں کی مکمل فہرست، ہر ایک کے اصل اقتباس کے ساتھ، موضوع کے حوالہ جات والے صفحے پر موجود ہے، تاکہ کوئی بھی خود کسی عدد کی تصدیق کر سکے۔ فوری مدد کی علامات ان ذرائع کا بھی حوالہ دیتی ہیں: MedlinePlus — Heart palpitations؛ MedlinePlus — Breathing difficulty؛ MedlinePlus — Diarrhea؛ MedlinePlus — Numbness and tingling؛ DailyMed — Milk of Magnesia: over-the-counter drug label؛ DailyMed — Magnesium citrate: over-the-counter drug label؛ MedlinePlus — Magnesium in diet۔</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آخر میں وہ سوالات دیں جو لوگ فارمیسی کاؤنٹر پر لے جا سکیں۔ انہیں ترغیب دیں کہ صرف نام نہیں، بوتل ساتھ لائیں، کیونکہ شکل اور خالص میگنیشیم کی مقدار لیبل پر ہوتی ہے۔ یاد دلائیں کہ یہ لیکچر جائزے کا نسخہ ہے اور ابھی فارماسسٹ سے منظور شدہ نہیں۔</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chart" Target="../charts/char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میگنیشیم</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a:t>
            </a:r>
          </a:p>
        </p:txBody>
      </p:sp>
      <p:sp>
        <p:nvSpPr>
          <p:cNvPr id="6" name="Rounded Rectangle 5"/>
          <p:cNvSpPr/>
          <p:nvPr/>
        </p:nvSpPr>
        <p:spPr>
          <a:xfrm>
            <a:off x="11076127"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1323015"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1194999"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1295583"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85255" y="1161288"/>
            <a:ext cx="4572000" cy="548640"/>
          </a:xfrm>
          <a:prstGeom prst="rect">
            <a:avLst/>
          </a:prstGeom>
          <a:noFill/>
        </p:spPr>
        <p:txBody>
          <a:bodyPr wrap="square" lIns="18288" rIns="18288" tIns="18288" bIns="18288" anchor="ctr">
            <a:spAutoFit/>
          </a:bodyPr>
          <a:lstStyle/>
          <a:p>
            <a:pPr algn="r" rtl="1">
              <a:lnSpc>
                <a:spcPct val="125000"/>
              </a:lnSpc>
            </a:pPr>
            <a:r>
              <a:rPr sz="2304" b="0" i="0" lang="ur-PK">
                <a:solidFill>
                  <a:srgbClr val="F7F5F0"/>
                </a:solidFill>
                <a:latin typeface="Georgia"/>
                <a:cs typeface="Noto Nastaliq Urdu"/>
              </a:rPr>
              <a:t>پراپر ہیلتھ</a:t>
            </a:r>
          </a:p>
        </p:txBody>
      </p:sp>
      <p:sp>
        <p:nvSpPr>
          <p:cNvPr id="11" name="TextBox 10"/>
          <p:cNvSpPr txBox="1"/>
          <p:nvPr/>
        </p:nvSpPr>
        <p:spPr>
          <a:xfrm>
            <a:off x="2041855" y="2148840"/>
            <a:ext cx="9601200" cy="2011680"/>
          </a:xfrm>
          <a:prstGeom prst="rect">
            <a:avLst/>
          </a:prstGeom>
          <a:noFill/>
        </p:spPr>
        <p:txBody>
          <a:bodyPr wrap="square" lIns="18288" rIns="18288" tIns="18288" bIns="18288" anchor="t">
            <a:spAutoFit/>
          </a:bodyPr>
          <a:lstStyle/>
          <a:p>
            <a:pPr algn="r" rtl="1">
              <a:lnSpc>
                <a:spcPct val="125000"/>
              </a:lnSpc>
            </a:pPr>
            <a:r>
              <a:rPr sz="3647" b="0" i="0" lang="ur-PK">
                <a:solidFill>
                  <a:srgbClr val="F7F5F0"/>
                </a:solidFill>
                <a:latin typeface="Georgia"/>
                <a:cs typeface="Noto Nastaliq Urdu"/>
              </a:rPr>
              <a:t>میگنیشیم: مریضوں کے لیے لیکچر</a:t>
            </a:r>
          </a:p>
        </p:txBody>
      </p:sp>
      <p:sp>
        <p:nvSpPr>
          <p:cNvPr id="12" name="TextBox 11"/>
          <p:cNvSpPr txBox="1"/>
          <p:nvPr/>
        </p:nvSpPr>
        <p:spPr>
          <a:xfrm>
            <a:off x="2956255" y="4160520"/>
            <a:ext cx="8686800" cy="914400"/>
          </a:xfrm>
          <a:prstGeom prst="rect">
            <a:avLst/>
          </a:prstGeom>
          <a:noFill/>
        </p:spPr>
        <p:txBody>
          <a:bodyPr wrap="square" lIns="18288" rIns="18288" tIns="18288" bIns="18288" anchor="t">
            <a:spAutoFit/>
          </a:bodyPr>
          <a:lstStyle/>
          <a:p>
            <a:pPr algn="r" rtl="1">
              <a:lnSpc>
                <a:spcPct val="125000"/>
              </a:lnSpc>
            </a:pPr>
            <a:r>
              <a:rPr sz="1920" b="0" i="0" lang="ur-PK">
                <a:solidFill>
                  <a:srgbClr val="B9D4CF"/>
                </a:solidFill>
                <a:latin typeface="Segoe UI"/>
                <a:cs typeface="Noto Nastaliq Urdu"/>
              </a:rPr>
              <a:t>یہ کیا کرتا ہے، کہاں ملتا ہے، اور سپلیمنٹ کیا کر سکتا ہے اور کیا نہیں</a:t>
            </a:r>
          </a:p>
        </p:txBody>
      </p:sp>
      <p:sp>
        <p:nvSpPr>
          <p:cNvPr id="13" name="TextBox 12"/>
          <p:cNvSpPr txBox="1"/>
          <p:nvPr/>
        </p:nvSpPr>
        <p:spPr>
          <a:xfrm>
            <a:off x="2956255" y="5120640"/>
            <a:ext cx="8686800" cy="457200"/>
          </a:xfrm>
          <a:prstGeom prst="rect">
            <a:avLst/>
          </a:prstGeom>
          <a:noFill/>
        </p:spPr>
        <p:txBody>
          <a:bodyPr wrap="square" lIns="18288" rIns="18288" tIns="18288" bIns="18288" anchor="t">
            <a:spAutoFit/>
          </a:bodyPr>
          <a:lstStyle/>
          <a:p>
            <a:pPr algn="r" rtl="1">
              <a:lnSpc>
                <a:spcPct val="125000"/>
              </a:lnSpc>
            </a:pPr>
            <a:r>
              <a:rPr sz="1344" b="0" i="0" lang="ur-PK">
                <a:solidFill>
                  <a:srgbClr val="B9D4CF"/>
                </a:solidFill>
                <a:latin typeface="Segoe UI"/>
                <a:cs typeface="Noto Nastaliq Urdu"/>
              </a:rPr>
              <a:t>مریضوں اور ان کے گھر والوں کے لیے · تقریباً </a:t>
            </a:r>
            <a:r>
              <a:rPr sz="1344" b="0" i="0" lang="en-US">
                <a:solidFill>
                  <a:srgbClr val="B9D4CF"/>
                </a:solidFill>
                <a:latin typeface="Segoe UI"/>
              </a:rPr>
              <a:t>‎20‎</a:t>
            </a:r>
            <a:r>
              <a:rPr sz="1344" b="0" i="0" lang="ur-PK">
                <a:solidFill>
                  <a:srgbClr val="B9D4CF"/>
                </a:solidFill>
                <a:latin typeface="Segoe UI"/>
                <a:cs typeface="Noto Nastaliq Urdu"/>
              </a:rPr>
              <a:t> منٹ</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میگنیشیم</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NIH Office of Dietary Supplements, Magnesium - Fact Sheet for Consumers</a:t>
            </a:r>
          </a:p>
        </p:txBody>
      </p:sp>
      <p:sp>
        <p:nvSpPr>
          <p:cNvPr id="7" name="TextBox 6"/>
          <p:cNvSpPr txBox="1"/>
          <p:nvPr/>
        </p:nvSpPr>
        <p:spPr>
          <a:xfrm>
            <a:off x="1218895" y="2072640"/>
            <a:ext cx="10424160" cy="1783080"/>
          </a:xfrm>
          <a:prstGeom prst="rect">
            <a:avLst/>
          </a:prstGeom>
          <a:noFill/>
        </p:spPr>
        <p:txBody>
          <a:bodyPr wrap="square" lIns="18288" rIns="18288" tIns="18288" bIns="18288" anchor="t">
            <a:spAutoFit/>
          </a:bodyPr>
          <a:lstStyle/>
          <a:p>
            <a:pPr algn="r" rtl="1">
              <a:lnSpc>
                <a:spcPct val="125000"/>
              </a:lnSpc>
            </a:pPr>
            <a:r>
              <a:rPr sz="4032" b="0" i="0" lang="ur-PK">
                <a:solidFill>
                  <a:srgbClr val="0A3F3C"/>
                </a:solidFill>
                <a:latin typeface="Georgia"/>
                <a:cs typeface="Noto Nastaliq Urdu"/>
              </a:rPr>
              <a:t>کیا آپ کو میگنیشیم سپلیمنٹ کی ضرورت ہے — یا بس مٹھی بھر بیجوں کی؟</a:t>
            </a:r>
          </a:p>
        </p:txBody>
      </p:sp>
      <p:sp>
        <p:nvSpPr>
          <p:cNvPr id="8" name="Rectangle 7"/>
          <p:cNvSpPr/>
          <p:nvPr/>
        </p:nvSpPr>
        <p:spPr>
          <a:xfrm>
            <a:off x="11588191" y="4038600"/>
            <a:ext cx="54864" cy="158495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67535" y="3992880"/>
            <a:ext cx="9601200" cy="1676400"/>
          </a:xfrm>
          <a:prstGeom prst="rect">
            <a:avLst/>
          </a:prstGeom>
          <a:noFill/>
        </p:spPr>
        <p:txBody>
          <a:bodyPr wrap="square" lIns="18288" rIns="18288" tIns="18288" bIns="18288" anchor="t">
            <a:spAutoFit/>
          </a:bodyPr>
          <a:lstStyle/>
          <a:p>
            <a:pPr algn="r" rtl="1">
              <a:lnSpc>
                <a:spcPts val="4400"/>
              </a:lnSpc>
            </a:pPr>
            <a:r>
              <a:rPr sz="2304" b="0" i="0" lang="ur-PK">
                <a:solidFill>
                  <a:srgbClr val="46524F"/>
                </a:solidFill>
                <a:latin typeface="Segoe UI"/>
                <a:cs typeface="Noto Nastaliq Urdu"/>
              </a:rPr>
              <a:t>میگنیشیم ضروری ہے اور بہت سے لوگ تجویز کردہ مقدار سے کم کھاتے ہیں۔ غذا سب سے محفوظ ذریعہ ہے۔ سپلیمنٹس کی ایک بالائی حد ہے، یہ بعض عام دواؤں سے تعامل کرتے ہیں، اور گردوں کا کام کم ہو تو خطرناک ہیں۔</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میگنیشیم</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NIH Office of Dietary Supplements, Magnesium - Fact Sheet for Consumers; NIH Office of Dietary Supplements, Magnesium - Fact Sheet for Health Professionals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میگنیشیم غذا سے ہڈی تک کا سفر کرتا ہے</a:t>
            </a:r>
          </a:p>
        </p:txBody>
      </p:sp>
      <p:sp>
        <p:nvSpPr>
          <p:cNvPr id="8" name="Oval 7"/>
          <p:cNvSpPr/>
          <p:nvPr/>
        </p:nvSpPr>
        <p:spPr>
          <a:xfrm>
            <a:off x="10774375"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flipH="1">
            <a:off x="8949461"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9178061"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آپ اسے کھاتے ہیں</a:t>
            </a:r>
          </a:p>
        </p:txBody>
      </p:sp>
      <p:sp>
        <p:nvSpPr>
          <p:cNvPr id="11" name="TextBox 10"/>
          <p:cNvSpPr txBox="1"/>
          <p:nvPr/>
        </p:nvSpPr>
        <p:spPr>
          <a:xfrm>
            <a:off x="9178061"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بیج، گری دار میوے، پھلیاں، ثابت اناج اور سبزیاں میگنیشیم لاتی ہیں۔</a:t>
            </a:r>
          </a:p>
        </p:txBody>
      </p:sp>
      <p:sp>
        <p:nvSpPr>
          <p:cNvPr id="12" name="Oval 11"/>
          <p:cNvSpPr/>
          <p:nvPr/>
        </p:nvSpPr>
        <p:spPr>
          <a:xfrm>
            <a:off x="789790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flipH="1">
            <a:off x="607298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301587"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آنتیں کچھ حصہ جذب کرتی ہیں</a:t>
            </a:r>
          </a:p>
        </p:txBody>
      </p:sp>
      <p:sp>
        <p:nvSpPr>
          <p:cNvPr id="15" name="TextBox 14"/>
          <p:cNvSpPr txBox="1"/>
          <p:nvPr/>
        </p:nvSpPr>
        <p:spPr>
          <a:xfrm>
            <a:off x="6301587"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عموماً غذا کے میگنیشیم کا تقریباً </a:t>
            </a:r>
            <a:r>
              <a:rPr sz="1344" b="0" i="0" lang="en-US">
                <a:solidFill>
                  <a:srgbClr val="46524F"/>
                </a:solidFill>
                <a:latin typeface="Segoe UI"/>
              </a:rPr>
              <a:t>‎30‎</a:t>
            </a:r>
            <a:r>
              <a:rPr sz="1344" b="0" i="0" lang="ur-PK">
                <a:solidFill>
                  <a:srgbClr val="46524F"/>
                </a:solidFill>
                <a:latin typeface="Segoe UI"/>
                <a:cs typeface="Noto Nastaliq Urdu"/>
              </a:rPr>
              <a:t> سے </a:t>
            </a:r>
            <a:r>
              <a:rPr sz="1344" b="0" i="0" lang="en-US">
                <a:solidFill>
                  <a:srgbClr val="46524F"/>
                </a:solidFill>
                <a:latin typeface="Segoe UI"/>
              </a:rPr>
              <a:t>‎40‎</a:t>
            </a:r>
            <a:r>
              <a:rPr sz="1344" b="0" i="0" lang="ur-PK">
                <a:solidFill>
                  <a:srgbClr val="46524F"/>
                </a:solidFill>
                <a:latin typeface="Segoe UI"/>
                <a:cs typeface="Noto Nastaliq Urdu"/>
              </a:rPr>
              <a:t> فیصد۔</a:t>
            </a:r>
          </a:p>
        </p:txBody>
      </p:sp>
      <p:sp>
        <p:nvSpPr>
          <p:cNvPr id="16" name="Oval 15"/>
          <p:cNvSpPr/>
          <p:nvPr/>
        </p:nvSpPr>
        <p:spPr>
          <a:xfrm>
            <a:off x="502142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flipH="1">
            <a:off x="319651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425113"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ہڈیاں اور خلیے ذخیرہ کرتے ہیں</a:t>
            </a:r>
          </a:p>
        </p:txBody>
      </p:sp>
      <p:sp>
        <p:nvSpPr>
          <p:cNvPr id="19" name="TextBox 18"/>
          <p:cNvSpPr txBox="1"/>
          <p:nvPr/>
        </p:nvSpPr>
        <p:spPr>
          <a:xfrm>
            <a:off x="3425113"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زیادہ تر ہڈی اور نرم بافتوں میں؛ </a:t>
            </a:r>
            <a:r>
              <a:rPr sz="1344" b="0" i="0" lang="en-US">
                <a:solidFill>
                  <a:srgbClr val="46524F"/>
                </a:solidFill>
                <a:latin typeface="Segoe UI"/>
              </a:rPr>
              <a:t>‎1‎</a:t>
            </a:r>
            <a:r>
              <a:rPr sz="1344" b="0" i="0" lang="ur-PK">
                <a:solidFill>
                  <a:srgbClr val="46524F"/>
                </a:solidFill>
                <a:latin typeface="Segoe UI"/>
                <a:cs typeface="Noto Nastaliq Urdu"/>
              </a:rPr>
              <a:t> فیصد سے کم خون میں۔</a:t>
            </a:r>
          </a:p>
        </p:txBody>
      </p:sp>
      <p:sp>
        <p:nvSpPr>
          <p:cNvPr id="20" name="Oval 19"/>
          <p:cNvSpPr/>
          <p:nvPr/>
        </p:nvSpPr>
        <p:spPr>
          <a:xfrm>
            <a:off x="214495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548639"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گردے توازن رکھتے ہیں</a:t>
            </a:r>
          </a:p>
        </p:txBody>
      </p:sp>
      <p:sp>
        <p:nvSpPr>
          <p:cNvPr id="22" name="TextBox 21"/>
          <p:cNvSpPr txBox="1"/>
          <p:nvPr/>
        </p:nvSpPr>
        <p:spPr>
          <a:xfrm>
            <a:off x="548639"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کمی میں روک لیتے ہیں اور زیادتی پیشاب سے نکال دیتے ہیں۔</a:t>
            </a:r>
          </a:p>
        </p:txBody>
      </p:sp>
      <p:sp>
        <p:nvSpPr>
          <p:cNvPr id="23" name="Rounded Rectangle 22"/>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صحت مند گردے توازن رکھتے ہیں۔</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میگنیشیم</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NIH Office of Dietary Supplements, Magnesium - Fact Sheet for Health Professionals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en-US">
                <a:solidFill>
                  <a:srgbClr val="15201E"/>
                </a:solidFill>
                <a:latin typeface="Georgia"/>
              </a:rPr>
              <a:t>‎1‎</a:t>
            </a:r>
            <a:r>
              <a:rPr sz="2937" b="0" i="0" lang="ur-PK">
                <a:solidFill>
                  <a:srgbClr val="15201E"/>
                </a:solidFill>
                <a:latin typeface="Georgia"/>
                <a:cs typeface="Noto Nastaliq Urdu"/>
              </a:rPr>
              <a:t> فیصد سے کم خون میں ہوتا ہے</a:t>
            </a:r>
          </a:p>
        </p:txBody>
      </p:sp>
      <p:sp>
        <p:nvSpPr>
          <p:cNvPr id="8" name="Rectangle 7"/>
          <p:cNvSpPr/>
          <p:nvPr/>
        </p:nvSpPr>
        <p:spPr>
          <a:xfrm>
            <a:off x="8310676"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10676" y="2011680"/>
            <a:ext cx="3332378" cy="1371600"/>
          </a:xfrm>
          <a:prstGeom prst="rect">
            <a:avLst/>
          </a:prstGeom>
          <a:noFill/>
        </p:spPr>
        <p:txBody>
          <a:bodyPr wrap="square" lIns="18288" rIns="18288" tIns="18288" bIns="18288" anchor="t">
            <a:spAutoFit/>
          </a:bodyPr>
          <a:lstStyle/>
          <a:p>
            <a:pPr algn="r" rtl="1">
              <a:lnSpc>
                <a:spcPct val="125000"/>
              </a:lnSpc>
            </a:pPr>
            <a:r>
              <a:rPr sz="5088" b="0" i="0" lang="en-US">
                <a:solidFill>
                  <a:srgbClr val="0A3F3C"/>
                </a:solidFill>
                <a:latin typeface="Georgia"/>
              </a:rPr>
              <a:t>‎25‎</a:t>
            </a:r>
            <a:r>
              <a:rPr sz="5088" b="0" i="0" lang="ur-PK">
                <a:solidFill>
                  <a:srgbClr val="0A3F3C"/>
                </a:solidFill>
                <a:latin typeface="Georgia"/>
                <a:cs typeface="Noto Nastaliq Urdu"/>
              </a:rPr>
              <a:t> گرام</a:t>
            </a:r>
          </a:p>
        </p:txBody>
      </p:sp>
      <p:sp>
        <p:nvSpPr>
          <p:cNvPr id="10" name="TextBox 9"/>
          <p:cNvSpPr txBox="1"/>
          <p:nvPr/>
        </p:nvSpPr>
        <p:spPr>
          <a:xfrm>
            <a:off x="8402116"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ایک بالغ جسم میں تقریباً اتنا</a:t>
            </a:r>
          </a:p>
        </p:txBody>
      </p:sp>
      <p:sp>
        <p:nvSpPr>
          <p:cNvPr id="11" name="Rectangle 10"/>
          <p:cNvSpPr/>
          <p:nvPr/>
        </p:nvSpPr>
        <p:spPr>
          <a:xfrm>
            <a:off x="4612538"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612538" y="2011680"/>
            <a:ext cx="3332378" cy="1371600"/>
          </a:xfrm>
          <a:prstGeom prst="rect">
            <a:avLst/>
          </a:prstGeom>
          <a:noFill/>
        </p:spPr>
        <p:txBody>
          <a:bodyPr wrap="square" lIns="18288" rIns="18288" tIns="18288" bIns="18288" anchor="t">
            <a:spAutoFit/>
          </a:bodyPr>
          <a:lstStyle/>
          <a:p>
            <a:pPr algn="r"/>
            <a:r>
              <a:rPr sz="5300" b="0" i="0">
                <a:solidFill>
                  <a:srgbClr val="0A3F3C"/>
                </a:solidFill>
                <a:latin typeface="Georgia"/>
              </a:rPr>
              <a:t>50⁠–⁠60%</a:t>
            </a:r>
          </a:p>
        </p:txBody>
      </p:sp>
      <p:sp>
        <p:nvSpPr>
          <p:cNvPr id="13" name="TextBox 12"/>
          <p:cNvSpPr txBox="1"/>
          <p:nvPr/>
        </p:nvSpPr>
        <p:spPr>
          <a:xfrm>
            <a:off x="4703978"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ہڈیوں میں</a:t>
            </a:r>
          </a:p>
        </p:txBody>
      </p:sp>
      <p:sp>
        <p:nvSpPr>
          <p:cNvPr id="14" name="Rectangle 13"/>
          <p:cNvSpPr/>
          <p:nvPr/>
        </p:nvSpPr>
        <p:spPr>
          <a:xfrm>
            <a:off x="914400"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4400" y="2011680"/>
            <a:ext cx="3332378" cy="1371600"/>
          </a:xfrm>
          <a:prstGeom prst="rect">
            <a:avLst/>
          </a:prstGeom>
          <a:noFill/>
        </p:spPr>
        <p:txBody>
          <a:bodyPr wrap="square" lIns="18288" rIns="18288" tIns="18288" bIns="18288" anchor="t">
            <a:spAutoFit/>
          </a:bodyPr>
          <a:lstStyle/>
          <a:p>
            <a:pPr algn="r"/>
            <a:r>
              <a:rPr sz="5300" b="0" i="0">
                <a:solidFill>
                  <a:srgbClr val="0A3F3C"/>
                </a:solidFill>
                <a:latin typeface="Georgia"/>
              </a:rPr>
              <a:t>&lt;1%</a:t>
            </a:r>
          </a:p>
        </p:txBody>
      </p:sp>
      <p:sp>
        <p:nvSpPr>
          <p:cNvPr id="16" name="TextBox 15"/>
          <p:cNvSpPr txBox="1"/>
          <p:nvPr/>
        </p:nvSpPr>
        <p:spPr>
          <a:xfrm>
            <a:off x="1005840"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خون کے سیرم میں، سختی سے قابو میں</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خون کا ٹیسٹ جسم کا کُل میگنیشیم نہیں دکھاتا۔</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میگنیشیم</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NIH Office of Dietary Supplements, Magnesium - Fact Sheet for Health Professionals; NIH Office of Dietary Supplements, Magnesium - Fact Sheet for Consumers</a:t>
            </a:r>
          </a:p>
        </p:txBody>
      </p:sp>
      <p:sp>
        <p:nvSpPr>
          <p:cNvPr id="7" name="TextBox 6"/>
          <p:cNvSpPr txBox="1"/>
          <p:nvPr/>
        </p:nvSpPr>
        <p:spPr>
          <a:xfrm>
            <a:off x="5242255" y="1097280"/>
            <a:ext cx="6400800" cy="1463040"/>
          </a:xfrm>
          <a:prstGeom prst="rect">
            <a:avLst/>
          </a:prstGeom>
          <a:noFill/>
        </p:spPr>
        <p:txBody>
          <a:bodyPr wrap="square" lIns="18288" rIns="18288" tIns="18288" bIns="18288" anchor="t">
            <a:spAutoFit/>
          </a:bodyPr>
          <a:lstStyle/>
          <a:p>
            <a:pPr algn="r" rtl="1">
              <a:lnSpc>
                <a:spcPct val="125000"/>
              </a:lnSpc>
            </a:pPr>
            <a:r>
              <a:rPr sz="5759" b="0" i="0" lang="en-US">
                <a:solidFill>
                  <a:srgbClr val="0A3F3C"/>
                </a:solidFill>
                <a:latin typeface="Georgia"/>
              </a:rPr>
              <a:t>‎48%‎</a:t>
            </a:r>
          </a:p>
        </p:txBody>
      </p:sp>
      <p:sp>
        <p:nvSpPr>
          <p:cNvPr id="8" name="TextBox 7"/>
          <p:cNvSpPr txBox="1"/>
          <p:nvPr/>
        </p:nvSpPr>
        <p:spPr>
          <a:xfrm>
            <a:off x="5608015" y="2697480"/>
            <a:ext cx="6035040" cy="1097280"/>
          </a:xfrm>
          <a:prstGeom prst="rect">
            <a:avLst/>
          </a:prstGeom>
          <a:noFill/>
        </p:spPr>
        <p:txBody>
          <a:bodyPr wrap="square" lIns="18288" rIns="18288" tIns="18288" bIns="18288" anchor="t">
            <a:spAutoFit/>
          </a:bodyPr>
          <a:lstStyle/>
          <a:p>
            <a:pPr algn="r" rtl="1">
              <a:lnSpc>
                <a:spcPct val="125000"/>
              </a:lnSpc>
            </a:pPr>
            <a:r>
              <a:rPr sz="2304" b="0" i="0" lang="ur-PK">
                <a:solidFill>
                  <a:srgbClr val="46524F"/>
                </a:solidFill>
                <a:latin typeface="Segoe UI"/>
                <a:cs typeface="Noto Nastaliq Urdu"/>
              </a:rPr>
              <a:t>امریکی کھانے پینے سے اپنی اوسط تخمینی ضرورت سے کم میگنیشیم لیتے ہیں۔</a:t>
            </a:r>
          </a:p>
        </p:txBody>
      </p:sp>
      <p:sp>
        <p:nvSpPr>
          <p:cNvPr id="9" name="Rectangle 8"/>
          <p:cNvSpPr/>
          <p:nvPr/>
        </p:nvSpPr>
        <p:spPr>
          <a:xfrm>
            <a:off x="4876495" y="1234440"/>
            <a:ext cx="45720" cy="329184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78815" y="1188720"/>
            <a:ext cx="4023360" cy="914400"/>
          </a:xfrm>
          <a:prstGeom prst="rect">
            <a:avLst/>
          </a:prstGeom>
          <a:noFill/>
        </p:spPr>
        <p:txBody>
          <a:bodyPr wrap="square" lIns="18288" rIns="18288" tIns="18288" bIns="18288" anchor="t">
            <a:spAutoFit/>
          </a:bodyPr>
          <a:lstStyle/>
          <a:p>
            <a:pPr algn="r" rtl="1">
              <a:lnSpc>
                <a:spcPct val="125000"/>
              </a:lnSpc>
            </a:pPr>
            <a:r>
              <a:rPr sz="3264" b="0" i="0" lang="ur-PK">
                <a:solidFill>
                  <a:srgbClr val="0A3F3C"/>
                </a:solidFill>
                <a:latin typeface="Georgia"/>
                <a:cs typeface="Noto Nastaliq Urdu"/>
              </a:rPr>
              <a:t>خاموش</a:t>
            </a:r>
          </a:p>
        </p:txBody>
      </p:sp>
      <p:sp>
        <p:nvSpPr>
          <p:cNvPr id="11" name="TextBox 10"/>
          <p:cNvSpPr txBox="1"/>
          <p:nvPr/>
        </p:nvSpPr>
        <p:spPr>
          <a:xfrm>
            <a:off x="578815" y="2148840"/>
            <a:ext cx="4023360" cy="2194560"/>
          </a:xfrm>
          <a:prstGeom prst="rect">
            <a:avLst/>
          </a:prstGeom>
          <a:noFill/>
        </p:spPr>
        <p:txBody>
          <a:bodyPr wrap="square" lIns="18288" rIns="18288" tIns="18288" bIns="18288" anchor="t">
            <a:spAutoFit/>
          </a:bodyPr>
          <a:lstStyle/>
          <a:p>
            <a:pPr algn="r" rtl="1">
              <a:lnSpc>
                <a:spcPct val="125000"/>
              </a:lnSpc>
            </a:pPr>
            <a:r>
              <a:rPr sz="1823" b="0" i="0" lang="ur-PK">
                <a:solidFill>
                  <a:srgbClr val="46524F"/>
                </a:solidFill>
                <a:latin typeface="Segoe UI"/>
                <a:cs typeface="Noto Nastaliq Urdu"/>
              </a:rPr>
              <a:t>مختصر مدت میں کم میگنیشیم کی کوئی واضح علامت نہیں ہوتی۔</a:t>
            </a:r>
          </a:p>
        </p:txBody>
      </p:sp>
      <p:sp>
        <p:nvSpPr>
          <p:cNvPr id="12" name="Rounded Rectangle 11"/>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گردے صحت مند لوگوں کو کمی سے بچاتے ہیں۔</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میگنیشیم</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NIH Office of Dietary Supplements, Magnesium - Fact Sheet for Consumers; NIH Office of Dietary Supplements, Magnesium - Fact Sheet for Health Professionals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بعض لوگوں میں کمی کا امکان زیادہ ہے</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آنتوں کی بیماریوں جیسے </a:t>
            </a:r>
            <a:r>
              <a:rPr sz="2111" b="0" i="0" lang="ur-PK">
                <a:solidFill>
                  <a:srgbClr val="0A3F3C"/>
                </a:solidFill>
                <a:latin typeface="Segoe UI"/>
                <a:cs typeface="Noto Nastaliq Urdu"/>
              </a:rPr>
              <a:t>کرون یا سیلیئک</a:t>
            </a:r>
            <a:r>
              <a:rPr sz="2111" b="0" i="0" lang="ur-PK">
                <a:solidFill>
                  <a:srgbClr val="15201E"/>
                </a:solidFill>
                <a:latin typeface="Segoe UI"/>
                <a:cs typeface="Noto Nastaliq Urdu"/>
              </a:rPr>
              <a:t> والے لوگ۔</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0A3F3C"/>
                </a:solidFill>
                <a:latin typeface="Segoe UI"/>
                <a:cs typeface="Noto Nastaliq Urdu"/>
              </a:rPr>
              <a:t>ٹائپ </a:t>
            </a:r>
            <a:r>
              <a:rPr sz="2111" b="0" i="0" lang="en-US">
                <a:solidFill>
                  <a:srgbClr val="0A3F3C"/>
                </a:solidFill>
                <a:latin typeface="Segoe UI"/>
              </a:rPr>
              <a:t>‎2‎</a:t>
            </a:r>
            <a:r>
              <a:rPr sz="2111" b="0" i="0" lang="ur-PK">
                <a:solidFill>
                  <a:srgbClr val="0A3F3C"/>
                </a:solidFill>
                <a:latin typeface="Segoe UI"/>
                <a:cs typeface="Noto Nastaliq Urdu"/>
              </a:rPr>
              <a:t> ذیابیطس</a:t>
            </a:r>
            <a:r>
              <a:rPr sz="2111" b="0" i="0" lang="ur-PK">
                <a:solidFill>
                  <a:srgbClr val="15201E"/>
                </a:solidFill>
                <a:latin typeface="Segoe UI"/>
                <a:cs typeface="Noto Nastaliq Urdu"/>
              </a:rPr>
              <a:t> والے لوگ۔</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0A3F3C"/>
                </a:solidFill>
                <a:latin typeface="Segoe UI"/>
                <a:cs typeface="Noto Nastaliq Urdu"/>
              </a:rPr>
              <a:t>طویل شراب نوشی</a:t>
            </a:r>
            <a:r>
              <a:rPr sz="2111" b="0" i="0" lang="ur-PK">
                <a:solidFill>
                  <a:srgbClr val="15201E"/>
                </a:solidFill>
                <a:latin typeface="Segoe UI"/>
                <a:cs typeface="Noto Nastaliq Urdu"/>
              </a:rPr>
              <a:t> کی عادت والے، اور </a:t>
            </a:r>
            <a:r>
              <a:rPr sz="2111" b="0" i="0" lang="ur-PK">
                <a:solidFill>
                  <a:srgbClr val="0A3F3C"/>
                </a:solidFill>
                <a:latin typeface="Segoe UI"/>
                <a:cs typeface="Noto Nastaliq Urdu"/>
              </a:rPr>
              <a:t>بڑی عمر کے لوگ</a:t>
            </a:r>
            <a:r>
              <a:rPr sz="2111" b="0" i="0" lang="ur-PK">
                <a:solidFill>
                  <a:srgbClr val="15201E"/>
                </a:solidFill>
                <a:latin typeface="Segoe UI"/>
                <a:cs typeface="Noto Nastaliq Urdu"/>
              </a:rPr>
              <a:t>۔</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طویل مدت سے </a:t>
            </a:r>
            <a:r>
              <a:rPr sz="2111" b="0" i="0" lang="en-US">
                <a:solidFill>
                  <a:srgbClr val="0A3F3C"/>
                </a:solidFill>
                <a:latin typeface="Segoe UI"/>
              </a:rPr>
              <a:t>‎PPI‎</a:t>
            </a:r>
            <a:r>
              <a:rPr sz="2111" b="0" i="0" lang="ur-PK">
                <a:solidFill>
                  <a:srgbClr val="15201E"/>
                </a:solidFill>
                <a:latin typeface="Segoe UI"/>
                <a:cs typeface="Noto Nastaliq Urdu"/>
              </a:rPr>
              <a:t> یا بعض </a:t>
            </a:r>
            <a:r>
              <a:rPr sz="2111" b="0" i="0" lang="ur-PK">
                <a:solidFill>
                  <a:srgbClr val="0A3F3C"/>
                </a:solidFill>
                <a:latin typeface="Segoe UI"/>
                <a:cs typeface="Noto Nastaliq Urdu"/>
              </a:rPr>
              <a:t>پیشاب آور دوائیں</a:t>
            </a:r>
            <a:r>
              <a:rPr sz="2111" b="0" i="0" lang="ur-PK">
                <a:solidFill>
                  <a:srgbClr val="15201E"/>
                </a:solidFill>
                <a:latin typeface="Segoe UI"/>
                <a:cs typeface="Noto Nastaliq Urdu"/>
              </a:rPr>
              <a:t> لینے والے۔</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طویل عرصے سے </a:t>
            </a:r>
            <a:r>
              <a:rPr sz="1728" b="0" i="0" lang="en-US">
                <a:solidFill>
                  <a:srgbClr val="0A3F3C"/>
                </a:solidFill>
                <a:latin typeface="Segoe UI"/>
              </a:rPr>
              <a:t>‎PPI‎</a:t>
            </a:r>
            <a:r>
              <a:rPr sz="1728" b="0" i="0" lang="ur-PK">
                <a:solidFill>
                  <a:srgbClr val="0A3F3C"/>
                </a:solidFill>
                <a:latin typeface="Segoe UI"/>
                <a:cs typeface="Noto Nastaliq Urdu"/>
              </a:rPr>
              <a:t> یا پیشاب آور دوا؟ میگنیشیم کا پوچھیں۔</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میگنیشیم</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NIH Office of Dietary Supplements, Magnesium - Fact Sheet for Health Professionals; NIH Office of Dietary Supplements, Magnesium - Fact Sheet for Consumers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بیج، میوے اور لوبیا بھرپور ذرائع ہیں</a:t>
            </a:r>
          </a:p>
        </p:txBody>
      </p:sp>
      <p:sp>
        <p:nvSpPr>
          <p:cNvPr id="8" name="TextBox 7"/>
          <p:cNvSpPr txBox="1"/>
          <p:nvPr/>
        </p:nvSpPr>
        <p:spPr>
          <a:xfrm>
            <a:off x="4967935" y="1572768"/>
            <a:ext cx="6675120" cy="365760"/>
          </a:xfrm>
          <a:prstGeom prst="rect">
            <a:avLst/>
          </a:prstGeom>
          <a:noFill/>
        </p:spPr>
        <p:txBody>
          <a:bodyPr wrap="square" lIns="18288" rIns="18288" tIns="18288" bIns="18288" anchor="t">
            <a:spAutoFit/>
          </a:bodyPr>
          <a:lstStyle/>
          <a:p>
            <a:pPr algn="r" rtl="1">
              <a:lnSpc>
                <a:spcPct val="125000"/>
              </a:lnSpc>
            </a:pPr>
            <a:r>
              <a:rPr sz="1296" b="0" i="0" lang="ur-PK">
                <a:solidFill>
                  <a:srgbClr val="5F6A67"/>
                </a:solidFill>
                <a:latin typeface="Segoe UI"/>
                <a:cs typeface="Noto Nastaliq Urdu"/>
              </a:rPr>
              <a:t>منتخب غذاؤں میں فی سرونگ میگنیشیم</a:t>
            </a:r>
          </a:p>
        </p:txBody>
      </p:sp>
      <p:graphicFrame>
        <p:nvGraphicFramePr>
          <p:cNvPr id="9" name="Chart 8"/>
          <p:cNvGraphicFramePr>
            <a:graphicFrameLocks noGrp="1"/>
          </p:cNvGraphicFramePr>
          <p:nvPr/>
        </p:nvGraphicFramePr>
        <p:xfrm>
          <a:off x="4967935" y="2331720"/>
          <a:ext cx="6675120" cy="2788920"/>
        </p:xfrm>
        <a:graphic>
          <a:graphicData uri="http://schemas.openxmlformats.org/drawingml/2006/chart">
            <c:chart xmlns:c="http://schemas.openxmlformats.org/drawingml/2006/chart" r:id="rId3"/>
          </a:graphicData>
        </a:graphic>
      </p:graphicFrame>
      <p:sp>
        <p:nvSpPr>
          <p:cNvPr id="10" name="Rounded Rectangle 9"/>
          <p:cNvSpPr/>
          <p:nvPr/>
        </p:nvSpPr>
        <p:spPr>
          <a:xfrm>
            <a:off x="548639" y="1691640"/>
            <a:ext cx="4144975"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31520" y="1783080"/>
            <a:ext cx="3779215" cy="457200"/>
          </a:xfrm>
          <a:prstGeom prst="rect">
            <a:avLst/>
          </a:prstGeom>
          <a:noFill/>
        </p:spPr>
        <p:txBody>
          <a:bodyPr wrap="square" lIns="18288" rIns="18288" tIns="18288" bIns="18288" anchor="t">
            <a:spAutoFit/>
          </a:bodyPr>
          <a:lstStyle/>
          <a:p>
            <a:pPr algn="r" rtl="1">
              <a:lnSpc>
                <a:spcPct val="125000"/>
              </a:lnSpc>
            </a:pPr>
            <a:r>
              <a:rPr sz="1439" b="0" i="0" lang="ur-PK">
                <a:solidFill>
                  <a:srgbClr val="15201E"/>
                </a:solidFill>
                <a:latin typeface="Segoe UI"/>
                <a:cs typeface="Noto Nastaliq Urdu"/>
              </a:rPr>
              <a:t>یہ اعداد کیا ہیں</a:t>
            </a:r>
          </a:p>
        </p:txBody>
      </p:sp>
      <p:sp>
        <p:nvSpPr>
          <p:cNvPr id="12" name="TextBox 11"/>
          <p:cNvSpPr txBox="1"/>
          <p:nvPr/>
        </p:nvSpPr>
        <p:spPr>
          <a:xfrm>
            <a:off x="731520" y="2286000"/>
            <a:ext cx="3779215" cy="2103120"/>
          </a:xfrm>
          <a:prstGeom prst="rect">
            <a:avLst/>
          </a:prstGeom>
          <a:noFill/>
        </p:spPr>
        <p:txBody>
          <a:bodyPr wrap="square" lIns="18288" rIns="18288" tIns="18288" bIns="18288" anchor="t">
            <a:spAutoFit/>
          </a:bodyPr>
          <a:lstStyle/>
          <a:p>
            <a:pPr algn="r" rtl="1">
              <a:lnSpc>
                <a:spcPct val="125000"/>
              </a:lnSpc>
              <a:spcAft>
                <a:spcPts val="937"/>
              </a:spcAft>
            </a:pPr>
            <a:r>
              <a:rPr sz="1632" b="0" i="0" lang="ur-PK">
                <a:solidFill>
                  <a:srgbClr val="15201E"/>
                </a:solidFill>
                <a:latin typeface="Segoe UI"/>
                <a:cs typeface="Noto Nastaliq Urdu"/>
              </a:rPr>
              <a:t>فی سرونگ میگنیشیم، جیسا کہ </a:t>
            </a:r>
            <a:r>
              <a:rPr sz="1632" b="0" i="0" lang="en-US">
                <a:solidFill>
                  <a:srgbClr val="15201E"/>
                </a:solidFill>
                <a:latin typeface="Segoe UI"/>
              </a:rPr>
              <a:t>‎NIH‎</a:t>
            </a:r>
            <a:r>
              <a:rPr sz="1632" b="0" i="0" lang="ur-PK">
                <a:solidFill>
                  <a:srgbClr val="15201E"/>
                </a:solidFill>
                <a:latin typeface="Segoe UI"/>
                <a:cs typeface="Noto Nastaliq Urdu"/>
              </a:rPr>
              <a:t> کا دفتر برائے غذائی سپلیمنٹس بتاتا ہے۔</a:t>
            </a:r>
          </a:p>
          <a:p>
            <a:pPr algn="r" rtl="1">
              <a:lnSpc>
                <a:spcPct val="125000"/>
              </a:lnSpc>
              <a:spcAft>
                <a:spcPts val="937"/>
              </a:spcAft>
            </a:pPr>
            <a:r>
              <a:rPr sz="1200" b="0" i="0" lang="ur-PK">
                <a:solidFill>
                  <a:srgbClr val="15201E"/>
                </a:solidFill>
                <a:latin typeface="Segoe UI"/>
                <a:cs typeface="Noto Nastaliq Urdu"/>
              </a:rPr>
              <a:t>اناج صاف کرنے سے ان کا زیادہ تر میگنیشیم نکل جاتا ہے۔</a:t>
            </a:r>
          </a:p>
        </p:txBody>
      </p:sp>
      <p:sp>
        <p:nvSpPr>
          <p:cNvPr id="13" name="Rounded Rectangle 12"/>
          <p:cNvSpPr/>
          <p:nvPr/>
        </p:nvSpPr>
        <p:spPr>
          <a:xfrm>
            <a:off x="731520" y="4315968"/>
            <a:ext cx="3779215" cy="640080"/>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41247" y="4334256"/>
            <a:ext cx="3559759" cy="603504"/>
          </a:xfrm>
          <a:prstGeom prst="rect">
            <a:avLst/>
          </a:prstGeom>
          <a:noFill/>
        </p:spPr>
        <p:txBody>
          <a:bodyPr wrap="square" lIns="18288" rIns="18288" tIns="18288" bIns="18288" anchor="ctr">
            <a:spAutoFit/>
          </a:bodyPr>
          <a:lstStyle/>
          <a:p>
            <a:pPr algn="r" rtl="1">
              <a:lnSpc>
                <a:spcPct val="125000"/>
              </a:lnSpc>
            </a:pPr>
            <a:r>
              <a:rPr sz="1104" b="0" i="0" lang="ur-PK">
                <a:solidFill>
                  <a:srgbClr val="7A5300"/>
                </a:solidFill>
                <a:latin typeface="Segoe UI"/>
                <a:cs typeface="Noto Nastaliq Urdu"/>
              </a:rPr>
              <a:t>یہ ان غذاؤں کی عام قدریں ہیں، کسی کی خوراک کی پیمائش یا پراپر ہیلتھ یا کلارکسن کی کسی مصنوعات کا بیان نہیں۔</a:t>
            </a:r>
          </a:p>
        </p:txBody>
      </p:sp>
      <p:sp>
        <p:nvSpPr>
          <p:cNvPr id="15" name="Rounded Rectangle 14"/>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غذا میں موجود میگنیشیم محدود کرنے کی ضرورت نہیں۔</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میگنیشیم</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NIH Office of Dietary Supplements, Magnesium - Fact Sheet for Consumers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بالغ: روزانہ مقدار اور سپلیمنٹ کی حد</a:t>
            </a:r>
          </a:p>
        </p:txBody>
      </p:sp>
      <p:graphicFrame>
        <p:nvGraphicFramePr>
          <p:cNvPr id="8" name="Table 7"/>
          <p:cNvGraphicFramePr>
            <a:graphicFrameLocks noGrp="1"/>
          </p:cNvGraphicFramePr>
          <p:nvPr/>
        </p:nvGraphicFramePr>
        <p:xfrm>
          <a:off x="548640" y="1783080"/>
          <a:ext cx="11094413" cy="3200400"/>
        </p:xfrm>
        <a:graphic>
          <a:graphicData uri="http://schemas.openxmlformats.org/drawingml/2006/table">
            <a:tbl>
              <a:tblPr firstRow="1" bandRow="0" rtl="1">
                <a:tableStyleId>{5C22544A-7EE6-4342-B048-85BDC9FD1C3A}</a:tableStyleId>
              </a:tblPr>
              <a:tblGrid>
                <a:gridCol w="4077434"/>
                <a:gridCol w="4172258"/>
                <a:gridCol w="2844721"/>
              </a:tblGrid>
              <a:tr h="640080">
                <a:tc>
                  <a:txBody>
                    <a:bodyPr/>
                    <a:lstStyle/>
                    <a:p>
                      <a:pPr algn="r" rtl="1">
                        <a:lnSpc>
                          <a:spcPct val="125000"/>
                        </a:lnSpc>
                      </a:pPr>
                      <a:r>
                        <a:rPr sz="1344" b="0" i="0" lang="ur-PK">
                          <a:solidFill>
                            <a:srgbClr val="46524F"/>
                          </a:solidFill>
                          <a:latin typeface="Segoe UI"/>
                          <a:cs typeface="Noto Nastaliq Urdu"/>
                        </a:rPr>
                        <a:t>بالائی حد (صرف سپلیمنٹس اور دوائیں)</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روزانہ تجویز کردہ مقدار (تمام ذرائع)</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زندگی کا مرحلہ</a:t>
                      </a:r>
                    </a:p>
                  </a:txBody>
                  <a:tcPr marL="128016" marR="128016" anchor="ctr">
                    <a:solidFill>
                      <a:srgbClr val="EFECE4"/>
                    </a:solidFill>
                  </a:tcPr>
                </a:tc>
              </a:tr>
              <a:tr h="640080">
                <a:tc>
                  <a:txBody>
                    <a:bodyPr/>
                    <a:lstStyle/>
                    <a:p>
                      <a:pPr algn="r" rtl="1">
                        <a:lnSpc>
                          <a:spcPct val="125000"/>
                        </a:lnSpc>
                      </a:pPr>
                      <a:r>
                        <a:rPr sz="1823" b="0" i="0" lang="en-US">
                          <a:solidFill>
                            <a:srgbClr val="15201E"/>
                          </a:solidFill>
                          <a:latin typeface="Segoe UI"/>
                        </a:rPr>
                        <a:t>‎350 mg‎</a:t>
                      </a:r>
                    </a:p>
                  </a:txBody>
                  <a:tcPr marL="128016" marR="128016" anchor="ctr">
                    <a:solidFill>
                      <a:srgbClr val="F6ECDB"/>
                    </a:solidFill>
                  </a:tcPr>
                </a:tc>
                <a:tc>
                  <a:txBody>
                    <a:bodyPr/>
                    <a:lstStyle/>
                    <a:p>
                      <a:pPr algn="r" rtl="1">
                        <a:lnSpc>
                          <a:spcPct val="125000"/>
                        </a:lnSpc>
                      </a:pPr>
                      <a:r>
                        <a:rPr sz="1823" b="0" i="0" lang="en-US">
                          <a:solidFill>
                            <a:srgbClr val="15201E"/>
                          </a:solidFill>
                          <a:latin typeface="Segoe UI"/>
                        </a:rPr>
                        <a:t>‎400–420 mg‎</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مرد</a:t>
                      </a:r>
                    </a:p>
                  </a:txBody>
                  <a:tcPr marL="128016" marR="128016" anchor="ctr">
                    <a:solidFill>
                      <a:srgbClr val="FFFFFF"/>
                    </a:solidFill>
                  </a:tcPr>
                </a:tc>
              </a:tr>
              <a:tr h="640080">
                <a:tc>
                  <a:txBody>
                    <a:bodyPr/>
                    <a:lstStyle/>
                    <a:p>
                      <a:pPr algn="r" rtl="1">
                        <a:lnSpc>
                          <a:spcPct val="125000"/>
                        </a:lnSpc>
                      </a:pPr>
                      <a:r>
                        <a:rPr sz="1823" b="0" i="0" lang="en-US">
                          <a:solidFill>
                            <a:srgbClr val="15201E"/>
                          </a:solidFill>
                          <a:latin typeface="Segoe UI"/>
                        </a:rPr>
                        <a:t>‎350 mg‎</a:t>
                      </a:r>
                    </a:p>
                  </a:txBody>
                  <a:tcPr marL="128016" marR="128016" anchor="ctr">
                    <a:solidFill>
                      <a:srgbClr val="F6ECDB"/>
                    </a:solidFill>
                  </a:tcPr>
                </a:tc>
                <a:tc>
                  <a:txBody>
                    <a:bodyPr/>
                    <a:lstStyle/>
                    <a:p>
                      <a:pPr algn="r" rtl="1">
                        <a:lnSpc>
                          <a:spcPct val="125000"/>
                        </a:lnSpc>
                      </a:pPr>
                      <a:r>
                        <a:rPr sz="1823" b="0" i="0" lang="en-US">
                          <a:solidFill>
                            <a:srgbClr val="15201E"/>
                          </a:solidFill>
                          <a:latin typeface="Segoe UI"/>
                        </a:rPr>
                        <a:t>‎310–320 mg‎</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خواتین</a:t>
                      </a:r>
                    </a:p>
                  </a:txBody>
                  <a:tcPr marL="128016" marR="128016" anchor="ctr">
                    <a:solidFill>
                      <a:srgbClr val="FFFFFF"/>
                    </a:solidFill>
                  </a:tcPr>
                </a:tc>
              </a:tr>
              <a:tr h="640080">
                <a:tc>
                  <a:txBody>
                    <a:bodyPr/>
                    <a:lstStyle/>
                    <a:p>
                      <a:pPr algn="r" rtl="1">
                        <a:lnSpc>
                          <a:spcPct val="125000"/>
                        </a:lnSpc>
                      </a:pPr>
                      <a:r>
                        <a:rPr sz="1823" b="0" i="0" lang="en-US">
                          <a:solidFill>
                            <a:srgbClr val="15201E"/>
                          </a:solidFill>
                          <a:latin typeface="Segoe UI"/>
                        </a:rPr>
                        <a:t>‎350 mg‎</a:t>
                      </a:r>
                    </a:p>
                  </a:txBody>
                  <a:tcPr marL="128016" marR="128016" anchor="ctr">
                    <a:solidFill>
                      <a:srgbClr val="F6ECDB"/>
                    </a:solidFill>
                  </a:tcPr>
                </a:tc>
                <a:tc>
                  <a:txBody>
                    <a:bodyPr/>
                    <a:lstStyle/>
                    <a:p>
                      <a:pPr algn="r" rtl="1">
                        <a:lnSpc>
                          <a:spcPct val="125000"/>
                        </a:lnSpc>
                      </a:pPr>
                      <a:r>
                        <a:rPr sz="1823" b="0" i="0" lang="en-US">
                          <a:solidFill>
                            <a:srgbClr val="15201E"/>
                          </a:solidFill>
                          <a:latin typeface="Segoe UI"/>
                        </a:rPr>
                        <a:t>‎350–360 mg‎</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حاملہ خواتین</a:t>
                      </a:r>
                    </a:p>
                  </a:txBody>
                  <a:tcPr marL="128016" marR="128016" anchor="ctr">
                    <a:solidFill>
                      <a:srgbClr val="FFFFFF"/>
                    </a:solidFill>
                  </a:tcPr>
                </a:tc>
              </a:tr>
              <a:tr h="640080">
                <a:tc>
                  <a:txBody>
                    <a:bodyPr/>
                    <a:lstStyle/>
                    <a:p>
                      <a:pPr algn="r" rtl="1">
                        <a:lnSpc>
                          <a:spcPct val="125000"/>
                        </a:lnSpc>
                      </a:pPr>
                      <a:r>
                        <a:rPr sz="1823" b="0" i="0" lang="en-US">
                          <a:solidFill>
                            <a:srgbClr val="15201E"/>
                          </a:solidFill>
                          <a:latin typeface="Segoe UI"/>
                        </a:rPr>
                        <a:t>‎350 mg‎</a:t>
                      </a:r>
                    </a:p>
                  </a:txBody>
                  <a:tcPr marL="128016" marR="128016" anchor="ctr">
                    <a:solidFill>
                      <a:srgbClr val="F6ECDB"/>
                    </a:solidFill>
                  </a:tcPr>
                </a:tc>
                <a:tc>
                  <a:txBody>
                    <a:bodyPr/>
                    <a:lstStyle/>
                    <a:p>
                      <a:pPr algn="r" rtl="1">
                        <a:lnSpc>
                          <a:spcPct val="125000"/>
                        </a:lnSpc>
                      </a:pPr>
                      <a:r>
                        <a:rPr sz="1823" b="0" i="0" lang="en-US">
                          <a:solidFill>
                            <a:srgbClr val="15201E"/>
                          </a:solidFill>
                          <a:latin typeface="Segoe UI"/>
                        </a:rPr>
                        <a:t>‎310–320 mg‎</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دودھ پلانے والی خواتین</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en-US">
                <a:solidFill>
                  <a:srgbClr val="0A3F3C"/>
                </a:solidFill>
                <a:latin typeface="Segoe UI"/>
              </a:rPr>
              <a:t>‎350‎</a:t>
            </a:r>
            <a:r>
              <a:rPr sz="1728" b="0" i="0" lang="ur-PK">
                <a:solidFill>
                  <a:srgbClr val="0A3F3C"/>
                </a:solidFill>
                <a:latin typeface="Segoe UI"/>
                <a:cs typeface="Noto Nastaliq Urdu"/>
              </a:rPr>
              <a:t> ملی گرام کی حد میں صرف سپلیمنٹس اور دوائیں شمار ہوتی ہیں۔</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میگنیشیم</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NIH Office of Dietary Supplements, Magnesium - Fact Sheet for Consumers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نوجوان اور بچے: روزانہ مقدار</a:t>
            </a:r>
          </a:p>
        </p:txBody>
      </p:sp>
      <p:graphicFrame>
        <p:nvGraphicFramePr>
          <p:cNvPr id="8" name="Table 7"/>
          <p:cNvGraphicFramePr>
            <a:graphicFrameLocks noGrp="1"/>
          </p:cNvGraphicFramePr>
          <p:nvPr/>
        </p:nvGraphicFramePr>
        <p:xfrm>
          <a:off x="548640" y="1783080"/>
          <a:ext cx="11094414" cy="2560320"/>
        </p:xfrm>
        <a:graphic>
          <a:graphicData uri="http://schemas.openxmlformats.org/drawingml/2006/table">
            <a:tbl>
              <a:tblPr firstRow="1" bandRow="0" rtl="1">
                <a:tableStyleId>{5C22544A-7EE6-4342-B048-85BDC9FD1C3A}</a:tableStyleId>
              </a:tblPr>
              <a:tblGrid>
                <a:gridCol w="4221768"/>
                <a:gridCol w="4319949"/>
                <a:gridCol w="2552697"/>
              </a:tblGrid>
              <a:tr h="640080">
                <a:tc>
                  <a:txBody>
                    <a:bodyPr/>
                    <a:lstStyle/>
                    <a:p>
                      <a:pPr algn="r" rtl="1">
                        <a:lnSpc>
                          <a:spcPct val="125000"/>
                        </a:lnSpc>
                      </a:pPr>
                      <a:r>
                        <a:rPr sz="1344" b="0" i="0" lang="ur-PK">
                          <a:solidFill>
                            <a:srgbClr val="46524F"/>
                          </a:solidFill>
                          <a:latin typeface="Segoe UI"/>
                          <a:cs typeface="Noto Nastaliq Urdu"/>
                        </a:rPr>
                        <a:t>بالائی حد (صرف سپلیمنٹس اور دوائیں)</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روزانہ تجویز کردہ مقدار (تمام ذرائع)</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زندگی کا مرحلہ</a:t>
                      </a:r>
                    </a:p>
                  </a:txBody>
                  <a:tcPr marL="128016" marR="128016" anchor="ctr">
                    <a:solidFill>
                      <a:srgbClr val="EFECE4"/>
                    </a:solidFill>
                  </a:tcPr>
                </a:tc>
              </a:tr>
              <a:tr h="640080">
                <a:tc>
                  <a:txBody>
                    <a:bodyPr/>
                    <a:lstStyle/>
                    <a:p>
                      <a:pPr algn="r" rtl="1">
                        <a:lnSpc>
                          <a:spcPct val="125000"/>
                        </a:lnSpc>
                      </a:pPr>
                      <a:r>
                        <a:rPr sz="1823" b="0" i="0" lang="en-US">
                          <a:solidFill>
                            <a:srgbClr val="15201E"/>
                          </a:solidFill>
                          <a:latin typeface="Segoe UI"/>
                        </a:rPr>
                        <a:t>‎350 mg‎</a:t>
                      </a:r>
                    </a:p>
                  </a:txBody>
                  <a:tcPr marL="128016" marR="128016" anchor="ctr">
                    <a:solidFill>
                      <a:srgbClr val="F6ECDB"/>
                    </a:solidFill>
                  </a:tcPr>
                </a:tc>
                <a:tc>
                  <a:txBody>
                    <a:bodyPr/>
                    <a:lstStyle/>
                    <a:p>
                      <a:pPr algn="r" rtl="1">
                        <a:lnSpc>
                          <a:spcPct val="125000"/>
                        </a:lnSpc>
                      </a:pPr>
                      <a:r>
                        <a:rPr sz="1823" b="0" i="0" lang="en-US">
                          <a:solidFill>
                            <a:srgbClr val="15201E"/>
                          </a:solidFill>
                          <a:latin typeface="Segoe UI"/>
                        </a:rPr>
                        <a:t>‎410 mg‎</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نوعمر لڑکے </a:t>
                      </a:r>
                      <a:r>
                        <a:rPr sz="1823" b="0" i="0" lang="en-US">
                          <a:solidFill>
                            <a:srgbClr val="15201E"/>
                          </a:solidFill>
                          <a:latin typeface="Segoe UI"/>
                        </a:rPr>
                        <a:t>‎14–18‎</a:t>
                      </a:r>
                    </a:p>
                  </a:txBody>
                  <a:tcPr marL="128016" marR="128016" anchor="ctr">
                    <a:solidFill>
                      <a:srgbClr val="FFFFFF"/>
                    </a:solidFill>
                  </a:tcPr>
                </a:tc>
              </a:tr>
              <a:tr h="640080">
                <a:tc>
                  <a:txBody>
                    <a:bodyPr/>
                    <a:lstStyle/>
                    <a:p>
                      <a:pPr algn="r" rtl="1">
                        <a:lnSpc>
                          <a:spcPct val="125000"/>
                        </a:lnSpc>
                      </a:pPr>
                      <a:r>
                        <a:rPr sz="1823" b="0" i="0" lang="en-US">
                          <a:solidFill>
                            <a:srgbClr val="15201E"/>
                          </a:solidFill>
                          <a:latin typeface="Segoe UI"/>
                        </a:rPr>
                        <a:t>‎350 mg‎</a:t>
                      </a:r>
                    </a:p>
                  </a:txBody>
                  <a:tcPr marL="128016" marR="128016" anchor="ctr">
                    <a:solidFill>
                      <a:srgbClr val="F6ECDB"/>
                    </a:solidFill>
                  </a:tcPr>
                </a:tc>
                <a:tc>
                  <a:txBody>
                    <a:bodyPr/>
                    <a:lstStyle/>
                    <a:p>
                      <a:pPr algn="r" rtl="1">
                        <a:lnSpc>
                          <a:spcPct val="125000"/>
                        </a:lnSpc>
                      </a:pPr>
                      <a:r>
                        <a:rPr sz="1823" b="0" i="0" lang="en-US">
                          <a:solidFill>
                            <a:srgbClr val="15201E"/>
                          </a:solidFill>
                          <a:latin typeface="Segoe UI"/>
                        </a:rPr>
                        <a:t>‎360 mg‎</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نوعمر لڑکیاں </a:t>
                      </a:r>
                      <a:r>
                        <a:rPr sz="1823" b="0" i="0" lang="en-US">
                          <a:solidFill>
                            <a:srgbClr val="15201E"/>
                          </a:solidFill>
                          <a:latin typeface="Segoe UI"/>
                        </a:rPr>
                        <a:t>‎14–18‎</a:t>
                      </a:r>
                    </a:p>
                  </a:txBody>
                  <a:tcPr marL="128016" marR="128016" anchor="ctr">
                    <a:solidFill>
                      <a:srgbClr val="FFFFFF"/>
                    </a:solidFill>
                  </a:tcPr>
                </a:tc>
              </a:tr>
              <a:tr h="640080">
                <a:tc>
                  <a:txBody>
                    <a:bodyPr/>
                    <a:lstStyle/>
                    <a:p>
                      <a:pPr algn="r" rtl="1">
                        <a:lnSpc>
                          <a:spcPct val="125000"/>
                        </a:lnSpc>
                      </a:pPr>
                      <a:r>
                        <a:rPr sz="1823" b="0" i="0" lang="en-US">
                          <a:solidFill>
                            <a:srgbClr val="15201E"/>
                          </a:solidFill>
                          <a:latin typeface="Segoe UI"/>
                        </a:rPr>
                        <a:t>‎350 mg‎</a:t>
                      </a:r>
                    </a:p>
                  </a:txBody>
                  <a:tcPr marL="128016" marR="128016" anchor="ctr">
                    <a:solidFill>
                      <a:srgbClr val="F6ECDB"/>
                    </a:solidFill>
                  </a:tcPr>
                </a:tc>
                <a:tc>
                  <a:txBody>
                    <a:bodyPr/>
                    <a:lstStyle/>
                    <a:p>
                      <a:pPr algn="r" rtl="1">
                        <a:lnSpc>
                          <a:spcPct val="125000"/>
                        </a:lnSpc>
                      </a:pPr>
                      <a:r>
                        <a:rPr sz="1823" b="0" i="0" lang="en-US">
                          <a:solidFill>
                            <a:srgbClr val="15201E"/>
                          </a:solidFill>
                          <a:latin typeface="Segoe UI"/>
                        </a:rPr>
                        <a:t>‎240 mg‎</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بچے </a:t>
                      </a:r>
                      <a:r>
                        <a:rPr sz="1823" b="0" i="0" lang="en-US">
                          <a:solidFill>
                            <a:srgbClr val="15201E"/>
                          </a:solidFill>
                          <a:latin typeface="Segoe UI"/>
                        </a:rPr>
                        <a:t>‎9–13‎</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en-US">
                <a:solidFill>
                  <a:srgbClr val="0A3F3C"/>
                </a:solidFill>
                <a:latin typeface="Segoe UI"/>
              </a:rPr>
              <a:t>‎9‎</a:t>
            </a:r>
            <a:r>
              <a:rPr sz="1728" b="0" i="0" lang="ur-PK">
                <a:solidFill>
                  <a:srgbClr val="0A3F3C"/>
                </a:solidFill>
                <a:latin typeface="Segoe UI"/>
                <a:cs typeface="Noto Nastaliq Urdu"/>
              </a:rPr>
              <a:t> سال کی عمر سے یہی </a:t>
            </a:r>
            <a:r>
              <a:rPr sz="1728" b="0" i="0" lang="en-US">
                <a:solidFill>
                  <a:srgbClr val="0A3F3C"/>
                </a:solidFill>
                <a:latin typeface="Segoe UI"/>
              </a:rPr>
              <a:t>‎350‎</a:t>
            </a:r>
            <a:r>
              <a:rPr sz="1728" b="0" i="0" lang="ur-PK">
                <a:solidFill>
                  <a:srgbClr val="0A3F3C"/>
                </a:solidFill>
                <a:latin typeface="Segoe UI"/>
                <a:cs typeface="Noto Nastaliq Urdu"/>
              </a:rPr>
              <a:t> ملی گرام کی حد۔</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میگنیشیم</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NIH Office of Dietary Supplements, Magnesium - Fact Sheet for Consumers; NIH Office of Dietary Supplements, Magnesium - Fact Sheet for Health Professionals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سپلیمنٹ کی شکل جذب اور مضر اثرات بدلتی ہے</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ایسپارٹیٹ، سائٹریٹ، لیکٹیٹ اور کلورائیڈ آسانی سے جذب ہوتے ہیں۔</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کاربونیٹ، کلورائیڈ، گلوکونیٹ اور آکسائیڈ سے اکثر اسہال ہوتا ہے۔</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لیبل پر خالص میگنیشیم لکھا ہوتا ہے، پورا مرکب نہیں۔</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بعض جلاب اور سینے کی جلن کی دواؤں میں میگنیشیم ہوتا ہے۔</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جلاب اور اینٹاسڈ بھی شمار کریں۔</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میگنیشیم</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NIH Office of Dietary Supplements, Magnesium - Fact Sheet for Consumers; NIH Office of Dietary Supplements, Magnesium - Fact Sheet for Health Professionals; MedlinePlus, Magnesium in diet</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علاج کے شواہد کم یا موجود نہیں</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بلڈ پریشر: کم ہو سکتا ہے، مگر تھوڑا سا۔</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ذیابیطس: شکر قابو کرنے کے لیے ناکافی شواہد۔</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درد شقیقہ: چھوٹے مطالعات میں معمولی اثر، طبی نگرانی میں۔</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دل کی بیماری: سپلیمنٹس فی الحال تجویز نہیں۔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ان بیماریوں کے لیے سپلیمنٹس فی الحال تجویز نہیں۔</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میگنیشیم</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Clinic documents (PIMA, private); MedlinePlus, Magnesium in diet; NIH Office of Dietary Supplements, Magnesium - Fact Sheet for Health Professionals; NIH Office of Dietary Supplements, Magnesium - Fact Sheet for Consumers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کلینک استعمال بتائے بغیر میگنیشیم درج کرتا ہے</a:t>
            </a:r>
          </a:p>
        </p:txBody>
      </p:sp>
      <p:sp>
        <p:nvSpPr>
          <p:cNvPr id="8" name="Rounded Rectangle 7"/>
          <p:cNvSpPr/>
          <p:nvPr/>
        </p:nvSpPr>
        <p:spPr>
          <a:xfrm>
            <a:off x="548639" y="1691640"/>
            <a:ext cx="11094415" cy="3383280"/>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1560759" y="1691640"/>
            <a:ext cx="82296" cy="3383280"/>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202375" y="1828800"/>
            <a:ext cx="5120640" cy="82296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میگنیشیم ایسکوربیٹ (فارمولری میں درج)</a:t>
            </a:r>
          </a:p>
        </p:txBody>
      </p:sp>
      <p:sp>
        <p:nvSpPr>
          <p:cNvPr id="11" name="TextBox 10"/>
          <p:cNvSpPr txBox="1"/>
          <p:nvPr/>
        </p:nvSpPr>
        <p:spPr>
          <a:xfrm>
            <a:off x="6202375" y="2651760"/>
            <a:ext cx="5120640" cy="320040"/>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کلینک کی بیان کردہ وجہ</a:t>
            </a:r>
          </a:p>
        </p:txBody>
      </p:sp>
      <p:sp>
        <p:nvSpPr>
          <p:cNvPr id="12" name="TextBox 11"/>
          <p:cNvSpPr txBox="1"/>
          <p:nvPr/>
        </p:nvSpPr>
        <p:spPr>
          <a:xfrm>
            <a:off x="6202375" y="2971800"/>
            <a:ext cx="5120640" cy="1645920"/>
          </a:xfrm>
          <a:prstGeom prst="rect">
            <a:avLst/>
          </a:prstGeom>
          <a:noFill/>
        </p:spPr>
        <p:txBody>
          <a:bodyPr wrap="square" lIns="18288" rIns="18288" tIns="18288" bIns="18288" anchor="t">
            <a:spAutoFit/>
          </a:bodyPr>
          <a:lstStyle/>
          <a:p>
            <a:pPr algn="r" rtl="1">
              <a:lnSpc>
                <a:spcPct val="125000"/>
              </a:lnSpc>
            </a:pPr>
            <a:r>
              <a:rPr sz="1392" b="0" i="0" lang="ur-PK">
                <a:solidFill>
                  <a:srgbClr val="46524F"/>
                </a:solidFill>
                <a:latin typeface="Segoe UI"/>
                <a:cs typeface="Noto Nastaliq Urdu"/>
              </a:rPr>
              <a:t>کچھ نہیں لکھا۔ یہ ایک ایسے گروپ میں ہے جس کا عنوان بظاہر "</a:t>
            </a:r>
            <a:r>
              <a:rPr sz="1392" b="0" i="0" lang="en-US">
                <a:solidFill>
                  <a:srgbClr val="46524F"/>
                </a:solidFill>
                <a:latin typeface="Segoe UI"/>
              </a:rPr>
              <a:t>‎Asp / Plavix‎</a:t>
            </a:r>
            <a:r>
              <a:rPr sz="1392" b="0" i="0" lang="ur-PK">
                <a:solidFill>
                  <a:srgbClr val="46524F"/>
                </a:solidFill>
                <a:latin typeface="Segoe UI"/>
                <a:cs typeface="Noto Nastaliq Urdu"/>
              </a:rPr>
              <a:t>" ہے۔</a:t>
            </a:r>
          </a:p>
        </p:txBody>
      </p:sp>
      <p:sp>
        <p:nvSpPr>
          <p:cNvPr id="13" name="TextBox 12"/>
          <p:cNvSpPr txBox="1"/>
          <p:nvPr/>
        </p:nvSpPr>
        <p:spPr>
          <a:xfrm>
            <a:off x="6202375" y="4663440"/>
            <a:ext cx="5120640" cy="310896"/>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کلینک کی فارمولری میں درج</a:t>
            </a:r>
          </a:p>
        </p:txBody>
      </p:sp>
      <p:sp>
        <p:nvSpPr>
          <p:cNvPr id="14" name="Rounded Rectangle 13"/>
          <p:cNvSpPr/>
          <p:nvPr/>
        </p:nvSpPr>
        <p:spPr>
          <a:xfrm>
            <a:off x="3276295" y="1856232"/>
            <a:ext cx="2651760" cy="347472"/>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rtl="1">
              <a:lnSpc>
                <a:spcPct val="125000"/>
              </a:lnSpc>
            </a:pPr>
            <a:r>
              <a:rPr sz="1200" b="0" i="0" lang="ur-PK">
                <a:solidFill>
                  <a:srgbClr val="7A5300"/>
                </a:solidFill>
                <a:latin typeface="Segoe UI"/>
                <a:cs typeface="Noto Nastaliq Urdu"/>
              </a:rPr>
              <a:t>یہاں جائزہ نہیں لیا گیا</a:t>
            </a:r>
          </a:p>
        </p:txBody>
      </p:sp>
      <p:sp>
        <p:nvSpPr>
          <p:cNvPr id="15" name="TextBox 14"/>
          <p:cNvSpPr txBox="1"/>
          <p:nvPr/>
        </p:nvSpPr>
        <p:spPr>
          <a:xfrm>
            <a:off x="731519" y="2331720"/>
            <a:ext cx="5196535" cy="1097280"/>
          </a:xfrm>
          <a:prstGeom prst="rect">
            <a:avLst/>
          </a:prstGeom>
          <a:noFill/>
        </p:spPr>
        <p:txBody>
          <a:bodyPr wrap="square" lIns="18288" rIns="18288" tIns="18288" bIns="18288" anchor="t">
            <a:spAutoFit/>
          </a:bodyPr>
          <a:lstStyle/>
          <a:p>
            <a:pPr algn="r" rtl="1">
              <a:lnSpc>
                <a:spcPct val="125000"/>
              </a:lnSpc>
            </a:pPr>
            <a:r>
              <a:rPr sz="1536" b="0" i="0" lang="ur-PK">
                <a:solidFill>
                  <a:srgbClr val="15201E"/>
                </a:solidFill>
                <a:latin typeface="Segoe UI"/>
                <a:cs typeface="Noto Nastaliq Urdu"/>
              </a:rPr>
              <a:t>کوئی استعمال درج نہیں؛ دل کی بیماری کے لیے میگنیشیم سپلیمنٹس تجویز نہیں۔</a:t>
            </a:r>
          </a:p>
        </p:txBody>
      </p:sp>
      <p:sp>
        <p:nvSpPr>
          <p:cNvPr id="16" name="TextBox 15"/>
          <p:cNvSpPr txBox="1"/>
          <p:nvPr/>
        </p:nvSpPr>
        <p:spPr>
          <a:xfrm>
            <a:off x="731519" y="3474720"/>
            <a:ext cx="5196535" cy="320040"/>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آپ کے لیے اس کا مطلب</a:t>
            </a:r>
          </a:p>
        </p:txBody>
      </p:sp>
      <p:sp>
        <p:nvSpPr>
          <p:cNvPr id="17" name="TextBox 16"/>
          <p:cNvSpPr txBox="1"/>
          <p:nvPr/>
        </p:nvSpPr>
        <p:spPr>
          <a:xfrm>
            <a:off x="731519" y="3794760"/>
            <a:ext cx="5196535" cy="1188720"/>
          </a:xfrm>
          <a:prstGeom prst="rect">
            <a:avLst/>
          </a:prstGeom>
          <a:noFill/>
        </p:spPr>
        <p:txBody>
          <a:bodyPr wrap="square" lIns="18288" rIns="18288" tIns="18288" bIns="18288" anchor="t">
            <a:spAutoFit/>
          </a:bodyPr>
          <a:lstStyle/>
          <a:p>
            <a:pPr algn="r" rtl="1">
              <a:lnSpc>
                <a:spcPct val="125000"/>
              </a:lnSpc>
            </a:pPr>
            <a:r>
              <a:rPr sz="1392" b="0" i="0" lang="ur-PK">
                <a:solidFill>
                  <a:srgbClr val="46524F"/>
                </a:solidFill>
                <a:latin typeface="Segoe UI"/>
                <a:cs typeface="Noto Nastaliq Urdu"/>
              </a:rPr>
              <a:t>اپنے معالج اور فارماسسٹ کو ہر سپلیمنٹ کے بارے میں بتائیں، میگنیشیم سمیت۔</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میگنیشیم کی ہر مصنوعات کا فارماسسٹ کو بتائیں۔</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میگنیشیم</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NIH Office of Dietary Supplements, Magnesium - Fact Sheet for Health Professionals; MedlinePlus, Magnesium in diet</a:t>
            </a:r>
          </a:p>
        </p:txBody>
      </p:sp>
      <p:sp>
        <p:nvSpPr>
          <p:cNvPr id="7" name="TextBox 6"/>
          <p:cNvSpPr txBox="1"/>
          <p:nvPr/>
        </p:nvSpPr>
        <p:spPr>
          <a:xfrm>
            <a:off x="4327855" y="777240"/>
            <a:ext cx="7315200" cy="457200"/>
          </a:xfrm>
          <a:prstGeom prst="rect">
            <a:avLst/>
          </a:prstGeom>
          <a:noFill/>
        </p:spPr>
        <p:txBody>
          <a:bodyPr wrap="square" lIns="18288" rIns="18288" tIns="18288" bIns="18288" anchor="t">
            <a:spAutoFit/>
          </a:bodyPr>
          <a:lstStyle/>
          <a:p>
            <a:pPr algn="r" rtl="1">
              <a:lnSpc>
                <a:spcPct val="125000"/>
              </a:lnSpc>
            </a:pPr>
            <a:r>
              <a:rPr sz="1536" b="0" i="0" lang="ur-PK">
                <a:solidFill>
                  <a:srgbClr val="B7791F"/>
                </a:solidFill>
                <a:latin typeface="Segoe UI"/>
                <a:cs typeface="Noto Nastaliq Urdu"/>
              </a:rPr>
              <a:t>ڈاکٹر ماجد علی کے آرکائیو سے</a:t>
            </a:r>
          </a:p>
        </p:txBody>
      </p:sp>
      <p:sp>
        <p:nvSpPr>
          <p:cNvPr id="8" name="Rectangle 7"/>
          <p:cNvSpPr/>
          <p:nvPr/>
        </p:nvSpPr>
        <p:spPr>
          <a:xfrm>
            <a:off x="11588191" y="1371600"/>
            <a:ext cx="54864" cy="17373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836615" y="1280160"/>
            <a:ext cx="5486400" cy="1737360"/>
          </a:xfrm>
          <a:prstGeom prst="rect">
            <a:avLst/>
          </a:prstGeom>
          <a:noFill/>
        </p:spPr>
        <p:txBody>
          <a:bodyPr wrap="square" lIns="18288" rIns="18288" tIns="18288" bIns="18288" anchor="t">
            <a:spAutoFit/>
          </a:bodyPr>
          <a:lstStyle/>
          <a:p>
            <a:pPr algn="l"/>
            <a:r>
              <a:rPr sz="3500" b="0" i="0">
                <a:solidFill>
                  <a:srgbClr val="0A3F3C"/>
                </a:solidFill>
                <a:latin typeface="Georgia"/>
              </a:rPr>
              <a:t>“I must confess I am very reverential to magnesium.”</a:t>
            </a:r>
          </a:p>
        </p:txBody>
      </p:sp>
      <p:sp>
        <p:nvSpPr>
          <p:cNvPr id="10" name="TextBox 9"/>
          <p:cNvSpPr txBox="1"/>
          <p:nvPr/>
        </p:nvSpPr>
        <p:spPr>
          <a:xfrm>
            <a:off x="5836615" y="3063239"/>
            <a:ext cx="5486400" cy="365760"/>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 ڈاکٹر ماجد علی، </a:t>
            </a:r>
            <a:r>
              <a:rPr sz="1344" b="0" i="0" lang="en-US">
                <a:solidFill>
                  <a:srgbClr val="5F6A67"/>
                </a:solidFill>
                <a:latin typeface="Segoe UI"/>
              </a:rPr>
              <a:t>‎2014-06-02‎</a:t>
            </a:r>
          </a:p>
        </p:txBody>
      </p:sp>
      <p:sp>
        <p:nvSpPr>
          <p:cNvPr id="11" name="TextBox 10"/>
          <p:cNvSpPr txBox="1"/>
          <p:nvPr/>
        </p:nvSpPr>
        <p:spPr>
          <a:xfrm>
            <a:off x="5836615" y="3474720"/>
            <a:ext cx="5486400" cy="822960"/>
          </a:xfrm>
          <a:prstGeom prst="rect">
            <a:avLst/>
          </a:prstGeom>
          <a:noFill/>
        </p:spPr>
        <p:txBody>
          <a:bodyPr wrap="square" lIns="18288" rIns="18288" tIns="18288" bIns="18288" anchor="t">
            <a:spAutoFit/>
          </a:bodyPr>
          <a:lstStyle/>
          <a:p>
            <a:pPr algn="r" rtl="1">
              <a:lnSpc>
                <a:spcPct val="125000"/>
              </a:lnSpc>
            </a:pPr>
            <a:r>
              <a:rPr sz="1920" b="0" i="0" lang="ur-PK">
                <a:solidFill>
                  <a:srgbClr val="0A3F3C"/>
                </a:solidFill>
                <a:latin typeface="Segoe UI"/>
                <a:cs typeface="Noto Nastaliq Urdu"/>
              </a:rPr>
              <a:t>ترجمہ: "مجھے اعتراف ہے کہ میں میگنیشیم کا بےحد احترام کرتا ہوں۔"</a:t>
            </a:r>
          </a:p>
        </p:txBody>
      </p:sp>
      <p:sp>
        <p:nvSpPr>
          <p:cNvPr id="12" name="Rounded Rectangle 11"/>
          <p:cNvSpPr/>
          <p:nvPr/>
        </p:nvSpPr>
        <p:spPr>
          <a:xfrm>
            <a:off x="3093415"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2488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0A3F3C"/>
                </a:solidFill>
                <a:latin typeface="Segoe UI"/>
                <a:cs typeface="Noto Nastaliq Urdu"/>
              </a:rPr>
              <a:t>موجودہ رہنمائی سے مطابقت</a:t>
            </a:r>
          </a:p>
        </p:txBody>
      </p:sp>
      <p:sp>
        <p:nvSpPr>
          <p:cNvPr id="14" name="TextBox 13"/>
          <p:cNvSpPr txBox="1"/>
          <p:nvPr/>
        </p:nvSpPr>
        <p:spPr>
          <a:xfrm>
            <a:off x="32488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خون میں میگنیشیم بہت کم ہوتا ہے</a:t>
            </a:r>
          </a:p>
          <a:p>
            <a:pPr algn="r" rtl="1">
              <a:lnSpc>
                <a:spcPct val="125000"/>
              </a:lnSpc>
              <a:spcAft>
                <a:spcPts val="1275"/>
              </a:spcAft>
            </a:pPr>
            <a:r>
              <a:rPr sz="1632" b="0" i="0" lang="ur-PK">
                <a:solidFill>
                  <a:srgbClr val="15201E"/>
                </a:solidFill>
                <a:latin typeface="Segoe UI"/>
                <a:cs typeface="Noto Nastaliq Urdu"/>
              </a:rPr>
              <a:t>سیرم ٹیسٹ کم ذخیرہ نہیں دکھا پاتا</a:t>
            </a:r>
          </a:p>
        </p:txBody>
      </p:sp>
      <p:sp>
        <p:nvSpPr>
          <p:cNvPr id="15" name="Rounded Rectangle 14"/>
          <p:cNvSpPr/>
          <p:nvPr/>
        </p:nvSpPr>
        <p:spPr>
          <a:xfrm>
            <a:off x="578815"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342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15201E"/>
                </a:solidFill>
                <a:latin typeface="Segoe UI"/>
                <a:cs typeface="Noto Nastaliq Urdu"/>
              </a:rPr>
              <a:t>موجودہ ذرائع سے ثابت نہیں</a:t>
            </a:r>
          </a:p>
        </p:txBody>
      </p:sp>
      <p:sp>
        <p:nvSpPr>
          <p:cNvPr id="17" name="TextBox 16"/>
          <p:cNvSpPr txBox="1"/>
          <p:nvPr/>
        </p:nvSpPr>
        <p:spPr>
          <a:xfrm>
            <a:off x="7342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رگ کے ذریعے میگنیشیم کے طریقے</a:t>
            </a:r>
          </a:p>
          <a:p>
            <a:pPr algn="r" rtl="1">
              <a:lnSpc>
                <a:spcPct val="125000"/>
              </a:lnSpc>
              <a:spcAft>
                <a:spcPts val="1275"/>
              </a:spcAft>
            </a:pPr>
            <a:r>
              <a:rPr sz="1632" b="0" i="0" lang="ur-PK">
                <a:solidFill>
                  <a:srgbClr val="15201E"/>
                </a:solidFill>
                <a:latin typeface="Segoe UI"/>
                <a:cs typeface="Noto Nastaliq Urdu"/>
              </a:rPr>
              <a:t>میگنیشیم بطور دل کا علاج</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ٹیسٹ کا ان کا نکتہ درست؛ علاج کے دعووں کی تائید نہیں۔</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میگنیشیم</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NIH Office of Dietary Supplements, Magnesium - Fact Sheet for Health Professionals; NIH Office of Dietary Supplements, Magnesium - Fact Sheet for Consumers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بعض دواؤں اور میگنیشیم میں وقفہ ضروری ہے</a:t>
            </a:r>
          </a:p>
        </p:txBody>
      </p:sp>
      <p:sp>
        <p:nvSpPr>
          <p:cNvPr id="8" name="Rounded Rectangle 7"/>
          <p:cNvSpPr/>
          <p:nvPr/>
        </p:nvSpPr>
        <p:spPr>
          <a:xfrm>
            <a:off x="8127796" y="1691640"/>
            <a:ext cx="3515258"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56396"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خوراکوں میں وقفہ رکھیں</a:t>
            </a:r>
          </a:p>
        </p:txBody>
      </p:sp>
      <p:sp>
        <p:nvSpPr>
          <p:cNvPr id="10" name="TextBox 9"/>
          <p:cNvSpPr txBox="1"/>
          <p:nvPr/>
        </p:nvSpPr>
        <p:spPr>
          <a:xfrm>
            <a:off x="8356396"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ہڈیوں کی کمزوری کی دوائیں جیسے ایلنڈرونیٹ: کم از کم </a:t>
            </a:r>
            <a:r>
              <a:rPr sz="1728" b="0" i="0" lang="en-US">
                <a:solidFill>
                  <a:srgbClr val="15201E"/>
                </a:solidFill>
                <a:latin typeface="Segoe UI"/>
              </a:rPr>
              <a:t>‎2‎</a:t>
            </a:r>
            <a:r>
              <a:rPr sz="1728" b="0" i="0" lang="ur-PK">
                <a:solidFill>
                  <a:srgbClr val="15201E"/>
                </a:solidFill>
                <a:latin typeface="Segoe UI"/>
                <a:cs typeface="Noto Nastaliq Urdu"/>
              </a:rPr>
              <a:t> گھنٹے کا فرق۔</a:t>
            </a:r>
          </a:p>
          <a:p>
            <a:pPr algn="r" rtl="1">
              <a:lnSpc>
                <a:spcPct val="125000"/>
              </a:lnSpc>
              <a:spcAft>
                <a:spcPts val="1350"/>
              </a:spcAft>
            </a:pPr>
            <a:r>
              <a:rPr sz="1728" b="0" i="0" lang="ur-PK">
                <a:solidFill>
                  <a:srgbClr val="15201E"/>
                </a:solidFill>
                <a:latin typeface="Segoe UI"/>
                <a:cs typeface="Noto Nastaliq Urdu"/>
              </a:rPr>
              <a:t>ٹیٹراسائکلین اور کوئینولون اینٹی بائیوٹکس: میگنیشیم سے </a:t>
            </a:r>
            <a:r>
              <a:rPr sz="1728" b="0" i="0" lang="en-US">
                <a:solidFill>
                  <a:srgbClr val="15201E"/>
                </a:solidFill>
                <a:latin typeface="Segoe UI"/>
              </a:rPr>
              <a:t>‎2‎</a:t>
            </a:r>
            <a:r>
              <a:rPr sz="1728" b="0" i="0" lang="ur-PK">
                <a:solidFill>
                  <a:srgbClr val="15201E"/>
                </a:solidFill>
                <a:latin typeface="Segoe UI"/>
                <a:cs typeface="Noto Nastaliq Urdu"/>
              </a:rPr>
              <a:t> گھنٹے پہلے یا </a:t>
            </a:r>
            <a:r>
              <a:rPr sz="1728" b="0" i="0" lang="en-US">
                <a:solidFill>
                  <a:srgbClr val="15201E"/>
                </a:solidFill>
                <a:latin typeface="Segoe UI"/>
              </a:rPr>
              <a:t>‎4‎</a:t>
            </a:r>
            <a:r>
              <a:rPr sz="1728" b="0" i="0" lang="ur-PK">
                <a:solidFill>
                  <a:srgbClr val="15201E"/>
                </a:solidFill>
                <a:latin typeface="Segoe UI"/>
                <a:cs typeface="Noto Nastaliq Urdu"/>
              </a:rPr>
              <a:t> سے </a:t>
            </a:r>
            <a:r>
              <a:rPr sz="1728" b="0" i="0" lang="en-US">
                <a:solidFill>
                  <a:srgbClr val="15201E"/>
                </a:solidFill>
                <a:latin typeface="Segoe UI"/>
              </a:rPr>
              <a:t>‎6‎</a:t>
            </a:r>
            <a:r>
              <a:rPr sz="1728" b="0" i="0" lang="ur-PK">
                <a:solidFill>
                  <a:srgbClr val="15201E"/>
                </a:solidFill>
                <a:latin typeface="Segoe UI"/>
                <a:cs typeface="Noto Nastaliq Urdu"/>
              </a:rPr>
              <a:t> گھنٹے بعد۔</a:t>
            </a:r>
          </a:p>
        </p:txBody>
      </p:sp>
      <p:sp>
        <p:nvSpPr>
          <p:cNvPr id="11" name="Rounded Rectangle 10"/>
          <p:cNvSpPr/>
          <p:nvPr/>
        </p:nvSpPr>
        <p:spPr>
          <a:xfrm>
            <a:off x="4338218"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66818"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آپ کا میگنیشیم کم کر سکتی ہیں</a:t>
            </a:r>
          </a:p>
        </p:txBody>
      </p:sp>
      <p:sp>
        <p:nvSpPr>
          <p:cNvPr id="13" name="TextBox 12"/>
          <p:cNvSpPr txBox="1"/>
          <p:nvPr/>
        </p:nvSpPr>
        <p:spPr>
          <a:xfrm>
            <a:off x="4566818"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تقریباً ایک سال سے زیادہ لی گئی تیزابیت کم کرنے والی </a:t>
            </a:r>
            <a:r>
              <a:rPr sz="1728" b="0" i="0" lang="en-US">
                <a:solidFill>
                  <a:srgbClr val="15201E"/>
                </a:solidFill>
                <a:latin typeface="Segoe UI"/>
              </a:rPr>
              <a:t>‎PPI‎</a:t>
            </a:r>
            <a:r>
              <a:rPr sz="1728" b="0" i="0" lang="ur-PK">
                <a:solidFill>
                  <a:srgbClr val="15201E"/>
                </a:solidFill>
                <a:latin typeface="Segoe UI"/>
                <a:cs typeface="Noto Nastaliq Urdu"/>
              </a:rPr>
              <a:t> دوائیں۔</a:t>
            </a:r>
          </a:p>
          <a:p>
            <a:pPr algn="r" rtl="1">
              <a:lnSpc>
                <a:spcPct val="125000"/>
              </a:lnSpc>
              <a:spcAft>
                <a:spcPts val="1350"/>
              </a:spcAft>
            </a:pPr>
            <a:r>
              <a:rPr sz="1728" b="0" i="0" lang="ur-PK">
                <a:solidFill>
                  <a:srgbClr val="15201E"/>
                </a:solidFill>
                <a:latin typeface="Segoe UI"/>
                <a:cs typeface="Noto Nastaliq Urdu"/>
              </a:rPr>
              <a:t>طویل مدت کی لوپ یا تھایازائیڈ پیشاب آور دوائیں۔</a:t>
            </a:r>
          </a:p>
        </p:txBody>
      </p:sp>
      <p:sp>
        <p:nvSpPr>
          <p:cNvPr id="14" name="Rounded Rectangle 13"/>
          <p:cNvSpPr/>
          <p:nvPr/>
        </p:nvSpPr>
        <p:spPr>
          <a:xfrm>
            <a:off x="548639"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7239"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شروع کرنے سے پہلے پوچھیں</a:t>
            </a:r>
          </a:p>
        </p:txBody>
      </p:sp>
      <p:sp>
        <p:nvSpPr>
          <p:cNvPr id="16" name="TextBox 15"/>
          <p:cNvSpPr txBox="1"/>
          <p:nvPr/>
        </p:nvSpPr>
        <p:spPr>
          <a:xfrm>
            <a:off x="777239"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گردوں کا کم کام یا گردوں کی ناکامی۔</a:t>
            </a:r>
          </a:p>
          <a:p>
            <a:pPr algn="r" rtl="1">
              <a:lnSpc>
                <a:spcPct val="125000"/>
              </a:lnSpc>
              <a:spcAft>
                <a:spcPts val="1350"/>
              </a:spcAft>
            </a:pPr>
            <a:r>
              <a:rPr sz="1728" b="0" i="0" lang="ur-PK">
                <a:solidFill>
                  <a:srgbClr val="15201E"/>
                </a:solidFill>
                <a:latin typeface="Segoe UI"/>
                <a:cs typeface="Noto Nastaliq Urdu"/>
              </a:rPr>
              <a:t>زنک سپلیمنٹ کی بہت زیادہ مقدار۔</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گردوں کی بیماری؟ کوئی بھی میگنیشیم لینے سے پہلے پوچھیں۔</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میگنیشیم</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15</a:t>
            </a:r>
          </a:p>
        </p:txBody>
      </p:sp>
      <p:sp>
        <p:nvSpPr>
          <p:cNvPr id="6" name="TextBox 5"/>
          <p:cNvSpPr txBox="1"/>
          <p:nvPr/>
        </p:nvSpPr>
        <p:spPr>
          <a:xfrm>
            <a:off x="2499055" y="777240"/>
            <a:ext cx="9144000" cy="731520"/>
          </a:xfrm>
          <a:prstGeom prst="rect">
            <a:avLst/>
          </a:prstGeom>
          <a:noFill/>
        </p:spPr>
        <p:txBody>
          <a:bodyPr wrap="square" lIns="18288" rIns="18288" tIns="18288" bIns="18288" anchor="t">
            <a:spAutoFit/>
          </a:bodyPr>
          <a:lstStyle/>
          <a:p>
            <a:pPr algn="r" rtl="1">
              <a:lnSpc>
                <a:spcPct val="125000"/>
              </a:lnSpc>
            </a:pPr>
            <a:r>
              <a:rPr sz="2879" b="0" i="0" lang="ur-PK">
                <a:solidFill>
                  <a:srgbClr val="A3271B"/>
                </a:solidFill>
                <a:latin typeface="Georgia"/>
                <a:cs typeface="Noto Nastaliq Urdu"/>
              </a:rPr>
              <a:t>فوری مدد کب لیں</a:t>
            </a:r>
          </a:p>
        </p:txBody>
      </p:sp>
      <p:sp>
        <p:nvSpPr>
          <p:cNvPr id="7" name="Oval 6"/>
          <p:cNvSpPr/>
          <p:nvPr/>
        </p:nvSpPr>
        <p:spPr>
          <a:xfrm>
            <a:off x="11313871"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640080" y="1691640"/>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بےہوشی، سینے میں درد، یا چکر کے ساتھ بےترتیب دھڑکن: </a:t>
            </a:r>
            <a:r>
              <a:rPr sz="1920" b="0" i="0" lang="en-US">
                <a:solidFill>
                  <a:srgbClr val="15201E"/>
                </a:solidFill>
                <a:latin typeface="Segoe UI"/>
              </a:rPr>
              <a:t>‎911‎</a:t>
            </a:r>
          </a:p>
        </p:txBody>
      </p:sp>
      <p:sp>
        <p:nvSpPr>
          <p:cNvPr id="9" name="Oval 8"/>
          <p:cNvSpPr/>
          <p:nvPr/>
        </p:nvSpPr>
        <p:spPr>
          <a:xfrm>
            <a:off x="11313871"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640080" y="2368296"/>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شدید کمزوری، الجھن یا سست سانس: </a:t>
            </a:r>
            <a:r>
              <a:rPr sz="1920" b="0" i="0" lang="en-US">
                <a:solidFill>
                  <a:srgbClr val="15201E"/>
                </a:solidFill>
                <a:latin typeface="Segoe UI"/>
              </a:rPr>
              <a:t>‎911‎</a:t>
            </a:r>
          </a:p>
        </p:txBody>
      </p:sp>
      <p:sp>
        <p:nvSpPr>
          <p:cNvPr id="11" name="Oval 10"/>
          <p:cNvSpPr/>
          <p:nvPr/>
        </p:nvSpPr>
        <p:spPr>
          <a:xfrm>
            <a:off x="11313871"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640080" y="3044952"/>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گردوں کی بیماری اور میگنیشیم مصنوعات: پہلے ڈاکٹر سے پوچھیں</a:t>
            </a:r>
          </a:p>
        </p:txBody>
      </p:sp>
      <p:sp>
        <p:nvSpPr>
          <p:cNvPr id="13" name="Oval 12"/>
          <p:cNvSpPr/>
          <p:nvPr/>
        </p:nvSpPr>
        <p:spPr>
          <a:xfrm>
            <a:off x="11313871"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640080" y="3721608"/>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خون یا بخار کے ساتھ اسہال: فوراً؛ </a:t>
            </a:r>
            <a:r>
              <a:rPr sz="1920" b="0" i="0" lang="en-US">
                <a:solidFill>
                  <a:srgbClr val="15201E"/>
                </a:solidFill>
                <a:latin typeface="Segoe UI"/>
              </a:rPr>
              <a:t>‎5‎</a:t>
            </a:r>
            <a:r>
              <a:rPr sz="1920" b="0" i="0" lang="ur-PK">
                <a:solidFill>
                  <a:srgbClr val="15201E"/>
                </a:solidFill>
                <a:latin typeface="Segoe UI"/>
                <a:cs typeface="Noto Nastaliq Urdu"/>
              </a:rPr>
              <a:t> دن سے زیادہ: رابطہ</a:t>
            </a:r>
          </a:p>
        </p:txBody>
      </p:sp>
      <p:sp>
        <p:nvSpPr>
          <p:cNvPr id="15" name="Oval 14"/>
          <p:cNvSpPr/>
          <p:nvPr/>
        </p:nvSpPr>
        <p:spPr>
          <a:xfrm>
            <a:off x="11313871"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640080" y="4398264"/>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نیا یا پھیلتا سن پن، جھنجھناہٹ یا اینٹھن: ملاقات</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گردوں کی بیماری؟ کوئی بھی میگنیشیم سپلیمنٹ لینے سے پہلے معالج سے پوچھیں۔</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میگنیشیم</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NIH Office of Dietary Supplements, Magnesium - Fact Sheet for Health Professionals; NIH Office of Dietary Supplements, Magnesium - Fact Sheet for Consumers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اب کیا کریں</a:t>
            </a:r>
          </a:p>
        </p:txBody>
      </p:sp>
      <p:sp>
        <p:nvSpPr>
          <p:cNvPr id="8" name="Oval 7"/>
          <p:cNvSpPr/>
          <p:nvPr/>
        </p:nvSpPr>
        <p:spPr>
          <a:xfrm>
            <a:off x="11130991"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640079" y="1709928"/>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میگنیشیم والی ایک غذا شامل کریں</a:t>
            </a:r>
          </a:p>
        </p:txBody>
      </p:sp>
      <p:sp>
        <p:nvSpPr>
          <p:cNvPr id="10" name="Oval 9"/>
          <p:cNvSpPr/>
          <p:nvPr/>
        </p:nvSpPr>
        <p:spPr>
          <a:xfrm>
            <a:off x="11130991"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640079" y="2386584"/>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لیبل پر شکل پڑھیں</a:t>
            </a:r>
          </a:p>
        </p:txBody>
      </p:sp>
      <p:sp>
        <p:nvSpPr>
          <p:cNvPr id="12" name="Oval 11"/>
          <p:cNvSpPr/>
          <p:nvPr/>
        </p:nvSpPr>
        <p:spPr>
          <a:xfrm>
            <a:off x="11130991"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640079" y="3063240"/>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کُل مقدار کو حد سے ملائیں</a:t>
            </a:r>
          </a:p>
        </p:txBody>
      </p:sp>
      <p:sp>
        <p:nvSpPr>
          <p:cNvPr id="14" name="Oval 13"/>
          <p:cNvSpPr/>
          <p:nvPr/>
        </p:nvSpPr>
        <p:spPr>
          <a:xfrm>
            <a:off x="11130991"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640079" y="3739896"/>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بعض دواؤں سے وقفہ رکھیں</a:t>
            </a:r>
          </a:p>
        </p:txBody>
      </p:sp>
      <p:sp>
        <p:nvSpPr>
          <p:cNvPr id="16" name="Oval 15"/>
          <p:cNvSpPr/>
          <p:nvPr/>
        </p:nvSpPr>
        <p:spPr>
          <a:xfrm>
            <a:off x="11130991"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640079" y="4416552"/>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گردوں کی بیماری ہے؟ پہلے پوچھیں</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میگنیشیم والی ایک غذا سے شروع کریں۔</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میگنیشیم</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17</a:t>
            </a:r>
          </a:p>
        </p:txBody>
      </p:sp>
      <p:sp>
        <p:nvSpPr>
          <p:cNvPr id="6" name="TextBox 5"/>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حوالہ جات</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NIH Office of Dietary Supplements — Magnesium - Fact Sheet for Consumers</a:t>
            </a:r>
          </a:p>
          <a:p>
            <a:pPr algn="l">
              <a:spcAft>
                <a:spcPts val="1200"/>
              </a:spcAft>
            </a:pPr>
            <a:r>
              <a:rPr sz="1600" b="0" i="0">
                <a:solidFill>
                  <a:srgbClr val="46524F"/>
                </a:solidFill>
                <a:latin typeface="Segoe UI"/>
              </a:rPr>
              <a:t>NIH Office of Dietary Supplements — Magnesium - Fact Sheet for Health Professionals</a:t>
            </a:r>
          </a:p>
          <a:p>
            <a:pPr algn="l">
              <a:spcAft>
                <a:spcPts val="1200"/>
              </a:spcAft>
            </a:pPr>
            <a:r>
              <a:rPr sz="1600" b="0" i="0">
                <a:solidFill>
                  <a:srgbClr val="46524F"/>
                </a:solidFill>
                <a:latin typeface="Segoe UI"/>
              </a:rPr>
              <a:t>MedlinePlus — Magnesium in diet</a:t>
            </a:r>
          </a:p>
          <a:p>
            <a:pPr algn="l">
              <a:spcAft>
                <a:spcPts val="1200"/>
              </a:spcAft>
            </a:pPr>
            <a:r>
              <a:rPr sz="1600" b="0" i="0">
                <a:solidFill>
                  <a:srgbClr val="46524F"/>
                </a:solidFill>
                <a:latin typeface="Segoe UI"/>
              </a:rPr>
              <a:t>MedlinePlus — Magnesium Blood Test</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U.S. Food and Drug Administration — Label Claims for Conventional Foods and Dietary Supplements</a:t>
            </a:r>
          </a:p>
          <a:p>
            <a:pPr algn="l">
              <a:spcAft>
                <a:spcPts val="1200"/>
              </a:spcAft>
            </a:pPr>
            <a:r>
              <a:rPr sz="1600" b="0" i="0">
                <a:solidFill>
                  <a:srgbClr val="46524F"/>
                </a:solidFill>
                <a:latin typeface="Segoe UI"/>
              </a:rPr>
              <a:t>U.S. Food and Drug Administration — FDA 101: Dietary Supplements</a:t>
            </a:r>
          </a:p>
          <a:p>
            <a:pPr algn="l">
              <a:spcAft>
                <a:spcPts val="1200"/>
              </a:spcAft>
            </a:pPr>
            <a:r>
              <a:rPr sz="1600" b="0" i="0">
                <a:solidFill>
                  <a:srgbClr val="46524F"/>
                </a:solidFill>
                <a:latin typeface="Segoe UI"/>
              </a:rPr>
              <a:t>NIH Office of Dietary Supplements — Dietary Supplements: What You Need to Know</a:t>
            </a:r>
          </a:p>
          <a:p>
            <a:pPr algn="l">
              <a:spcAft>
                <a:spcPts val="1200"/>
              </a:spcAft>
            </a:pPr>
            <a:r>
              <a:rPr sz="1600" b="0" i="0">
                <a:solidFill>
                  <a:srgbClr val="46524F"/>
                </a:solidFill>
                <a:latin typeface="Segoe UI"/>
              </a:rPr>
              <a:t>Pakistan Institute of Medical Advancement — Handwritten clinic formulary, 2 pages</a:t>
            </a:r>
          </a:p>
        </p:txBody>
      </p:sp>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دعویٰ، اپنے اصل اقتباس کے ساتھ، موضوع کے حوالہ جات والے صفحے پر درج ہے۔ فوری مدد کی علامات کے مزید </a:t>
            </a:r>
            <a:r>
              <a:rPr sz="1728" b="0" i="0" lang="en-US">
                <a:solidFill>
                  <a:srgbClr val="0A3F3C"/>
                </a:solidFill>
                <a:latin typeface="Segoe UI"/>
              </a:rPr>
              <a:t>‎7‎</a:t>
            </a:r>
            <a:r>
              <a:rPr sz="1728" b="0" i="0" lang="ur-PK">
                <a:solidFill>
                  <a:srgbClr val="0A3F3C"/>
                </a:solidFill>
                <a:latin typeface="Segoe UI"/>
                <a:cs typeface="Noto Nastaliq Urdu"/>
              </a:rPr>
              <a:t> ذرائع بھی وہیں درج ہیں۔</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میگنیشیم</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18</a:t>
            </a:r>
          </a:p>
        </p:txBody>
      </p:sp>
      <p:sp>
        <p:nvSpPr>
          <p:cNvPr id="6" name="TextBox 5"/>
          <p:cNvSpPr txBox="1"/>
          <p:nvPr/>
        </p:nvSpPr>
        <p:spPr>
          <a:xfrm>
            <a:off x="1584655" y="868680"/>
            <a:ext cx="10058400" cy="914400"/>
          </a:xfrm>
          <a:prstGeom prst="rect">
            <a:avLst/>
          </a:prstGeom>
          <a:noFill/>
        </p:spPr>
        <p:txBody>
          <a:bodyPr wrap="square" lIns="18288" rIns="18288" tIns="18288" bIns="18288" anchor="t">
            <a:spAutoFit/>
          </a:bodyPr>
          <a:lstStyle/>
          <a:p>
            <a:pPr algn="r" rtl="1">
              <a:lnSpc>
                <a:spcPct val="125000"/>
              </a:lnSpc>
            </a:pPr>
            <a:r>
              <a:rPr sz="2879" b="0" i="0" lang="ur-PK">
                <a:solidFill>
                  <a:srgbClr val="F7F5F0"/>
                </a:solidFill>
                <a:latin typeface="Georgia"/>
                <a:cs typeface="Noto Nastaliq Urdu"/>
              </a:rPr>
              <a:t>فارمیسی کاؤنٹر پر پوچھنے کے سوالات</a:t>
            </a:r>
          </a:p>
        </p:txBody>
      </p:sp>
      <p:sp>
        <p:nvSpPr>
          <p:cNvPr id="7" name="TextBox 6"/>
          <p:cNvSpPr txBox="1"/>
          <p:nvPr/>
        </p:nvSpPr>
        <p:spPr>
          <a:xfrm>
            <a:off x="11094415" y="192024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1</a:t>
            </a:r>
          </a:p>
        </p:txBody>
      </p:sp>
      <p:sp>
        <p:nvSpPr>
          <p:cNvPr id="8" name="TextBox 7"/>
          <p:cNvSpPr txBox="1"/>
          <p:nvPr/>
        </p:nvSpPr>
        <p:spPr>
          <a:xfrm>
            <a:off x="944575" y="195681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میں جو میگنیشیم لیتا ہوں اس کی شکل مناسب ہے؟</a:t>
            </a:r>
          </a:p>
        </p:txBody>
      </p:sp>
      <p:sp>
        <p:nvSpPr>
          <p:cNvPr id="9" name="TextBox 8"/>
          <p:cNvSpPr txBox="1"/>
          <p:nvPr/>
        </p:nvSpPr>
        <p:spPr>
          <a:xfrm>
            <a:off x="11094415" y="274320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2</a:t>
            </a:r>
          </a:p>
        </p:txBody>
      </p:sp>
      <p:sp>
        <p:nvSpPr>
          <p:cNvPr id="10" name="TextBox 9"/>
          <p:cNvSpPr txBox="1"/>
          <p:nvPr/>
        </p:nvSpPr>
        <p:spPr>
          <a:xfrm>
            <a:off x="944575" y="277977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میرے تمام سپلیمنٹس اور اینٹاسڈز سے مل کر کتنا میگنیشیم بنتا ہے؟</a:t>
            </a:r>
          </a:p>
        </p:txBody>
      </p:sp>
      <p:sp>
        <p:nvSpPr>
          <p:cNvPr id="11" name="TextBox 10"/>
          <p:cNvSpPr txBox="1"/>
          <p:nvPr/>
        </p:nvSpPr>
        <p:spPr>
          <a:xfrm>
            <a:off x="11094415" y="356616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3</a:t>
            </a:r>
          </a:p>
        </p:txBody>
      </p:sp>
      <p:sp>
        <p:nvSpPr>
          <p:cNvPr id="12" name="TextBox 11"/>
          <p:cNvSpPr txBox="1"/>
          <p:nvPr/>
        </p:nvSpPr>
        <p:spPr>
          <a:xfrm>
            <a:off x="944575" y="360273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میری کسی دوا کو میگنیشیم سے وقفہ چاہیے؟</a:t>
            </a:r>
          </a:p>
        </p:txBody>
      </p:sp>
      <p:sp>
        <p:nvSpPr>
          <p:cNvPr id="13" name="TextBox 12"/>
          <p:cNvSpPr txBox="1"/>
          <p:nvPr/>
        </p:nvSpPr>
        <p:spPr>
          <a:xfrm>
            <a:off x="11094415" y="438912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4</a:t>
            </a:r>
          </a:p>
        </p:txBody>
      </p:sp>
      <p:sp>
        <p:nvSpPr>
          <p:cNvPr id="14" name="TextBox 13"/>
          <p:cNvSpPr txBox="1"/>
          <p:nvPr/>
        </p:nvSpPr>
        <p:spPr>
          <a:xfrm>
            <a:off x="944575" y="442569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میرے گردوں کا کام اسے نہ لینے کی وجہ ہے؟</a:t>
            </a:r>
          </a:p>
        </p:txBody>
      </p:sp>
      <p:sp>
        <p:nvSpPr>
          <p:cNvPr id="15" name="TextBox 14"/>
          <p:cNvSpPr txBox="1"/>
          <p:nvPr/>
        </p:nvSpPr>
        <p:spPr>
          <a:xfrm>
            <a:off x="548639" y="5486400"/>
            <a:ext cx="11094415" cy="45720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جائزے کا نسخہ۔ طبی مواد ابھی فارماسسٹ سے منظور شدہ نہیں۔ اردو متن مشینی مدد سے تیار مسودہ ہے جس کا ماہر طبی جائزہ باقی ہے۔</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