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Milligrams per serving</c:v>
                </c:pt>
              </c:strCache>
            </c:strRef>
          </c:tx>
          <c:spPr>
            <a:solidFill>
              <a:srgbClr val="0E5753"/>
            </a:solidFill>
          </c:spPr>
          <c:cat>
            <c:strRef>
              <c:f>Sheet1!$A$2:$A$8</c:f>
              <c:strCache>
                <c:ptCount val="7"/>
                <c:pt idx="0">
                  <c:v>White rice, cooked, ½ cup</c:v>
                </c:pt>
                <c:pt idx="1">
                  <c:v>Brown rice, cooked, ½ cup</c:v>
                </c:pt>
                <c:pt idx="2">
                  <c:v>Black beans, cooked, ½ cup</c:v>
                </c:pt>
                <c:pt idx="3">
                  <c:v>Spinach, boiled, ½ cup</c:v>
                </c:pt>
                <c:pt idx="4">
                  <c:v>Almonds, dry roasted, 1 oz</c:v>
                </c:pt>
                <c:pt idx="5">
                  <c:v>Chia seeds, 1 oz</c:v>
                </c:pt>
                <c:pt idx="6">
                  <c:v>Pumpkin seeds, roasted, 1 oz</c:v>
                </c:pt>
              </c:strCache>
            </c:strRef>
          </c:cat>
          <c:val>
            <c:numRef>
              <c:f>Sheet1!$B$2:$B$8</c:f>
              <c:numCache>
                <c:formatCode>General</c:formatCode>
                <c:ptCount val="7"/>
                <c:pt idx="0">
                  <c:v>10</c:v>
                </c:pt>
                <c:pt idx="1">
                  <c:v>42</c:v>
                </c:pt>
                <c:pt idx="2">
                  <c:v>60</c:v>
                </c:pt>
                <c:pt idx="3">
                  <c:v>78</c:v>
                </c:pt>
                <c:pt idx="4">
                  <c:v>80</c:v>
                </c:pt>
                <c:pt idx="5">
                  <c:v>111</c:v>
                </c:pt>
                <c:pt idx="6">
                  <c:v>156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16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magnesium: what it does, where to find it in ordinary food, and what a supplement can and cannot be said to do. Everything here comes from the NIH Office of Dietary Supplements, MedlinePlus and FDA, and each slide names its source. This is general education, not advice about your own medicines.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on the slide. Magnesium is popular, and it is genuinely important. Many people eat less than recommended. But that does not automatically mean a supplement is the answer. Ask the room how many take one, and whether they know which form it is.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 magnesium through the body. You eat it; the gut typically absorbs about 30 to 40 percent; most is stored in bone and soft tissue; and the kidneys keep the balance, holding on to magnesium when intake is low and removing excess in urine. That last step explains both why deficiency is uncommon in healthy people and why kidney disease changes everything.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About 25 grams in an adult body, half or more in bone, and less than 1 percent in the blood serum. This is why a blood magnesium test does not accurately reflect total body magnesium, and why no single test is considered satisfactory. It is a reason to talk to a clinician, not a reason to self-diagnose.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intake gap is real: by one national estimate, 48 percent of Americans get less than their estimated average requirement from food and drinks. But the gap rarely shows up as symptoms. In the short term there are no obvious symptoms, and the kidneys protect healthy people from deficiency.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groups are more likely to fall short: people with gut diseases such as Crohn's or celiac disease, people with type 2 diabetes, people with long-term alcohol use disorder, and older people. Some medicines also lower magnesium, notably acid-reducing PPIs taken for more than about a year and long-term loop or thiazide diuretics.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Food is the easy part. Pumpkin seeds, chia, almonds, spinach and black beans are rich, ordinary sources. Point out the rice: refining removes the germ and bran, and with them most of the magnesium. And stress that magnesium from food is not harmful and does not need to be limited, because healthy kidneys remove any excess. A 1-ounce handful of roasted pumpkin seeds has 156 milligrams; half a cup of brown rice has 42, white rice only 10.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Recommended amounts count all sources, food included: 400 to 420 milligrams for men, 310 to 320 for women, 350 to 360 in pregnancy. The upper limit, 350 milligrams for adults, counts only supplements and medicines, which is why it can look lower than the recommendation. Add up what you take in pills, powders, laxatives and antacids.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teenagers, 410 milligrams for boys and 360 for girls, and 240 for children aged 9 to 13, again from all sources. The 350 milligram limit on supplements and medicines also applies to children aged 9 to 18.</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someone does take a supplement, the form matters. ODS lists aspartate, citrate, lactate and chloride as more easily absorbed, and carbonate, chloride, gluconate and oxide as the forms most often reported to cause diarrhea. The label shows elemental magnesium. And remember hidden sources: some laxatives and heartburn remedies contain magnesium.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careful and honest here. Magnesium supplements might lower blood pressure, but only a little. There is not enough evidence to recommend them for blood sugar control in diabetes. Small studies show a modest effect on migraine frequency, and that should only be tried under medical care. MedlinePlus says supplements are not currently advised for these conditions.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Magnesium appears once in the clinic's documents: magnesium ascorbate, written in a handwritten formulary, in a group whose heading appears to read Asp and Plavix. No use, dose or reason is written, so there is no clinic claim to assess. In general, magnesium supplements are not currently advised for heart disease, and kidney disease raises the risk of toxicity.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argued for years that magnesium deficiency was more common than blood tests suggested, because so little of it is in the blood. On that narrow point current sources agree. The sources used here do not support his intravenous protocols or his treatment claims; for heart disease and similar conditions, supplements are not currently advised.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Interactions. Tetracycline and quinolone antibiotics should be taken at least 2 hours before or 4 to 6 hours after magnesium. Osteoporosis medicines such as alendronate, at least 2 hours apart. PPIs and some diuretics can lower magnesium. And kidney disease is the hard stop: reduced kidney function raises the risk of magnesium toxicity.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Read them slowly, and stress the kidney item: anyone with kidney disease who is taking a magnesium supplement, laxative or antacid should contact their clinician today. This list is ProperHealth safety wording and is awaiting pharmacist sign-off, so present it as general guidance and direct people to their own care team.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Add one magnesium-rich food. Read the form on your label. Add up the total from all products against the 350 milligram limit. Space it from the medicines that need it. And if you have kidney disease, ask before you start.</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NIH Office of Dietary Supplements consumer and health professional fact sheets, MedlinePlus, and FDA. The full list of claims, with the exact passage each one rests on, is on the topic's sources page, so anyone can check a number for themselves. The warning signs also cite: MedlinePlus — Heart palpitations; MedlinePlus — Breathing difficulty; MedlinePlus — Diarrhea; MedlinePlus — Numbness and tingling; DailyMed — Milk of Magnesia: over-the-counter drug label; DailyMed — Magnesium citrate: over-the-counter drug label; MedlinePlus — Magnesium in diet.</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 pharmacy counter. Encourage them to bring the bottle itself, not just the name, because the form and the amount of elemental magnesium are on the label.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MAGNESIUM</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Magnesium: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it does, where to find it, and what a supplement can and cannot do</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Magnesium - Fact Sheet for Consumers</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Do you need a magnesium supplement — or just a handful of seeds?</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Magnesium is essential and many people eat less than recommended. Food is the safest source. Supplements have an upper limit, interact with some common medicines, and are risky with reduced kidney function.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Consumers; NIH Office of Dietary Supplements, Magnesium - Fact Sheet for Health Professionals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Magnesium travels from food to bone</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You eat it</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Seeds, nuts, beans, whole grains and greens bring magnesium in.</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The gut absorbs part</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Typically about 30% to 40% of the magnesium in food.</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Bones and cells store it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Most is in bone and soft tissue; less than 1% is in the blood.</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Kidneys keep the balance</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They hold on to it when intake is low and remove excess in urine.</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Healthy kidneys keep the balance.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Magnesium - Fact Sheet for Health Professionals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Less than 1% is in the blood</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25 g</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about this much in an adult body</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50⁠–⁠60%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in the bones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6200" b="0" i="0">
                <a:solidFill>
                  <a:srgbClr val="0A3F3C"/>
                </a:solidFill>
                <a:latin typeface="Georgia"/>
              </a:rPr>
              <a:t>&lt;1%</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in the blood serum, tightly controlled</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blood test does not show total body magnesium.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48%</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of Americans get less magnesium from food and drinks than their estimated average requirement.</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Silent</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In the short term, too little magnesium causes no obvious symptoms.</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kidneys protect healthy people from deficiency.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Consumers; NIH Office of Dietary Supplements, Magnesium - Fact Sheet for Health Professionals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people are more likely to fall short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People with gut diseases such as </a:t>
            </a:r>
            <a:r>
              <a:rPr sz="2400" b="1" i="0">
                <a:solidFill>
                  <a:srgbClr val="15201E"/>
                </a:solidFill>
                <a:latin typeface="Segoe UI"/>
              </a:rPr>
              <a:t>Crohn's or celiac disease</a:t>
            </a:r>
            <a:r>
              <a:rPr sz="2400" b="0" i="0">
                <a:solidFill>
                  <a:srgbClr val="15201E"/>
                </a:solidFill>
                <a:latin typeface="Segoe UI"/>
              </a:rPr>
              <a: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People with </a:t>
            </a:r>
            <a:r>
              <a:rPr sz="2400" b="1" i="0">
                <a:solidFill>
                  <a:srgbClr val="15201E"/>
                </a:solidFill>
                <a:latin typeface="Segoe UI"/>
              </a:rPr>
              <a:t>type 2 diabetes</a:t>
            </a:r>
            <a:r>
              <a:rPr sz="2400" b="0" i="0">
                <a:solidFill>
                  <a:srgbClr val="15201E"/>
                </a:solidFill>
                <a:latin typeface="Segoe UI"/>
              </a:rPr>
              <a: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People with </a:t>
            </a:r>
            <a:r>
              <a:rPr sz="2400" b="1" i="0">
                <a:solidFill>
                  <a:srgbClr val="15201E"/>
                </a:solidFill>
                <a:latin typeface="Segoe UI"/>
              </a:rPr>
              <a:t>long-term alcohol use disorder</a:t>
            </a:r>
            <a:r>
              <a:rPr sz="2400" b="0" i="0">
                <a:solidFill>
                  <a:srgbClr val="15201E"/>
                </a:solidFill>
                <a:latin typeface="Segoe UI"/>
              </a:rPr>
              <a:t>, and </a:t>
            </a:r>
            <a:r>
              <a:rPr sz="2400" b="1" i="0">
                <a:solidFill>
                  <a:srgbClr val="15201E"/>
                </a:solidFill>
                <a:latin typeface="Segoe UI"/>
              </a:rPr>
              <a:t>older people</a:t>
            </a:r>
            <a:r>
              <a:rPr sz="2400" b="0" i="0">
                <a:solidFill>
                  <a:srgbClr val="15201E"/>
                </a:solidFill>
                <a:latin typeface="Segoe UI"/>
              </a:rPr>
              <a:t>.</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People on long-term </a:t>
            </a:r>
            <a:r>
              <a:rPr sz="2400" b="1" i="0">
                <a:solidFill>
                  <a:srgbClr val="15201E"/>
                </a:solidFill>
                <a:latin typeface="Segoe UI"/>
              </a:rPr>
              <a:t>PPIs</a:t>
            </a:r>
            <a:r>
              <a:rPr sz="2400" b="0" i="0">
                <a:solidFill>
                  <a:srgbClr val="15201E"/>
                </a:solidFill>
                <a:latin typeface="Segoe UI"/>
              </a:rPr>
              <a:t> or some </a:t>
            </a:r>
            <a:r>
              <a:rPr sz="2400" b="1" i="0">
                <a:solidFill>
                  <a:srgbClr val="15201E"/>
                </a:solidFill>
                <a:latin typeface="Segoe UI"/>
              </a:rPr>
              <a:t>diuretics</a:t>
            </a:r>
            <a:r>
              <a:rPr sz="2400" b="0" i="0">
                <a:solidFill>
                  <a:srgbClr val="15201E"/>
                </a:solidFill>
                <a:latin typeface="Segoe UI"/>
              </a:rPr>
              <a: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Long-term PPIs or diuretics? Ask about magnesium.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Seeds, nuts and beans are rich sources</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Magnesium per serving, selected foods</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What these numbers are</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Magnesium per serving as listed by the NIH Office of Dietary Supplements.</a:t>
            </a:r>
          </a:p>
          <a:p>
            <a:pPr algn="l">
              <a:spcAft>
                <a:spcPts val="937"/>
              </a:spcAft>
            </a:pPr>
            <a:r>
              <a:rPr sz="1250" b="0" i="0">
                <a:solidFill>
                  <a:srgbClr val="15201E"/>
                </a:solidFill>
                <a:latin typeface="Segoe UI"/>
              </a:rPr>
              <a:t>Refining grains removes much of their magnesium.</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Typical values for these foods, not a measurement of anyone's intake or of a ProperHealth or Clarkson product.</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Magnesium in food does not need to be limited.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Adults: daily amounts and the supplement limit</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2475613"/>
                <a:gridCol w="4217711"/>
                <a:gridCol w="4401090"/>
              </a:tblGrid>
              <a:tr h="640080">
                <a:tc>
                  <a:txBody>
                    <a:bodyPr/>
                    <a:lstStyle/>
                    <a:p>
                      <a:pPr algn="l"/>
                      <a:r>
                        <a:rPr sz="1400" b="1" i="0">
                          <a:solidFill>
                            <a:srgbClr val="46524F"/>
                          </a:solidFill>
                          <a:latin typeface="Segoe UI"/>
                        </a:rPr>
                        <a:t>Life stage</a:t>
                      </a:r>
                    </a:p>
                  </a:txBody>
                  <a:tcPr marL="128016" marR="128016" anchor="ctr">
                    <a:solidFill>
                      <a:srgbClr val="EFECE4"/>
                    </a:solidFill>
                  </a:tcPr>
                </a:tc>
                <a:tc>
                  <a:txBody>
                    <a:bodyPr/>
                    <a:lstStyle/>
                    <a:p>
                      <a:pPr algn="l"/>
                      <a:r>
                        <a:rPr sz="1400" b="1" i="0">
                          <a:solidFill>
                            <a:srgbClr val="46524F"/>
                          </a:solidFill>
                          <a:latin typeface="Segoe UI"/>
                        </a:rPr>
                        <a:t>Recommended daily amount (all sources)</a:t>
                      </a:r>
                    </a:p>
                  </a:txBody>
                  <a:tcPr marL="128016" marR="128016" anchor="ctr">
                    <a:solidFill>
                      <a:srgbClr val="EFECE4"/>
                    </a:solidFill>
                  </a:tcPr>
                </a:tc>
                <a:tc>
                  <a:txBody>
                    <a:bodyPr/>
                    <a:lstStyle/>
                    <a:p>
                      <a:pPr algn="l"/>
                      <a:r>
                        <a:rPr sz="1400" b="1" i="0">
                          <a:solidFill>
                            <a:srgbClr val="46524F"/>
                          </a:solidFill>
                          <a:latin typeface="Segoe UI"/>
                        </a:rPr>
                        <a:t>Upper limit (supplements and medicines only)</a:t>
                      </a:r>
                    </a:p>
                  </a:txBody>
                  <a:tcPr marL="128016" marR="128016" anchor="ctr">
                    <a:solidFill>
                      <a:srgbClr val="EFECE4"/>
                    </a:solidFill>
                  </a:tcPr>
                </a:tc>
              </a:tr>
              <a:tr h="640080">
                <a:tc>
                  <a:txBody>
                    <a:bodyPr/>
                    <a:lstStyle/>
                    <a:p>
                      <a:pPr algn="l"/>
                      <a:r>
                        <a:rPr sz="1900" b="1" i="0">
                          <a:solidFill>
                            <a:srgbClr val="15201E"/>
                          </a:solidFill>
                          <a:latin typeface="Segoe UI"/>
                        </a:rPr>
                        <a:t>Men</a:t>
                      </a:r>
                    </a:p>
                  </a:txBody>
                  <a:tcPr marL="128016" marR="128016" anchor="ctr">
                    <a:solidFill>
                      <a:srgbClr val="FFFFFF"/>
                    </a:solidFill>
                  </a:tcPr>
                </a:tc>
                <a:tc>
                  <a:txBody>
                    <a:bodyPr/>
                    <a:lstStyle/>
                    <a:p>
                      <a:pPr algn="l"/>
                      <a:r>
                        <a:rPr sz="1900" b="0" i="0">
                          <a:solidFill>
                            <a:srgbClr val="15201E"/>
                          </a:solidFill>
                          <a:latin typeface="Segoe UI"/>
                        </a:rPr>
                        <a:t>400–420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r h="640080">
                <a:tc>
                  <a:txBody>
                    <a:bodyPr/>
                    <a:lstStyle/>
                    <a:p>
                      <a:pPr algn="l"/>
                      <a:r>
                        <a:rPr sz="1900" b="1" i="0">
                          <a:solidFill>
                            <a:srgbClr val="15201E"/>
                          </a:solidFill>
                          <a:latin typeface="Segoe UI"/>
                        </a:rPr>
                        <a:t>Women</a:t>
                      </a:r>
                    </a:p>
                  </a:txBody>
                  <a:tcPr marL="128016" marR="128016" anchor="ctr">
                    <a:solidFill>
                      <a:srgbClr val="FFFFFF"/>
                    </a:solidFill>
                  </a:tcPr>
                </a:tc>
                <a:tc>
                  <a:txBody>
                    <a:bodyPr/>
                    <a:lstStyle/>
                    <a:p>
                      <a:pPr algn="l"/>
                      <a:r>
                        <a:rPr sz="1900" b="0" i="0">
                          <a:solidFill>
                            <a:srgbClr val="15201E"/>
                          </a:solidFill>
                          <a:latin typeface="Segoe UI"/>
                        </a:rPr>
                        <a:t>310–320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r h="640080">
                <a:tc>
                  <a:txBody>
                    <a:bodyPr/>
                    <a:lstStyle/>
                    <a:p>
                      <a:pPr algn="l"/>
                      <a:r>
                        <a:rPr sz="1900" b="1" i="0">
                          <a:solidFill>
                            <a:srgbClr val="15201E"/>
                          </a:solidFill>
                          <a:latin typeface="Segoe UI"/>
                        </a:rPr>
                        <a:t>Pregnant women</a:t>
                      </a:r>
                    </a:p>
                  </a:txBody>
                  <a:tcPr marL="128016" marR="128016" anchor="ctr">
                    <a:solidFill>
                      <a:srgbClr val="FFFFFF"/>
                    </a:solidFill>
                  </a:tcPr>
                </a:tc>
                <a:tc>
                  <a:txBody>
                    <a:bodyPr/>
                    <a:lstStyle/>
                    <a:p>
                      <a:pPr algn="l"/>
                      <a:r>
                        <a:rPr sz="1900" b="0" i="0">
                          <a:solidFill>
                            <a:srgbClr val="15201E"/>
                          </a:solidFill>
                          <a:latin typeface="Segoe UI"/>
                        </a:rPr>
                        <a:t>350–360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r h="640080">
                <a:tc>
                  <a:txBody>
                    <a:bodyPr/>
                    <a:lstStyle/>
                    <a:p>
                      <a:pPr algn="l"/>
                      <a:r>
                        <a:rPr sz="1900" b="1" i="0">
                          <a:solidFill>
                            <a:srgbClr val="15201E"/>
                          </a:solidFill>
                          <a:latin typeface="Segoe UI"/>
                        </a:rPr>
                        <a:t>Breastfeeding women</a:t>
                      </a:r>
                    </a:p>
                  </a:txBody>
                  <a:tcPr marL="128016" marR="128016" anchor="ctr">
                    <a:solidFill>
                      <a:srgbClr val="FFFFFF"/>
                    </a:solidFill>
                  </a:tcPr>
                </a:tc>
                <a:tc>
                  <a:txBody>
                    <a:bodyPr/>
                    <a:lstStyle/>
                    <a:p>
                      <a:pPr algn="l"/>
                      <a:r>
                        <a:rPr sz="1900" b="0" i="0">
                          <a:solidFill>
                            <a:srgbClr val="15201E"/>
                          </a:solidFill>
                          <a:latin typeface="Segoe UI"/>
                        </a:rPr>
                        <a:t>310–320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350 mg limit counts only supplements and medicines.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Teens and children: daily amounts</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2256491"/>
                <a:gridCol w="4324941"/>
                <a:gridCol w="4512982"/>
              </a:tblGrid>
              <a:tr h="640080">
                <a:tc>
                  <a:txBody>
                    <a:bodyPr/>
                    <a:lstStyle/>
                    <a:p>
                      <a:pPr algn="l"/>
                      <a:r>
                        <a:rPr sz="1400" b="1" i="0">
                          <a:solidFill>
                            <a:srgbClr val="46524F"/>
                          </a:solidFill>
                          <a:latin typeface="Segoe UI"/>
                        </a:rPr>
                        <a:t>Life stage</a:t>
                      </a:r>
                    </a:p>
                  </a:txBody>
                  <a:tcPr marL="128016" marR="128016" anchor="ctr">
                    <a:solidFill>
                      <a:srgbClr val="EFECE4"/>
                    </a:solidFill>
                  </a:tcPr>
                </a:tc>
                <a:tc>
                  <a:txBody>
                    <a:bodyPr/>
                    <a:lstStyle/>
                    <a:p>
                      <a:pPr algn="l"/>
                      <a:r>
                        <a:rPr sz="1400" b="1" i="0">
                          <a:solidFill>
                            <a:srgbClr val="46524F"/>
                          </a:solidFill>
                          <a:latin typeface="Segoe UI"/>
                        </a:rPr>
                        <a:t>Recommended daily amount (all sources)</a:t>
                      </a:r>
                    </a:p>
                  </a:txBody>
                  <a:tcPr marL="128016" marR="128016" anchor="ctr">
                    <a:solidFill>
                      <a:srgbClr val="EFECE4"/>
                    </a:solidFill>
                  </a:tcPr>
                </a:tc>
                <a:tc>
                  <a:txBody>
                    <a:bodyPr/>
                    <a:lstStyle/>
                    <a:p>
                      <a:pPr algn="l"/>
                      <a:r>
                        <a:rPr sz="1400" b="1" i="0">
                          <a:solidFill>
                            <a:srgbClr val="46524F"/>
                          </a:solidFill>
                          <a:latin typeface="Segoe UI"/>
                        </a:rPr>
                        <a:t>Upper limit (supplements and medicines only)</a:t>
                      </a:r>
                    </a:p>
                  </a:txBody>
                  <a:tcPr marL="128016" marR="128016" anchor="ctr">
                    <a:solidFill>
                      <a:srgbClr val="EFECE4"/>
                    </a:solidFill>
                  </a:tcPr>
                </a:tc>
              </a:tr>
              <a:tr h="640080">
                <a:tc>
                  <a:txBody>
                    <a:bodyPr/>
                    <a:lstStyle/>
                    <a:p>
                      <a:pPr algn="l"/>
                      <a:r>
                        <a:rPr sz="1900" b="1" i="0">
                          <a:solidFill>
                            <a:srgbClr val="15201E"/>
                          </a:solidFill>
                          <a:latin typeface="Segoe UI"/>
                        </a:rPr>
                        <a:t>Teen boys 14–18</a:t>
                      </a:r>
                    </a:p>
                  </a:txBody>
                  <a:tcPr marL="128016" marR="128016" anchor="ctr">
                    <a:solidFill>
                      <a:srgbClr val="FFFFFF"/>
                    </a:solidFill>
                  </a:tcPr>
                </a:tc>
                <a:tc>
                  <a:txBody>
                    <a:bodyPr/>
                    <a:lstStyle/>
                    <a:p>
                      <a:pPr algn="l"/>
                      <a:r>
                        <a:rPr sz="1900" b="0" i="0">
                          <a:solidFill>
                            <a:srgbClr val="15201E"/>
                          </a:solidFill>
                          <a:latin typeface="Segoe UI"/>
                        </a:rPr>
                        <a:t>410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r h="640080">
                <a:tc>
                  <a:txBody>
                    <a:bodyPr/>
                    <a:lstStyle/>
                    <a:p>
                      <a:pPr algn="l"/>
                      <a:r>
                        <a:rPr sz="1900" b="1" i="0">
                          <a:solidFill>
                            <a:srgbClr val="15201E"/>
                          </a:solidFill>
                          <a:latin typeface="Segoe UI"/>
                        </a:rPr>
                        <a:t>Teen girls 14–18</a:t>
                      </a:r>
                    </a:p>
                  </a:txBody>
                  <a:tcPr marL="128016" marR="128016" anchor="ctr">
                    <a:solidFill>
                      <a:srgbClr val="FFFFFF"/>
                    </a:solidFill>
                  </a:tcPr>
                </a:tc>
                <a:tc>
                  <a:txBody>
                    <a:bodyPr/>
                    <a:lstStyle/>
                    <a:p>
                      <a:pPr algn="l"/>
                      <a:r>
                        <a:rPr sz="1900" b="0" i="0">
                          <a:solidFill>
                            <a:srgbClr val="15201E"/>
                          </a:solidFill>
                          <a:latin typeface="Segoe UI"/>
                        </a:rPr>
                        <a:t>360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r h="640080">
                <a:tc>
                  <a:txBody>
                    <a:bodyPr/>
                    <a:lstStyle/>
                    <a:p>
                      <a:pPr algn="l"/>
                      <a:r>
                        <a:rPr sz="1900" b="1" i="0">
                          <a:solidFill>
                            <a:srgbClr val="15201E"/>
                          </a:solidFill>
                          <a:latin typeface="Segoe UI"/>
                        </a:rPr>
                        <a:t>Children 9–13</a:t>
                      </a:r>
                    </a:p>
                  </a:txBody>
                  <a:tcPr marL="128016" marR="128016" anchor="ctr">
                    <a:solidFill>
                      <a:srgbClr val="FFFFFF"/>
                    </a:solidFill>
                  </a:tcPr>
                </a:tc>
                <a:tc>
                  <a:txBody>
                    <a:bodyPr/>
                    <a:lstStyle/>
                    <a:p>
                      <a:pPr algn="l"/>
                      <a:r>
                        <a:rPr sz="1900" b="0" i="0">
                          <a:solidFill>
                            <a:srgbClr val="15201E"/>
                          </a:solidFill>
                          <a:latin typeface="Segoe UI"/>
                        </a:rPr>
                        <a:t>240 mg</a:t>
                      </a:r>
                    </a:p>
                  </a:txBody>
                  <a:tcPr marL="128016" marR="128016" anchor="ctr">
                    <a:solidFill>
                      <a:srgbClr val="FFFFFF"/>
                    </a:solidFill>
                  </a:tcPr>
                </a:tc>
                <a:tc>
                  <a:txBody>
                    <a:bodyPr/>
                    <a:lstStyle/>
                    <a:p>
                      <a:pPr algn="l"/>
                      <a:r>
                        <a:rPr sz="1900" b="0" i="0">
                          <a:solidFill>
                            <a:srgbClr val="15201E"/>
                          </a:solidFill>
                          <a:latin typeface="Segoe UI"/>
                        </a:rPr>
                        <a:t>350 mg</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same 350 mg supplement limit applies from age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Consumers; NIH Office of Dietary Supplements, Magnesium - Fact Sheet for Health Professionals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supplement form changes absorption and side effects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Aspartate, citrate, lactate and chloride absorb more easily.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Carbonate, chloride, gluconate and oxide often cause diarrhea.</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Labels list elemental magnesium, not the whole compound.</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laxatives and heartburn products contain magnesium.</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Count laxatives and antacids too.</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Consumers; NIH Office of Dietary Supplements, Magnesium - Fact Sheet for Health Professionals; MedlinePlus, Magnesium in diet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Treatment evidence is small or missing</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Blood pressure: might fall, but only slightly.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Diabetes: not enough evidence for blood sugar control.</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Migraine: modest effect in small studies, under medical care.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Heart disease: supplements not currently advised.</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For these conditions, supplements are not currently advised.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MedlinePlus, Magnesium in diet; NIH Office of Dietary Supplements, Magnesium - Fact Sheet for Health Professionals;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 lists magnesium without a stated use</a:t>
            </a:r>
          </a:p>
        </p:txBody>
      </p:sp>
      <p:sp>
        <p:nvSpPr>
          <p:cNvPr id="8" name="Rounded Rectangle 7"/>
          <p:cNvSpPr/>
          <p:nvPr/>
        </p:nvSpPr>
        <p:spPr>
          <a:xfrm>
            <a:off x="548640"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3383280"/>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28800"/>
            <a:ext cx="5120640" cy="822960"/>
          </a:xfrm>
          <a:prstGeom prst="rect">
            <a:avLst/>
          </a:prstGeom>
          <a:noFill/>
        </p:spPr>
        <p:txBody>
          <a:bodyPr wrap="square" lIns="18288" rIns="18288" tIns="18288" bIns="18288" anchor="t">
            <a:spAutoFit/>
          </a:bodyPr>
          <a:lstStyle/>
          <a:p>
            <a:pPr algn="l"/>
            <a:r>
              <a:rPr sz="2100" b="1" i="0">
                <a:solidFill>
                  <a:srgbClr val="15201E"/>
                </a:solidFill>
                <a:latin typeface="Segoe UI"/>
              </a:rPr>
              <a:t>Magnesium ascorbate (formulary listing)</a:t>
            </a:r>
          </a:p>
        </p:txBody>
      </p:sp>
      <p:sp>
        <p:nvSpPr>
          <p:cNvPr id="11" name="TextBox 10"/>
          <p:cNvSpPr txBox="1"/>
          <p:nvPr/>
        </p:nvSpPr>
        <p:spPr>
          <a:xfrm>
            <a:off x="868680" y="2651760"/>
            <a:ext cx="5120640" cy="320040"/>
          </a:xfrm>
          <a:prstGeom prst="rect">
            <a:avLst/>
          </a:prstGeom>
          <a:noFill/>
        </p:spPr>
        <p:txBody>
          <a:bodyPr wrap="square" lIns="18288" rIns="18288" tIns="18288" bIns="18288" anchor="t">
            <a:spAutoFit/>
          </a:bodyPr>
          <a:lstStyle/>
          <a:p>
            <a:pPr algn="l"/>
            <a:r>
              <a:rPr sz="1250" b="1" i="0">
                <a:solidFill>
                  <a:srgbClr val="5F6A67"/>
                </a:solidFill>
                <a:latin typeface="Segoe UI"/>
              </a:rPr>
              <a:t>The clinic's stated rationale</a:t>
            </a:r>
          </a:p>
        </p:txBody>
      </p:sp>
      <p:sp>
        <p:nvSpPr>
          <p:cNvPr id="12" name="TextBox 11"/>
          <p:cNvSpPr txBox="1"/>
          <p:nvPr/>
        </p:nvSpPr>
        <p:spPr>
          <a:xfrm>
            <a:off x="868680" y="2971800"/>
            <a:ext cx="5120640" cy="1645920"/>
          </a:xfrm>
          <a:prstGeom prst="rect">
            <a:avLst/>
          </a:prstGeom>
          <a:noFill/>
        </p:spPr>
        <p:txBody>
          <a:bodyPr wrap="square" lIns="18288" rIns="18288" tIns="18288" bIns="18288" anchor="t">
            <a:spAutoFit/>
          </a:bodyPr>
          <a:lstStyle/>
          <a:p>
            <a:pPr algn="l"/>
            <a:r>
              <a:rPr sz="1500" b="0" i="0">
                <a:solidFill>
                  <a:srgbClr val="46524F"/>
                </a:solidFill>
                <a:latin typeface="Segoe UI"/>
              </a:rPr>
              <a:t>None written. It sits in a group whose heading appears to read "Asp / Plavix".</a:t>
            </a:r>
          </a:p>
        </p:txBody>
      </p:sp>
      <p:sp>
        <p:nvSpPr>
          <p:cNvPr id="13" name="TextBox 12"/>
          <p:cNvSpPr txBox="1"/>
          <p:nvPr/>
        </p:nvSpPr>
        <p:spPr>
          <a:xfrm>
            <a:off x="868680" y="4663440"/>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4" name="Rounded Rectangle 13"/>
          <p:cNvSpPr/>
          <p:nvPr/>
        </p:nvSpPr>
        <p:spPr>
          <a:xfrm>
            <a:off x="6263640" y="1856232"/>
            <a:ext cx="2651760" cy="347472"/>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assessed here</a:t>
            </a:r>
          </a:p>
        </p:txBody>
      </p:sp>
      <p:sp>
        <p:nvSpPr>
          <p:cNvPr id="15" name="TextBox 14"/>
          <p:cNvSpPr txBox="1"/>
          <p:nvPr/>
        </p:nvSpPr>
        <p:spPr>
          <a:xfrm>
            <a:off x="6263640" y="2331720"/>
            <a:ext cx="5196535" cy="1097280"/>
          </a:xfrm>
          <a:prstGeom prst="rect">
            <a:avLst/>
          </a:prstGeom>
          <a:noFill/>
        </p:spPr>
        <p:txBody>
          <a:bodyPr wrap="square" lIns="18288" rIns="18288" tIns="18288" bIns="18288" anchor="t">
            <a:spAutoFit/>
          </a:bodyPr>
          <a:lstStyle/>
          <a:p>
            <a:pPr algn="l"/>
            <a:r>
              <a:rPr sz="1700" b="0" i="0">
                <a:solidFill>
                  <a:srgbClr val="15201E"/>
                </a:solidFill>
                <a:latin typeface="Segoe UI"/>
              </a:rPr>
              <a:t>No use is stated; for heart conditions magnesium supplements are not advised.</a:t>
            </a:r>
          </a:p>
        </p:txBody>
      </p:sp>
      <p:sp>
        <p:nvSpPr>
          <p:cNvPr id="16" name="TextBox 15"/>
          <p:cNvSpPr txBox="1"/>
          <p:nvPr/>
        </p:nvSpPr>
        <p:spPr>
          <a:xfrm>
            <a:off x="6263640" y="3474720"/>
            <a:ext cx="5196535" cy="320040"/>
          </a:xfrm>
          <a:prstGeom prst="rect">
            <a:avLst/>
          </a:prstGeom>
          <a:noFill/>
        </p:spPr>
        <p:txBody>
          <a:bodyPr wrap="square" lIns="18288" rIns="18288" tIns="18288" bIns="18288" anchor="t">
            <a:spAutoFit/>
          </a:bodyPr>
          <a:lstStyle/>
          <a:p>
            <a:pPr algn="l"/>
            <a:r>
              <a:rPr sz="1250" b="1" i="0">
                <a:solidFill>
                  <a:srgbClr val="5F6A67"/>
                </a:solidFill>
                <a:latin typeface="Segoe UI"/>
              </a:rPr>
              <a:t>What this means for you</a:t>
            </a:r>
          </a:p>
        </p:txBody>
      </p:sp>
      <p:sp>
        <p:nvSpPr>
          <p:cNvPr id="17" name="TextBox 16"/>
          <p:cNvSpPr txBox="1"/>
          <p:nvPr/>
        </p:nvSpPr>
        <p:spPr>
          <a:xfrm>
            <a:off x="6263640" y="3794760"/>
            <a:ext cx="5196535" cy="1188720"/>
          </a:xfrm>
          <a:prstGeom prst="rect">
            <a:avLst/>
          </a:prstGeom>
          <a:noFill/>
        </p:spPr>
        <p:txBody>
          <a:bodyPr wrap="square" lIns="18288" rIns="18288" tIns="18288" bIns="18288" anchor="t">
            <a:spAutoFit/>
          </a:bodyPr>
          <a:lstStyle/>
          <a:p>
            <a:pPr algn="l"/>
            <a:r>
              <a:rPr sz="1500" b="0" i="0">
                <a:solidFill>
                  <a:srgbClr val="46524F"/>
                </a:solidFill>
                <a:latin typeface="Segoe UI"/>
              </a:rPr>
              <a:t>Tell your doctor and pharmacist about every supplement you take, including magnesium.</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Tell your pharmacist about every magnesium product.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Health Professionals; MedlinePlus, Magnesium in diet</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73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737360"/>
          </a:xfrm>
          <a:prstGeom prst="rect">
            <a:avLst/>
          </a:prstGeom>
          <a:noFill/>
        </p:spPr>
        <p:txBody>
          <a:bodyPr wrap="square" lIns="18288" rIns="18288" tIns="18288" bIns="18288" anchor="t">
            <a:spAutoFit/>
          </a:bodyPr>
          <a:lstStyle/>
          <a:p>
            <a:pPr algn="l"/>
            <a:r>
              <a:rPr sz="3500" b="0" i="0">
                <a:solidFill>
                  <a:srgbClr val="0A3F3C"/>
                </a:solidFill>
                <a:latin typeface="Georgia"/>
              </a:rPr>
              <a:t>“I must confess I am very reverential to magnesium.”</a:t>
            </a:r>
          </a:p>
        </p:txBody>
      </p:sp>
      <p:sp>
        <p:nvSpPr>
          <p:cNvPr id="10" name="TextBox 9"/>
          <p:cNvSpPr txBox="1"/>
          <p:nvPr/>
        </p:nvSpPr>
        <p:spPr>
          <a:xfrm>
            <a:off x="868680" y="306323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2014-06-02</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Little magnesium is in the blood</a:t>
            </a:r>
          </a:p>
          <a:p>
            <a:pPr algn="l">
              <a:spcAft>
                <a:spcPts val="1275"/>
              </a:spcAft>
            </a:pPr>
            <a:r>
              <a:rPr sz="1700" b="0" i="0">
                <a:solidFill>
                  <a:srgbClr val="15201E"/>
                </a:solidFill>
                <a:latin typeface="Segoe UI"/>
              </a:rPr>
              <a:t>Serum tests can miss low stores</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Intravenous magnesium protocols</a:t>
            </a:r>
          </a:p>
          <a:p>
            <a:pPr algn="l">
              <a:spcAft>
                <a:spcPts val="1275"/>
              </a:spcAft>
            </a:pPr>
            <a:r>
              <a:rPr sz="1700" b="0" i="0">
                <a:solidFill>
                  <a:srgbClr val="15201E"/>
                </a:solidFill>
                <a:latin typeface="Segoe UI"/>
              </a:rPr>
              <a:t>Magnesium as a heart treatment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testing point fits; his treatment claims lack support.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medicines need spacing from magnesium</a:t>
            </a:r>
          </a:p>
        </p:txBody>
      </p:sp>
      <p:sp>
        <p:nvSpPr>
          <p:cNvPr id="8" name="Rounded Rectangle 7"/>
          <p:cNvSpPr/>
          <p:nvPr/>
        </p:nvSpPr>
        <p:spPr>
          <a:xfrm>
            <a:off x="548640"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Space the doses</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Osteoporosis medicines such as alendronate: at least 2 hours apart.</a:t>
            </a:r>
          </a:p>
          <a:p>
            <a:pPr algn="l">
              <a:spcAft>
                <a:spcPts val="1350"/>
              </a:spcAft>
            </a:pPr>
            <a:r>
              <a:rPr sz="1800" b="0" i="0">
                <a:solidFill>
                  <a:srgbClr val="15201E"/>
                </a:solidFill>
                <a:latin typeface="Segoe UI"/>
              </a:rPr>
              <a:t>Tetracycline and quinolone antibiotics: take them 2 hours before or 4 to 6 hours after magnesium.</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Can lower your magnesium</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Acid-reducing PPIs taken for more than about a year.</a:t>
            </a:r>
          </a:p>
          <a:p>
            <a:pPr algn="l">
              <a:spcAft>
                <a:spcPts val="1350"/>
              </a:spcAft>
            </a:pPr>
            <a:r>
              <a:rPr sz="1800" b="0" i="0">
                <a:solidFill>
                  <a:srgbClr val="15201E"/>
                </a:solidFill>
                <a:latin typeface="Segoe UI"/>
              </a:rPr>
              <a:t>Long-term loop or thiazide diuretics.</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Ask before starting</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Reduced kidney function or kidney failure.</a:t>
            </a:r>
          </a:p>
          <a:p>
            <a:pPr algn="l">
              <a:spcAft>
                <a:spcPts val="1350"/>
              </a:spcAft>
            </a:pPr>
            <a:r>
              <a:rPr sz="1800" b="0" i="0">
                <a:solidFill>
                  <a:srgbClr val="15201E"/>
                </a:solidFill>
                <a:latin typeface="Segoe UI"/>
              </a:rPr>
              <a:t>Very high-dose zinc supplements.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Kidney disease? Ask before taking any magnesium product.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Fainting, chest pain, or irregular heartbeat with dizziness: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Extreme weakness, confusion or slow breathing: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Kidney disease and magnesium products: ask a doctor first</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Diarrhea with blood or fever: call now; over 5 days: call</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New or spreading numbness, tingling or cramps: book a visit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Kidney disease? Ask your clinician before any magnesium supplement.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Magnesium - Fact Sheet for Health Professionals; NIH Office of Dietary Supplements, Magnesium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one magnesium-rich food</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Read the form on your label</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the total against the limit</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Space it from certain medicines</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Kidney disease? Ask first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one magnesium-rich food.</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MAGNESIUM</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17</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Magnesium - Fact Sheet for Consumers</a:t>
            </a:r>
          </a:p>
          <a:p>
            <a:pPr algn="l">
              <a:spcAft>
                <a:spcPts val="1200"/>
              </a:spcAft>
            </a:pPr>
            <a:r>
              <a:rPr sz="1600" b="0" i="0">
                <a:solidFill>
                  <a:srgbClr val="46524F"/>
                </a:solidFill>
                <a:latin typeface="Segoe UI"/>
              </a:rPr>
              <a:t>NIH Office of Dietary Supplements — Magnesium - Fact Sheet for Health Professionals</a:t>
            </a:r>
          </a:p>
          <a:p>
            <a:pPr algn="l">
              <a:spcAft>
                <a:spcPts val="1200"/>
              </a:spcAft>
            </a:pPr>
            <a:r>
              <a:rPr sz="1600" b="0" i="0">
                <a:solidFill>
                  <a:srgbClr val="46524F"/>
                </a:solidFill>
                <a:latin typeface="Segoe UI"/>
              </a:rPr>
              <a:t>MedlinePlus — Magnesium in diet</a:t>
            </a:r>
          </a:p>
          <a:p>
            <a:pPr algn="l">
              <a:spcAft>
                <a:spcPts val="1200"/>
              </a:spcAft>
            </a:pPr>
            <a:r>
              <a:rPr sz="1600" b="0" i="0">
                <a:solidFill>
                  <a:srgbClr val="46524F"/>
                </a:solidFill>
                <a:latin typeface="Segoe UI"/>
              </a:rPr>
              <a:t>MedlinePlus — Magnesium Blood Test</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Food and Drug Administration — Label Claims for Conventional Foods and Dietary Supplements</a:t>
            </a:r>
          </a:p>
          <a:p>
            <a:pPr algn="l">
              <a:spcAft>
                <a:spcPts val="1200"/>
              </a:spcAft>
            </a:pPr>
            <a:r>
              <a:rPr sz="1600" b="0" i="0">
                <a:solidFill>
                  <a:srgbClr val="46524F"/>
                </a:solidFill>
                <a:latin typeface="Segoe UI"/>
              </a:rPr>
              <a:t>U.S. Food and Drug Administration — FDA 101: Dietary Supplements</a:t>
            </a:r>
          </a:p>
          <a:p>
            <a:pPr algn="l">
              <a:spcAft>
                <a:spcPts val="1200"/>
              </a:spcAft>
            </a:pPr>
            <a:r>
              <a:rPr sz="1600" b="0" i="0">
                <a:solidFill>
                  <a:srgbClr val="46524F"/>
                </a:solidFill>
                <a:latin typeface="Segoe UI"/>
              </a:rPr>
              <a:t>NIH Office of Dietary Supplements — Dietary Supplements: What You Need to Know</a:t>
            </a:r>
          </a:p>
          <a:p>
            <a:pPr algn="l">
              <a:spcAft>
                <a:spcPts val="1200"/>
              </a:spcAft>
            </a:pPr>
            <a:r>
              <a:rPr sz="1600" b="0" i="0">
                <a:solidFill>
                  <a:srgbClr val="46524F"/>
                </a:solidFill>
                <a:latin typeface="Segoe UI"/>
              </a:rPr>
              <a:t>Pakistan Institute of Medical Advancement — Handwritten clinic formulary, 2 pages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MAGNESIUM</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18</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the pharmacy counter</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 form of magnesium I take a sensible one?</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much magnesium am I getting from all my supplements and antacids together?</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medicines need to be spaced from magnesium?</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my kidney function a reason not to take it?</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