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جوڑوں کے درد کے بارے میں ہے: اوسٹیو آرتھرائٹس کو دوسری وجوہات سے الگ پہچاننا، علاج کہاں سے شروع ہوتا ہے، درد کش دوائیں محفوظ طریقے سے، اور سپلیمنٹس کیا کر سکتے ہیں اور کیا نہیں۔ یہ عمومی تعلیم ہے، آپ کے علاج کا ذاتی مشورہ نہیں۔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سوال سے آغاز کریں۔ بالغوں میں جوڑوں کا زیادہ تر درد اوسٹیو آرتھرائٹس ہوتا ہے، جس کا مکمل علاج نہیں مگر اسے سنبھالا جا سکتا ہے۔ کچھ درد مختلف ہوتا ہے اور جلد توجہ مانگتا ہے، خاص طور پر بخار کے ساتھ گرم، سوجا جوڑ۔</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اوسٹیو آرتھرائٹس کا درد استعمال سے ہوتا ہے اور صبح کی اکڑن مختصر ہوتی ہے۔ رمیٹائیڈ آرتھرائٹس عموماً دونوں طرف کے ایک جیسے جوڑوں کو متاثر کرتی ہے۔ گاؤٹ اچانک حملوں میں آتا ہے، اکثر رات کو اور اکثر پاؤں کے انگوٹھے میں۔ جوڑ کا انفیکشن بخار اور ایک گرم، سوجا جوڑ لاتا ہے، اور علاج میں دیر مستقل نقصان کر سکتی ہے۔</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اوسٹیو آرتھرائٹس میں جوڑ کا ہموار کارٹلیج ٹوٹتا ہے۔ درد استعمال سے ہوتا اور اکثر آرام سے کم ہوتا ہے، اور صبح کی اکڑن عموماً تیس منٹ سے کم رہتی ہے۔ زیادہ وزن اور پرانی چوٹ امکان بڑھاتے ہیں۔ مکمل علاج نہیں، مگر یہ عموماً آہستہ بڑھتی ہے۔</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علاج عموماً ورزش سے شروع ہوتا ہے، بشمول چہل قدمی، تیراکی یا تائی چی جیسی کم دباؤ والی سرگرمی، اور ضرورت ہو تو وزن کم کرنے سے۔ ناپ کے بریس یا جوتے کے انسول کچھ لوگوں کی مدد کرتے ہیں۔ اگر مزید ضرورت ہو تو درد کش دوائیں، کریمیں اور جوڑ کے انجیکشن، اور زیادہ نقصان میں سرجری۔</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آئبوپروفین جیسی دوائیں دل کے دورے اور فالج کا خطرہ بڑھا سکتی ہیں اور معدے کے السر اور خون بہنے کا سبب بن سکتی ہیں۔ زیادہ پیراسیٹامول جگر کو شدید نقصان پہنچا سکتی ہے، اور لوگ اکثر دو ایسی مصنوعات لے کر زیادہ مقدار لے لیتے ہیں جن دونوں میں یہ ہو۔</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ابھی غیر یقینی ہے کہ گلوکوزامین اور کونڈرائٹن گھٹنے کی اوسٹیو آرتھرائٹس میں مدد دیتی ہیں، اور ایک بڑی رہنما ہدایت ان کے خلاف ہے۔ ہلدی کے ابتدائی شواہد مثبت مگر حتمی نہیں، اور زیادہ جذب ہونے والی کرکومین مصنوعات جگر کو نقصان پہنچا سکتی ہیں۔ کچھ تحقیق کے مطابق آکوپنکچر درد کم کر سکتا ہے، اور گرم اور ٹھنڈی سکائی مدد دیتی ہے۔</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کلینک کا اردو بروشر علاج کا نام لیے بغیر جوڑوں اور گھٹنوں کے درد کو خدا حافظ کا وعدہ کرتا ہے۔ اس کی ڈی ایم ایس او شیٹس اسے آرتھرائٹس اور گاؤٹ کے لیے طاقت ور سوزش کش کہتی ہیں۔ اوسٹیو آرتھرائٹس کا مکمل علاج نہیں؛ علاج علامات سنبھالتا ہے۔ منظور شدہ ڈی ایم ایس او دوا صرف مثانے کا محلول ہے، اور جلد پر لگا ڈی ایم ایس او جسم میں جذب ہوتا ہے۔</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تاریخی نوٹ۔ ڈاکٹر ماجد علی نے لکھا کہ رمیٹائیڈ آرتھرائٹس کو شروع کرنے والے واقعات نامعلوم ہیں، جو موجودہ ذرائع سے مطابقت رکھتا ہے۔ ان کی یہ تجاویز کہ ہر آرتھرائٹس آکسیڈیٹو نقصان سے، اور جوڑوں کا درد زیادہ انسولین سے ہوتا ہے، یہاں استعمال کیے گئے ذرائع سے ثابت نہیں۔</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پر فوری طبی مدد ضروری ہے۔ یہ فہرست پراپر ہیلتھ کی حفاظتی عبارت ہے جس کی فارماسسٹ سے منظوری باقی ہے۔</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چار قدم۔ روزانہ تھوڑی حرکت کریں۔ وزن اور بریس کا پوچھیں۔ اپنی درد کش دوائیں جانچیں۔ اور فوری علامات پہچانیں، خاص طور پر بخار کے ساتھ گرم، سوجا جوڑ۔</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کے تمام اعداد ان ذرائع سے ہیں۔ تمام دعووں کی مکمل فہرست، ہر ایک کے اصل اقتباس کے ساتھ، موضوع کے حوالہ جات والے صفحے پر موجود ہے۔ فوری مدد کی علامات ان ذرائع کا بھی حوالہ دیتی ہیں: MedlinePlus — Sprains؛ NIDDK — Symptoms &amp; Causes of GI Bleeding؛ MedlinePlus — Numbness and tingling؛ MedlinePlus — Sciatica؛ MedlinePlus — Joint pain۔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اگلی ملاقات میں ساتھ لے جا سکیں۔ یاد دلائیں کہ یہ لیکچر جائزے کا نسخہ ہے اور ابھی فارماسسٹ سے منظور شدہ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جوڑوں کا درد</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جوڑوں کا درد اور اوسٹیو آرتھرائٹس: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وجوہات کی پہچان، کیا مدد دیتا ہے، اور درد کش دوائیں محفوظ طریقے سے</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‎15‎</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جوڑوں کا درد</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Osteoarthritis; MedlinePlus, Septic arthritis</a:t>
            </a:r>
          </a:p>
        </p:txBody>
      </p:sp>
      <p:sp>
        <p:nvSpPr>
          <p:cNvPr id="7" name="TextBox 6"/>
          <p:cNvSpPr txBox="1"/>
          <p:nvPr/>
        </p:nvSpPr>
        <p:spPr>
          <a:xfrm>
            <a:off x="1218895" y="1513840"/>
            <a:ext cx="10424160" cy="17830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گھٹنوں میں درد: عمر کا اثر، یا ایسی چیز جس کے لیے آج ڈاکٹر چاہیے؟</a:t>
            </a:r>
          </a:p>
        </p:txBody>
      </p:sp>
      <p:sp>
        <p:nvSpPr>
          <p:cNvPr id="8" name="Rectangle 7"/>
          <p:cNvSpPr/>
          <p:nvPr/>
        </p:nvSpPr>
        <p:spPr>
          <a:xfrm>
            <a:off x="11588191" y="3479800"/>
            <a:ext cx="54864" cy="21437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434080"/>
            <a:ext cx="9601200" cy="22352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بالغوں میں جوڑوں کا زیادہ تر درد اوسٹیو آرتھرائٹس ہوتا ہے، جس کا مکمل علاج نہیں مگر ورزش، وزن کم کرنے اور درد کش دواؤں کے محتاط استعمال سے بہتری آتی ہے۔ کچھ درد مختلف ہوتا ہے: گاؤٹ، رمیٹائیڈ آرتھرائٹس اور جوڑ کے انفیکشن کو جلد اور خاص علاج چاہیے۔</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جوڑوں کا درد</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NIAMS, Osteoarthritis: Overview, Symptoms, and Causes; MedlinePlus, Rheumatoid Arthritis; MedlinePlus, Gout; MedlinePlus, Septic arthritis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چار وجوہات، چار مختلف نشانیاں</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rtl="1">
                <a:tableStyleId>{5C22544A-7EE6-4342-B048-85BDC9FD1C3A}</a:tableStyleId>
              </a:tblPr>
              <a:tblGrid>
                <a:gridCol w="7196377"/>
                <a:gridCol w="3898037"/>
              </a:tblGrid>
              <a:tr h="640080">
                <a:tc>
                  <a:txBody>
                    <a:bodyPr/>
                    <a:lstStyle/>
                    <a:p>
                      <a:pPr algn="r" rtl="1">
                        <a:lnSpc>
                          <a:spcPct val="125000"/>
                        </a:lnSpc>
                      </a:pPr>
                      <a:r>
                        <a:rPr sz="1344" b="0" i="0" lang="ur-PK">
                          <a:solidFill>
                            <a:srgbClr val="46524F"/>
                          </a:solidFill>
                          <a:latin typeface="Segoe UI"/>
                          <a:cs typeface="Noto Nastaliq Urdu"/>
                        </a:rPr>
                        <a:t>عام نشانی</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وجہ</a:t>
                      </a:r>
                    </a:p>
                  </a:txBody>
                  <a:tcPr marL="128016" marR="128016" anchor="ctr">
                    <a:solidFill>
                      <a:srgbClr val="EFECE4"/>
                    </a:solidFill>
                  </a:tcPr>
                </a:tc>
              </a:tr>
              <a:tr h="640080">
                <a:tc>
                  <a:txBody>
                    <a:bodyPr/>
                    <a:lstStyle/>
                    <a:p>
                      <a:pPr algn="r" rtl="1">
                        <a:lnSpc>
                          <a:spcPct val="125000"/>
                        </a:lnSpc>
                      </a:pPr>
                      <a:r>
                        <a:rPr sz="1823" b="0" i="0" lang="ur-PK">
                          <a:solidFill>
                            <a:srgbClr val="15201E"/>
                          </a:solidFill>
                          <a:latin typeface="Segoe UI"/>
                          <a:cs typeface="Noto Nastaliq Urdu"/>
                        </a:rPr>
                        <a:t>استعمال سے درد؛ صبح کی اکڑن </a:t>
                      </a:r>
                      <a:r>
                        <a:rPr sz="1823" b="0" i="0" lang="en-US">
                          <a:solidFill>
                            <a:srgbClr val="15201E"/>
                          </a:solidFill>
                          <a:latin typeface="Segoe UI"/>
                        </a:rPr>
                        <a:t>‎30‎</a:t>
                      </a:r>
                      <a:r>
                        <a:rPr sz="1823" b="0" i="0" lang="ur-PK">
                          <a:solidFill>
                            <a:srgbClr val="15201E"/>
                          </a:solidFill>
                          <a:latin typeface="Segoe UI"/>
                          <a:cs typeface="Noto Nastaliq Urdu"/>
                        </a:rPr>
                        <a:t> منٹ سے کم۔</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اوسٹیو آرتھرائٹس</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دونوں طرف کے ایک جیسے جوڑ۔</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رمیٹائیڈ آرتھرائٹس</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اچانک حملہ، اکثر رات کو، اکثر پاؤں کا انگوٹھا۔</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گاؤٹ (نقرس)</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بخار اور ایک گرم، سوجا جوڑ۔</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جوڑ کا انفیکشن</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بخار کے ساتھ گرم جوڑ انتظار نہیں کر سکتا۔</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جوڑوں کا درد</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Osteoarthritis; NIAMS, Osteoarthritis: Overview, Symptoms, and Causes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اوسٹیو آرتھرائٹس جوڑ کو آہستہ گھساتی ہے</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کارٹلیج گھستا ہے</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جوڑ کی ہموار تہہ ٹوٹتی ہے۔</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استعمال سے درد</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اکثر آرام سے کم ہوتا ہے۔</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اکڑن</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صبح عموماً </a:t>
            </a:r>
            <a:r>
              <a:rPr sz="1344" b="0" i="0" lang="en-US">
                <a:solidFill>
                  <a:srgbClr val="46524F"/>
                </a:solidFill>
                <a:latin typeface="Segoe UI"/>
              </a:rPr>
              <a:t>‎30‎</a:t>
            </a:r>
            <a:r>
              <a:rPr sz="1344" b="0" i="0" lang="ur-PK">
                <a:solidFill>
                  <a:srgbClr val="46524F"/>
                </a:solidFill>
                <a:latin typeface="Segoe UI"/>
                <a:cs typeface="Noto Nastaliq Urdu"/>
              </a:rPr>
              <a:t> منٹ سے کم۔</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آہستہ تبدیلی</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مکمل علاج نہیں، مگر بہت کچھ ممکن۔</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مکمل علاج نہیں، مگر بہت کچھ ممکن ہے۔</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جوڑوں کا درد</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NIAMS, Osteoarthritis: Diagnosis, Treatment, and Steps to Take; MedlinePlus, Osteoarthritis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ورزش اور وزن پہلے آتے ہیں</a:t>
            </a:r>
          </a:p>
        </p:txBody>
      </p:sp>
      <p:sp>
        <p:nvSpPr>
          <p:cNvPr id="8" name="Rounded Rectangle 7"/>
          <p:cNvSpPr/>
          <p:nvPr/>
        </p:nvSpPr>
        <p:spPr>
          <a:xfrm>
            <a:off x="6233007"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61607"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0A3F3C"/>
                </a:solidFill>
                <a:latin typeface="Segoe UI"/>
                <a:cs typeface="Noto Nastaliq Urdu"/>
              </a:rPr>
              <a:t>یہاں سے شروع</a:t>
            </a:r>
          </a:p>
        </p:txBody>
      </p:sp>
      <p:sp>
        <p:nvSpPr>
          <p:cNvPr id="10" name="TextBox 9"/>
          <p:cNvSpPr txBox="1"/>
          <p:nvPr/>
        </p:nvSpPr>
        <p:spPr>
          <a:xfrm>
            <a:off x="6461607"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ورزش، بشمول کم دباؤ والی سرگرمی۔</a:t>
            </a:r>
          </a:p>
          <a:p>
            <a:pPr algn="r" rtl="1">
              <a:lnSpc>
                <a:spcPct val="125000"/>
              </a:lnSpc>
              <a:spcAft>
                <a:spcPts val="1350"/>
              </a:spcAft>
            </a:pPr>
            <a:r>
              <a:rPr sz="1728" b="0" i="0" lang="ur-PK">
                <a:solidFill>
                  <a:srgbClr val="15201E"/>
                </a:solidFill>
                <a:latin typeface="Segoe UI"/>
                <a:cs typeface="Noto Nastaliq Urdu"/>
              </a:rPr>
              <a:t>ضرورت ہو تو وزن کم کرنا؛ ناپ کے بریس۔</a:t>
            </a:r>
          </a:p>
        </p:txBody>
      </p:sp>
      <p:sp>
        <p:nvSpPr>
          <p:cNvPr id="11" name="Rounded Rectangle 10"/>
          <p:cNvSpPr/>
          <p:nvPr/>
        </p:nvSpPr>
        <p:spPr>
          <a:xfrm>
            <a:off x="548640"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اگر مزید ضرورت ہو</a:t>
            </a:r>
          </a:p>
        </p:txBody>
      </p:sp>
      <p:sp>
        <p:nvSpPr>
          <p:cNvPr id="13" name="TextBox 12"/>
          <p:cNvSpPr txBox="1"/>
          <p:nvPr/>
        </p:nvSpPr>
        <p:spPr>
          <a:xfrm>
            <a:off x="777240"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درد کش دوائیں، کریمیں، جوڑ کے انجیکشن۔</a:t>
            </a:r>
          </a:p>
          <a:p>
            <a:pPr algn="r" rtl="1">
              <a:lnSpc>
                <a:spcPct val="125000"/>
              </a:lnSpc>
              <a:spcAft>
                <a:spcPts val="1350"/>
              </a:spcAft>
            </a:pPr>
            <a:r>
              <a:rPr sz="1728" b="0" i="0" lang="ur-PK">
                <a:solidFill>
                  <a:srgbClr val="15201E"/>
                </a:solidFill>
                <a:latin typeface="Segoe UI"/>
                <a:cs typeface="Noto Nastaliq Urdu"/>
              </a:rPr>
              <a:t>زیادہ نقصان میں سرجری۔</a:t>
            </a:r>
          </a:p>
        </p:txBody>
      </p:sp>
      <p:sp>
        <p:nvSpPr>
          <p:cNvPr id="14" name="Rounded Rectangle 13"/>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کم دباؤ والی حرکت درد اور اکڑن کم کرتی ہے۔</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جوڑوں کا درد</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Ibuprofen; MedlinePlus, Acetaminophen</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درد کش دوائیں مدد دیتی ہیں مگر خطرات رکھتی ہیں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en-US">
                <a:solidFill>
                  <a:srgbClr val="15201E"/>
                </a:solidFill>
                <a:latin typeface="Segoe UI"/>
              </a:rPr>
              <a:t>‎NSAID‎</a:t>
            </a:r>
            <a:r>
              <a:rPr sz="2111" b="0" i="0" lang="ur-PK">
                <a:solidFill>
                  <a:srgbClr val="15201E"/>
                </a:solidFill>
                <a:latin typeface="Segoe UI"/>
                <a:cs typeface="Noto Nastaliq Urdu"/>
              </a:rPr>
              <a:t>: دل کا دورہ اور فالج کا خطرہ۔</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en-US">
                <a:solidFill>
                  <a:srgbClr val="15201E"/>
                </a:solidFill>
                <a:latin typeface="Segoe UI"/>
              </a:rPr>
              <a:t>‎NSAID‎</a:t>
            </a:r>
            <a:r>
              <a:rPr sz="2111" b="0" i="0" lang="ur-PK">
                <a:solidFill>
                  <a:srgbClr val="15201E"/>
                </a:solidFill>
                <a:latin typeface="Segoe UI"/>
                <a:cs typeface="Noto Nastaliq Urdu"/>
              </a:rPr>
              <a:t>: معدے کا السر اور خون بہنا۔</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پیراسیٹامول: زیادہ ہو تو جگر کو نقصان۔</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پیراسیٹامول کبھی دہری نہ لیں۔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طویل استعمال سے پہلے فارماسسٹ سے پوچھیں۔</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جوڑوں کا درد</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National Center for Complementary and Integrative Health, Glucosamine and Chondroitin for Osteoarthritis: What You Need To Know; NIH National Center for Complementary and Integrative Health, Turmeric; MedlinePlus, Osteoarthritis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جوڑوں کے سپلیمنٹس: معمولی یا غیر یقینی</a:t>
            </a:r>
          </a:p>
        </p:txBody>
      </p:sp>
      <p:graphicFrame>
        <p:nvGraphicFramePr>
          <p:cNvPr id="8" name="Table 7"/>
          <p:cNvGraphicFramePr>
            <a:graphicFrameLocks noGrp="1"/>
          </p:cNvGraphicFramePr>
          <p:nvPr/>
        </p:nvGraphicFramePr>
        <p:xfrm>
          <a:off x="548640" y="1783080"/>
          <a:ext cx="11094415" cy="3200400"/>
        </p:xfrm>
        <a:graphic>
          <a:graphicData uri="http://schemas.openxmlformats.org/drawingml/2006/table">
            <a:tbl>
              <a:tblPr firstRow="1" bandRow="0" rtl="1">
                <a:tableStyleId>{5C22544A-7EE6-4342-B048-85BDC9FD1C3A}</a:tableStyleId>
              </a:tblPr>
              <a:tblGrid>
                <a:gridCol w="6656649"/>
                <a:gridCol w="4437766"/>
              </a:tblGrid>
              <a:tr h="640080">
                <a:tc>
                  <a:txBody>
                    <a:bodyPr/>
                    <a:lstStyle/>
                    <a:p>
                      <a:pPr algn="r" rtl="1">
                        <a:lnSpc>
                          <a:spcPct val="125000"/>
                        </a:lnSpc>
                      </a:pPr>
                      <a:r>
                        <a:rPr sz="1344" b="0" i="0" lang="ur-PK">
                          <a:solidFill>
                            <a:srgbClr val="46524F"/>
                          </a:solidFill>
                          <a:latin typeface="Segoe UI"/>
                          <a:cs typeface="Noto Nastaliq Urdu"/>
                        </a:rPr>
                        <a:t>شواہد کیا کہتے ہیں</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نسخہ</a:t>
                      </a:r>
                    </a:p>
                  </a:txBody>
                  <a:tcPr marL="128016" marR="128016" anchor="ctr">
                    <a:solidFill>
                      <a:srgbClr val="EFECE4"/>
                    </a:solidFill>
                  </a:tcPr>
                </a:tc>
              </a:tr>
              <a:tr h="640080">
                <a:tc>
                  <a:txBody>
                    <a:bodyPr/>
                    <a:lstStyle/>
                    <a:p>
                      <a:pPr algn="r" rtl="1">
                        <a:lnSpc>
                          <a:spcPct val="125000"/>
                        </a:lnSpc>
                      </a:pPr>
                      <a:r>
                        <a:rPr sz="1823" b="0" i="0" lang="ur-PK">
                          <a:solidFill>
                            <a:srgbClr val="15201E"/>
                          </a:solidFill>
                          <a:latin typeface="Segoe UI"/>
                          <a:cs typeface="Noto Nastaliq Urdu"/>
                        </a:rPr>
                        <a:t>ابھی غیر یقینی؛ ایک بڑی رہنما ہدایت خلاف ہے۔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گلوکوزامین اور کونڈرائٹن</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ابتدائی شواہد مثبت، حتمی نہیں۔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ہلدی (کرکومین)</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بعض جگر کو نقصان دے سکتی 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تیز اثر کرکومین مصنوعات</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کچھ تحقیق کے مطابق درد کم کر سکتا ہے۔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آکوپنکچر</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سپلیمنٹ فارماسسٹ کو دکھائیں۔</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جوڑوں کا درد</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Clinic documents (PIMA, private); MedlinePlus, Osteoarthritis; U.S. National Library of Medicine, DailyMed, RIMSO-50 (dimethyl sulfoxide) label</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کلینک کے جوڑوں کے درد کے دعوے، اور شواہد</a:t>
            </a:r>
          </a:p>
        </p:txBody>
      </p:sp>
      <p:sp>
        <p:nvSpPr>
          <p:cNvPr id="8" name="Rounded Rectangle 7"/>
          <p:cNvSpPr/>
          <p:nvPr/>
        </p:nvSpPr>
        <p:spPr>
          <a:xfrm>
            <a:off x="548639" y="1691640"/>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1560759" y="1691640"/>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02375" y="1801368"/>
            <a:ext cx="5120640" cy="1152144"/>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"جوڑوں کے درد کو خدا حافظ" کا وعدہ</a:t>
            </a:r>
          </a:p>
        </p:txBody>
      </p:sp>
      <p:sp>
        <p:nvSpPr>
          <p:cNvPr id="11" name="TextBox 10"/>
          <p:cNvSpPr txBox="1"/>
          <p:nvPr/>
        </p:nvSpPr>
        <p:spPr>
          <a:xfrm>
            <a:off x="6202375" y="2916936"/>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کلینک کے پرچے میں پیش کردہ</a:t>
            </a:r>
          </a:p>
        </p:txBody>
      </p:sp>
      <p:sp>
        <p:nvSpPr>
          <p:cNvPr id="12" name="Rounded Rectangle 11"/>
          <p:cNvSpPr/>
          <p:nvPr/>
        </p:nvSpPr>
        <p:spPr>
          <a:xfrm>
            <a:off x="3276295" y="1819656"/>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7A5300"/>
                </a:solidFill>
                <a:latin typeface="Segoe UI"/>
                <a:cs typeface="Noto Nastaliq Urdu"/>
              </a:rPr>
              <a:t>غیر ثابت شدہ</a:t>
            </a:r>
          </a:p>
        </p:txBody>
      </p:sp>
      <p:sp>
        <p:nvSpPr>
          <p:cNvPr id="13" name="TextBox 12"/>
          <p:cNvSpPr txBox="1"/>
          <p:nvPr/>
        </p:nvSpPr>
        <p:spPr>
          <a:xfrm>
            <a:off x="731519" y="2221992"/>
            <a:ext cx="5196535" cy="100584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جانچنے کے لیے کوئی نامزد علاج نہیں؛ اوسٹیو آرتھرائٹس کا مکمل علاج نہیں۔</a:t>
            </a:r>
          </a:p>
        </p:txBody>
      </p:sp>
      <p:sp>
        <p:nvSpPr>
          <p:cNvPr id="14" name="Rounded Rectangle 13"/>
          <p:cNvSpPr/>
          <p:nvPr/>
        </p:nvSpPr>
        <p:spPr>
          <a:xfrm>
            <a:off x="548639" y="3465576"/>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3465576"/>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202375" y="3575304"/>
            <a:ext cx="5120640" cy="1152144"/>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آرتھرائٹس کے لیے </a:t>
            </a:r>
            <a:r>
              <a:rPr sz="1728" b="0" i="0" lang="en-US">
                <a:solidFill>
                  <a:srgbClr val="15201E"/>
                </a:solidFill>
                <a:latin typeface="Segoe UI"/>
              </a:rPr>
              <a:t>‎DMSO‎</a:t>
            </a:r>
          </a:p>
        </p:txBody>
      </p:sp>
      <p:sp>
        <p:nvSpPr>
          <p:cNvPr id="17" name="TextBox 16"/>
          <p:cNvSpPr txBox="1"/>
          <p:nvPr/>
        </p:nvSpPr>
        <p:spPr>
          <a:xfrm>
            <a:off x="6202375" y="4690872"/>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کلینک کے پرچے میں پیش کردہ</a:t>
            </a:r>
          </a:p>
        </p:txBody>
      </p:sp>
      <p:sp>
        <p:nvSpPr>
          <p:cNvPr id="18" name="Rounded Rectangle 17"/>
          <p:cNvSpPr/>
          <p:nvPr/>
        </p:nvSpPr>
        <p:spPr>
          <a:xfrm>
            <a:off x="3276295" y="3593592"/>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7A5300"/>
                </a:solidFill>
                <a:latin typeface="Segoe UI"/>
                <a:cs typeface="Noto Nastaliq Urdu"/>
              </a:rPr>
              <a:t>غیر ثابت شدہ</a:t>
            </a:r>
          </a:p>
        </p:txBody>
      </p:sp>
      <p:sp>
        <p:nvSpPr>
          <p:cNvPr id="19" name="TextBox 18"/>
          <p:cNvSpPr txBox="1"/>
          <p:nvPr/>
        </p:nvSpPr>
        <p:spPr>
          <a:xfrm>
            <a:off x="731519" y="3995928"/>
            <a:ext cx="5196535" cy="100584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صرف مثانے کے علاج کے لیے منظور۔</a:t>
            </a:r>
          </a:p>
        </p:txBody>
      </p:sp>
      <p:sp>
        <p:nvSpPr>
          <p:cNvPr id="20" name="Rounded Rectangle 19"/>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en-US">
                <a:solidFill>
                  <a:srgbClr val="0A3F3C"/>
                </a:solidFill>
                <a:latin typeface="Segoe UI"/>
              </a:rPr>
              <a:t>‎DMSO‎</a:t>
            </a:r>
            <a:r>
              <a:rPr sz="1728" b="0" i="0" lang="ur-PK">
                <a:solidFill>
                  <a:srgbClr val="0A3F3C"/>
                </a:solidFill>
                <a:latin typeface="Segoe UI"/>
                <a:cs typeface="Noto Nastaliq Urdu"/>
              </a:rPr>
              <a:t> صرف مثانے کے علاج کے لیے منظور ہے۔</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جوڑوں کا درد</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Osteoarthritis; MedlinePlus, Gout; MedlinePlus, Rheumatoid Arthritis</a:t>
            </a:r>
          </a:p>
        </p:txBody>
      </p:sp>
      <p:sp>
        <p:nvSpPr>
          <p:cNvPr id="7" name="TextBox 6"/>
          <p:cNvSpPr txBox="1"/>
          <p:nvPr/>
        </p:nvSpPr>
        <p:spPr>
          <a:xfrm>
            <a:off x="4327855" y="777240"/>
            <a:ext cx="7315200" cy="457200"/>
          </a:xfrm>
          <a:prstGeom prst="rect">
            <a:avLst/>
          </a:prstGeom>
          <a:noFill/>
        </p:spPr>
        <p:txBody>
          <a:bodyPr wrap="square" lIns="18288" rIns="18288" tIns="18288" bIns="18288" anchor="t">
            <a:spAutoFit/>
          </a:bodyPr>
          <a:lstStyle/>
          <a:p>
            <a:pPr algn="r" rtl="1">
              <a:lnSpc>
                <a:spcPct val="125000"/>
              </a:lnSpc>
            </a:pPr>
            <a:r>
              <a:rPr sz="1536" b="0" i="0" lang="ur-PK">
                <a:solidFill>
                  <a:srgbClr val="B7791F"/>
                </a:solidFill>
                <a:latin typeface="Segoe UI"/>
                <a:cs typeface="Noto Nastaliq Urdu"/>
              </a:rPr>
              <a:t>ڈاکٹر ماجد علی کے آرکائیو سے</a:t>
            </a:r>
          </a:p>
        </p:txBody>
      </p:sp>
      <p:sp>
        <p:nvSpPr>
          <p:cNvPr id="8" name="Rectangle 7"/>
          <p:cNvSpPr/>
          <p:nvPr/>
        </p:nvSpPr>
        <p:spPr>
          <a:xfrm>
            <a:off x="11588191" y="1371600"/>
            <a:ext cx="54864" cy="123443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836615" y="1280160"/>
            <a:ext cx="5486400" cy="1234439"/>
          </a:xfrm>
          <a:prstGeom prst="rect">
            <a:avLst/>
          </a:prstGeom>
          <a:noFill/>
        </p:spPr>
        <p:txBody>
          <a:bodyPr wrap="square" lIns="18288" rIns="18288" tIns="18288" bIns="18288" anchor="t">
            <a:spAutoFit/>
          </a:bodyPr>
          <a:lstStyle/>
          <a:p>
            <a:pPr algn="l"/>
            <a:r>
              <a:rPr sz="2400" b="0" i="0">
                <a:solidFill>
                  <a:srgbClr val="0A3F3C"/>
                </a:solidFill>
                <a:latin typeface="Georgia"/>
              </a:rPr>
              <a:t>“But what are the energetic-molecular events that cause rheumatoid arthritis? The answer is we do not know.”</a:t>
            </a:r>
          </a:p>
        </p:txBody>
      </p:sp>
      <p:sp>
        <p:nvSpPr>
          <p:cNvPr id="10" name="TextBox 9"/>
          <p:cNvSpPr txBox="1"/>
          <p:nvPr/>
        </p:nvSpPr>
        <p:spPr>
          <a:xfrm>
            <a:off x="5836615" y="2560320"/>
            <a:ext cx="5486400" cy="365760"/>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 ڈاکٹر ماجد علی، </a:t>
            </a:r>
            <a:r>
              <a:rPr sz="1344" b="0" i="0" lang="en-US">
                <a:solidFill>
                  <a:srgbClr val="5F6A67"/>
                </a:solidFill>
                <a:latin typeface="Segoe UI"/>
              </a:rPr>
              <a:t>‎2017-06-05‎</a:t>
            </a:r>
          </a:p>
        </p:txBody>
      </p:sp>
      <p:sp>
        <p:nvSpPr>
          <p:cNvPr id="11" name="TextBox 10"/>
          <p:cNvSpPr txBox="1"/>
          <p:nvPr/>
        </p:nvSpPr>
        <p:spPr>
          <a:xfrm>
            <a:off x="5836615" y="2971800"/>
            <a:ext cx="548640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0A3F3C"/>
                </a:solidFill>
                <a:latin typeface="Segoe UI"/>
                <a:cs typeface="Noto Nastaliq Urdu"/>
              </a:rPr>
              <a:t>ترجمہ: "لیکن رمیٹائیڈ آرتھرائٹس کو شروع کرنے والے توانائی اور سالماتی واقعات کیا ہیں؟ جواب یہ ہے کہ ہم نہیں جانتے۔"</a:t>
            </a:r>
          </a:p>
        </p:txBody>
      </p:sp>
      <p:sp>
        <p:nvSpPr>
          <p:cNvPr id="12" name="Rounded Rectangle 11"/>
          <p:cNvSpPr/>
          <p:nvPr/>
        </p:nvSpPr>
        <p:spPr>
          <a:xfrm>
            <a:off x="3093415"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488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0A3F3C"/>
                </a:solidFill>
                <a:latin typeface="Segoe UI"/>
                <a:cs typeface="Noto Nastaliq Urdu"/>
              </a:rPr>
              <a:t>موجودہ رہنمائی سے مطابقت</a:t>
            </a:r>
          </a:p>
        </p:txBody>
      </p:sp>
      <p:sp>
        <p:nvSpPr>
          <p:cNvPr id="14" name="TextBox 13"/>
          <p:cNvSpPr txBox="1"/>
          <p:nvPr/>
        </p:nvSpPr>
        <p:spPr>
          <a:xfrm>
            <a:off x="3248863" y="2148840"/>
            <a:ext cx="2057400" cy="182880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ابتدائی وجوہات اکثر نامعلوم</a:t>
            </a:r>
          </a:p>
        </p:txBody>
      </p:sp>
      <p:sp>
        <p:nvSpPr>
          <p:cNvPr id="15" name="Rounded Rectangle 14"/>
          <p:cNvSpPr/>
          <p:nvPr/>
        </p:nvSpPr>
        <p:spPr>
          <a:xfrm>
            <a:off x="578815"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42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موجودہ ذرائع سے ثابت نہیں</a:t>
            </a:r>
          </a:p>
        </p:txBody>
      </p:sp>
      <p:sp>
        <p:nvSpPr>
          <p:cNvPr id="17" name="TextBox 16"/>
          <p:cNvSpPr txBox="1"/>
          <p:nvPr/>
        </p:nvSpPr>
        <p:spPr>
          <a:xfrm>
            <a:off x="7342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آرتھرائٹس کی صرف تین قسمیں</a:t>
            </a:r>
          </a:p>
          <a:p>
            <a:pPr algn="r" rtl="1">
              <a:lnSpc>
                <a:spcPct val="125000"/>
              </a:lnSpc>
              <a:spcAft>
                <a:spcPts val="1275"/>
              </a:spcAft>
            </a:pPr>
            <a:r>
              <a:rPr sz="1632" b="0" i="0" lang="ur-PK">
                <a:solidFill>
                  <a:srgbClr val="15201E"/>
                </a:solidFill>
                <a:latin typeface="Segoe UI"/>
                <a:cs typeface="Noto Nastaliq Urdu"/>
              </a:rPr>
              <a:t>زیادہ انسولین سے جوڑوں کا درد</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صاف گوئی درست؛ ایک وجہ والے نظریات شامل نہیں۔</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جوڑوں کا درد</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بخار کے ساتھ گرم جوڑ: اسی دن</a:t>
            </a:r>
          </a:p>
        </p:txBody>
      </p:sp>
      <p:sp>
        <p:nvSpPr>
          <p:cNvPr id="9" name="Oval 8"/>
          <p:cNvSpPr/>
          <p:nvPr/>
        </p:nvSpPr>
        <p:spPr>
          <a:xfrm>
            <a:off x="11313871"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368296"/>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جوڑ کی شدید چوٹ: ہسپتال یا </a:t>
            </a:r>
            <a:r>
              <a:rPr sz="1920" b="0" i="0" lang="en-US">
                <a:solidFill>
                  <a:srgbClr val="15201E"/>
                </a:solidFill>
                <a:latin typeface="Segoe UI"/>
              </a:rPr>
              <a:t>‎911‎</a:t>
            </a:r>
          </a:p>
        </p:txBody>
      </p:sp>
      <p:sp>
        <p:nvSpPr>
          <p:cNvPr id="11" name="Oval 10"/>
          <p:cNvSpPr/>
          <p:nvPr/>
        </p:nvSpPr>
        <p:spPr>
          <a:xfrm>
            <a:off x="11313871"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3044952"/>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درد کش دوا پر سینے کا درد: </a:t>
            </a:r>
            <a:r>
              <a:rPr sz="1920" b="0" i="0" lang="en-US">
                <a:solidFill>
                  <a:srgbClr val="15201E"/>
                </a:solidFill>
                <a:latin typeface="Segoe UI"/>
              </a:rPr>
              <a:t>‎911‎</a:t>
            </a:r>
            <a:r>
              <a:rPr sz="1920" b="0" i="0" lang="ur-PK">
                <a:solidFill>
                  <a:srgbClr val="15201E"/>
                </a:solidFill>
                <a:latin typeface="Segoe UI"/>
                <a:cs typeface="Noto Nastaliq Urdu"/>
              </a:rPr>
              <a:t>؛ کالا پاخانہ: فوری مدد</a:t>
            </a:r>
          </a:p>
        </p:txBody>
      </p:sp>
      <p:sp>
        <p:nvSpPr>
          <p:cNvPr id="13" name="Oval 12"/>
          <p:cNvSpPr/>
          <p:nvPr/>
        </p:nvSpPr>
        <p:spPr>
          <a:xfrm>
            <a:off x="11313871"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721608"/>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کمر درد اور پیشاب پر قابو نہیں: ایمرجنسی</a:t>
            </a:r>
          </a:p>
        </p:txBody>
      </p:sp>
      <p:sp>
        <p:nvSpPr>
          <p:cNvPr id="15" name="Oval 14"/>
          <p:cNvSpPr/>
          <p:nvPr/>
        </p:nvSpPr>
        <p:spPr>
          <a:xfrm>
            <a:off x="11313871"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4398264"/>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دونوں طرف سوجن، طویل اکڑن: ملاقات</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بخار کے ساتھ گرم جوڑ: آج ہی طبی مدد لیں۔</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جوڑوں کا درد</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NIAMS, Osteoarthritis: Diagnosis, Treatment, and Steps to Take; MedlinePlus, Ibuprofen; MedlinePlus, Septic arthritis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اب کیا کریں</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روزانہ تھوڑی حرکت کریں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وزن اور بریس کا پوچھیں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درد کش دوائیں جانچیں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فوری علامات پہچانیں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آج ایک مختصر چہل قدمی سے شروع کریں۔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جوڑوں کا درد</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12</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937"/>
              </a:spcAft>
            </a:pPr>
            <a:r>
              <a:rPr sz="1250" b="0" i="0">
                <a:solidFill>
                  <a:srgbClr val="46524F"/>
                </a:solidFill>
                <a:latin typeface="Segoe UI"/>
              </a:rPr>
              <a:t>MedlinePlus — Osteoarthritis</a:t>
            </a:r>
          </a:p>
          <a:p>
            <a:pPr algn="l">
              <a:spcAft>
                <a:spcPts val="937"/>
              </a:spcAft>
            </a:pPr>
            <a:r>
              <a:rPr sz="1250" b="0" i="0">
                <a:solidFill>
                  <a:srgbClr val="46524F"/>
                </a:solidFill>
                <a:latin typeface="Segoe UI"/>
              </a:rPr>
              <a:t>NIAMS — Osteoarthritis: Overview, Symptoms, and Causes</a:t>
            </a:r>
          </a:p>
          <a:p>
            <a:pPr algn="l">
              <a:spcAft>
                <a:spcPts val="937"/>
              </a:spcAft>
            </a:pPr>
            <a:r>
              <a:rPr sz="1250" b="0" i="0">
                <a:solidFill>
                  <a:srgbClr val="46524F"/>
                </a:solidFill>
                <a:latin typeface="Segoe UI"/>
              </a:rPr>
              <a:t>NIAMS — Osteoarthritis: Diagnosis, Treatment, and Steps to Take</a:t>
            </a:r>
          </a:p>
          <a:p>
            <a:pPr algn="l">
              <a:spcAft>
                <a:spcPts val="937"/>
              </a:spcAft>
            </a:pPr>
            <a:r>
              <a:rPr sz="1250" b="0" i="0">
                <a:solidFill>
                  <a:srgbClr val="46524F"/>
                </a:solidFill>
                <a:latin typeface="Segoe UI"/>
              </a:rPr>
              <a:t>MedlinePlus — Rheumatoid Arthritis</a:t>
            </a:r>
          </a:p>
          <a:p>
            <a:pPr algn="l">
              <a:spcAft>
                <a:spcPts val="937"/>
              </a:spcAft>
            </a:pPr>
            <a:r>
              <a:rPr sz="1250" b="0" i="0">
                <a:solidFill>
                  <a:srgbClr val="46524F"/>
                </a:solidFill>
                <a:latin typeface="Segoe UI"/>
              </a:rPr>
              <a:t>MedlinePlus — Gout</a:t>
            </a:r>
          </a:p>
          <a:p>
            <a:pPr algn="l">
              <a:spcAft>
                <a:spcPts val="937"/>
              </a:spcAft>
            </a:pPr>
            <a:r>
              <a:rPr sz="1250" b="0" i="0">
                <a:solidFill>
                  <a:srgbClr val="46524F"/>
                </a:solidFill>
                <a:latin typeface="Segoe UI"/>
              </a:rPr>
              <a:t>MedlinePlus — Septic arthritis</a:t>
            </a:r>
          </a:p>
          <a:p>
            <a:pPr algn="l">
              <a:spcAft>
                <a:spcPts val="937"/>
              </a:spcAft>
            </a:pPr>
            <a:r>
              <a:rPr sz="1250" b="0" i="0">
                <a:solidFill>
                  <a:srgbClr val="46524F"/>
                </a:solidFill>
                <a:latin typeface="Segoe UI"/>
              </a:rPr>
              <a:t>MedlinePlus — Ibuprofen</a:t>
            </a:r>
          </a:p>
          <a:p>
            <a:pPr algn="l">
              <a:spcAft>
                <a:spcPts val="937"/>
              </a:spcAft>
            </a:pPr>
            <a:r>
              <a:rPr sz="1250" b="0" i="0">
                <a:solidFill>
                  <a:srgbClr val="46524F"/>
                </a:solidFill>
                <a:latin typeface="Segoe UI"/>
              </a:rPr>
              <a:t>MedlinePlus — Acetaminophen</a:t>
            </a:r>
          </a:p>
          <a:p>
            <a:pPr algn="l">
              <a:spcAft>
                <a:spcPts val="937"/>
              </a:spcAft>
            </a:pPr>
            <a:r>
              <a:rPr sz="1250" b="0" i="0">
                <a:solidFill>
                  <a:srgbClr val="46524F"/>
                </a:solidFill>
                <a:latin typeface="Segoe UI"/>
              </a:rPr>
              <a:t>NIH National Center for Complementary and Integrative Health — Glucosamine and Chondroitin for Osteoarthritis: What You Need To Know</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937"/>
              </a:spcAft>
            </a:pPr>
            <a:r>
              <a:rPr sz="1250" b="0" i="0">
                <a:solidFill>
                  <a:srgbClr val="46524F"/>
                </a:solidFill>
                <a:latin typeface="Segoe UI"/>
              </a:rPr>
              <a:t>NIH National Center for Complementary and Integrative Health — Turmeric</a:t>
            </a:r>
          </a:p>
          <a:p>
            <a:pPr algn="l">
              <a:spcAft>
                <a:spcPts val="937"/>
              </a:spcAft>
            </a:pPr>
            <a:r>
              <a:rPr sz="1250" b="0" i="0">
                <a:solidFill>
                  <a:srgbClr val="46524F"/>
                </a:solidFill>
                <a:latin typeface="Segoe UI"/>
              </a:rPr>
              <a:t>U.S. National Library of Medicine, DailyMed — RIMSO-50 (dimethyl sulfoxide) label</a:t>
            </a:r>
          </a:p>
          <a:p>
            <a:pPr algn="l">
              <a:spcAft>
                <a:spcPts val="937"/>
              </a:spcAft>
            </a:pPr>
            <a:r>
              <a:rPr sz="1250" b="0" i="0">
                <a:solidFill>
                  <a:srgbClr val="46524F"/>
                </a:solidFill>
                <a:latin typeface="Segoe UI"/>
              </a:rPr>
              <a:t>Pakistan Institute of Medical Advancement — Urdu trifold brochure (quoted in ProperHealth's English translation)</a:t>
            </a:r>
          </a:p>
          <a:p>
            <a:pPr algn="l">
              <a:spcAft>
                <a:spcPts val="937"/>
              </a:spcAft>
            </a:pPr>
            <a:r>
              <a:rPr sz="1250" b="0" i="0">
                <a:solidFill>
                  <a:srgbClr val="46524F"/>
                </a:solidFill>
                <a:latin typeface="Segoe UI"/>
              </a:rPr>
              <a:t>Pakistan Institute of Medical Advancement — DMSO booklet and Urdu DMSO sheet (items quoted in ProperHealth's English translation)</a:t>
            </a:r>
          </a:p>
          <a:p>
            <a:pPr algn="l">
              <a:spcAft>
                <a:spcPts val="937"/>
              </a:spcAft>
            </a:pPr>
            <a:r>
              <a:rPr sz="1250" b="0" i="0">
                <a:solidFill>
                  <a:srgbClr val="46524F"/>
                </a:solidFill>
                <a:latin typeface="Segoe UI"/>
              </a:rPr>
              <a:t>Pakistan Institute of Medical Advancement — Printed brochure set, 8 pages (pages cited individually)</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‎5‎</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جوڑوں کا درد</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13</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اگلی ملاقات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میرا جوڑوں کا درد اوسٹیو آرتھرائٹس ہے، یا کچھ اور؟</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میرے جوڑوں کے لیے کون سی ورزش محفوظ ہے؟</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میری درد کش دوائیں دل، معدے اور جگر کے لیے محفوظ ہیں؟</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میرا کوئی سپلیمنٹ فائدہ مند ہے، یا خطرناک؟</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