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joint pain: telling osteoarthritis from other causes, what treatment starts with, using pain relievers safely, and what supplements can and cannot do.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Most joint pain in adults is osteoarthritis, which has no cure but can be managed. Some joint pain is different and needs prompt care, especially a hot, swollen joint with fever.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Osteoarthritis pain comes with use, with short morning stiffness. Rheumatoid arthritis usually affects the same joints on both sides. Gout comes in sudden flares, often at night and often in the big toe. A joint infection brings fever and one hot, swollen joint, and delayed treatment can cause permanent damage.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osteoarthritis the smooth cartilage in the joint breaks down. Pain comes with use and often eases with rest, and morning stiffness usually lasts under 30 minutes. Extra weight and old joint injuries raise the chance. There is no cure, but it usually worsens slowly.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Treatment usually begins with exercise, including low-impact activity such as walking, swimming or tai chi, and with weight loss if needed. Fitted braces or shoe inserts help some people. If more is needed, pain relievers, creams and joint injections can be added, and surgery is an option when damage is extensive.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NSAIDs such as ibuprofen can raise the risk of heart attack and stroke and can cause stomach ulcers and bleeding. Too much acetaminophen can seriously damage the liver, and people often take too much by using two products that both contain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still uncertain whether glucosamine and chondroitin help knee osteoarthritis, and one major guideline recommends against them. Early evidence on turmeric is positive but not conclusive, and highly absorbable curcumin products may harm the liver. Some research suggests acupuncture may ease pain, and heat and ice can help.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Urdu brochure promises bye-bye joint and knee pain, without naming a treatment. Its DMSO sheets call DMSO a powerful anti-inflammatory for arthritis and gout. Osteoarthritis has no cure; treatment manages symptoms. The only approved DMSO medicine is a bladder solution, and DMSO on the skin is absorbed into the body.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the events that start rheumatoid arthritis are unknown, which is consistent with current sources. His proposals that all arthritis comes from oxidative injury, and that joint pain comes from too much insulin,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Move a little every day. Ask about weight and braces. Check your pain relievers. And know the urgent signs, especially a hot, swollen joint with fever.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Sprains; NIDDK — Symptoms &amp; Causes of GI Bleeding; MedlinePlus — Numbness and tingling; MedlinePlus — Sciatica; MedlinePlus — Joint pain.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JOINT PAIN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Joint pain &amp; osteoarthritis: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Telling causes apart, what helps, and using pain relievers safely</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Osteoarthritis; MedlinePlus, Septic arthritis</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Aching knees: wear and tear, or something that needs a doctor today?</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Most joint pain in adults is osteoarthritis, which has no cure but responds to exercise, weight loss and careful use of pain relievers. Some joint pain is different: gout, rheumatoid arthritis and joint infection need prompt, specific care.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NIAMS, Osteoarthritis: Overview, Symptoms, and Causes; MedlinePlus, Rheumatoid Arthritis; MedlinePlus, Gout; MedlinePlus, Septic arthritis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Four causes, four different clues</a:t>
            </a:r>
          </a:p>
        </p:txBody>
      </p:sp>
      <p:graphicFrame>
        <p:nvGraphicFramePr>
          <p:cNvPr id="8" name="Table 7"/>
          <p:cNvGraphicFramePr>
            <a:graphicFrameLocks noGrp="1"/>
          </p:cNvGraphicFramePr>
          <p:nvPr/>
        </p:nvGraphicFramePr>
        <p:xfrm>
          <a:off x="548640" y="1783080"/>
          <a:ext cx="11094415" cy="3200400"/>
        </p:xfrm>
        <a:graphic>
          <a:graphicData uri="http://schemas.openxmlformats.org/drawingml/2006/table">
            <a:tbl>
              <a:tblPr firstRow="1" bandRow="0">
                <a:tableStyleId>{5C22544A-7EE6-4342-B048-85BDC9FD1C3A}</a:tableStyleId>
              </a:tblPr>
              <a:tblGrid>
                <a:gridCol w="4087416"/>
                <a:gridCol w="7006999"/>
              </a:tblGrid>
              <a:tr h="640080">
                <a:tc>
                  <a:txBody>
                    <a:bodyPr/>
                    <a:lstStyle/>
                    <a:p>
                      <a:pPr algn="l"/>
                      <a:r>
                        <a:rPr sz="1400" b="1" i="0">
                          <a:solidFill>
                            <a:srgbClr val="46524F"/>
                          </a:solidFill>
                          <a:latin typeface="Segoe UI"/>
                        </a:rPr>
                        <a:t>Cause</a:t>
                      </a:r>
                    </a:p>
                  </a:txBody>
                  <a:tcPr marL="128016" marR="128016" anchor="ctr">
                    <a:solidFill>
                      <a:srgbClr val="EFECE4"/>
                    </a:solidFill>
                  </a:tcPr>
                </a:tc>
                <a:tc>
                  <a:txBody>
                    <a:bodyPr/>
                    <a:lstStyle/>
                    <a:p>
                      <a:pPr algn="l"/>
                      <a:r>
                        <a:rPr sz="1400" b="1" i="0">
                          <a:solidFill>
                            <a:srgbClr val="46524F"/>
                          </a:solidFill>
                          <a:latin typeface="Segoe UI"/>
                        </a:rPr>
                        <a:t>Typical clue</a:t>
                      </a:r>
                    </a:p>
                  </a:txBody>
                  <a:tcPr marL="128016" marR="128016" anchor="ctr">
                    <a:solidFill>
                      <a:srgbClr val="EFECE4"/>
                    </a:solidFill>
                  </a:tcPr>
                </a:tc>
              </a:tr>
              <a:tr h="640080">
                <a:tc>
                  <a:txBody>
                    <a:bodyPr/>
                    <a:lstStyle/>
                    <a:p>
                      <a:pPr algn="l"/>
                      <a:r>
                        <a:rPr sz="1900" b="1" i="0">
                          <a:solidFill>
                            <a:srgbClr val="15201E"/>
                          </a:solidFill>
                          <a:latin typeface="Segoe UI"/>
                        </a:rPr>
                        <a:t>Osteoarthritis</a:t>
                      </a:r>
                    </a:p>
                  </a:txBody>
                  <a:tcPr marL="128016" marR="128016" anchor="ctr">
                    <a:solidFill>
                      <a:srgbClr val="FFFFFF"/>
                    </a:solidFill>
                  </a:tcPr>
                </a:tc>
                <a:tc>
                  <a:txBody>
                    <a:bodyPr/>
                    <a:lstStyle/>
                    <a:p>
                      <a:pPr algn="l"/>
                      <a:r>
                        <a:rPr sz="1900" b="0" i="0">
                          <a:solidFill>
                            <a:srgbClr val="15201E"/>
                          </a:solidFill>
                          <a:latin typeface="Segoe UI"/>
                        </a:rPr>
                        <a:t>Pain with use; morning stiffness under 30 minutes.</a:t>
                      </a:r>
                    </a:p>
                  </a:txBody>
                  <a:tcPr marL="128016" marR="128016" anchor="ctr">
                    <a:solidFill>
                      <a:srgbClr val="FFFFFF"/>
                    </a:solidFill>
                  </a:tcPr>
                </a:tc>
              </a:tr>
              <a:tr h="640080">
                <a:tc>
                  <a:txBody>
                    <a:bodyPr/>
                    <a:lstStyle/>
                    <a:p>
                      <a:pPr algn="l"/>
                      <a:r>
                        <a:rPr sz="1900" b="1" i="0">
                          <a:solidFill>
                            <a:srgbClr val="15201E"/>
                          </a:solidFill>
                          <a:latin typeface="Segoe UI"/>
                        </a:rPr>
                        <a:t>Rheumatoid arthritis</a:t>
                      </a:r>
                    </a:p>
                  </a:txBody>
                  <a:tcPr marL="128016" marR="128016" anchor="ctr">
                    <a:solidFill>
                      <a:srgbClr val="FFFFFF"/>
                    </a:solidFill>
                  </a:tcPr>
                </a:tc>
                <a:tc>
                  <a:txBody>
                    <a:bodyPr/>
                    <a:lstStyle/>
                    <a:p>
                      <a:pPr algn="l"/>
                      <a:r>
                        <a:rPr sz="1900" b="0" i="0">
                          <a:solidFill>
                            <a:srgbClr val="15201E"/>
                          </a:solidFill>
                          <a:latin typeface="Segoe UI"/>
                        </a:rPr>
                        <a:t>Same joints on both sides.</a:t>
                      </a:r>
                    </a:p>
                  </a:txBody>
                  <a:tcPr marL="128016" marR="128016" anchor="ctr">
                    <a:solidFill>
                      <a:srgbClr val="FFFFFF"/>
                    </a:solidFill>
                  </a:tcPr>
                </a:tc>
              </a:tr>
              <a:tr h="640080">
                <a:tc>
                  <a:txBody>
                    <a:bodyPr/>
                    <a:lstStyle/>
                    <a:p>
                      <a:pPr algn="l"/>
                      <a:r>
                        <a:rPr sz="1900" b="1" i="0">
                          <a:solidFill>
                            <a:srgbClr val="15201E"/>
                          </a:solidFill>
                          <a:latin typeface="Segoe UI"/>
                        </a:rPr>
                        <a:t>Gout</a:t>
                      </a:r>
                    </a:p>
                  </a:txBody>
                  <a:tcPr marL="128016" marR="128016" anchor="ctr">
                    <a:solidFill>
                      <a:srgbClr val="FFFFFF"/>
                    </a:solidFill>
                  </a:tcPr>
                </a:tc>
                <a:tc>
                  <a:txBody>
                    <a:bodyPr/>
                    <a:lstStyle/>
                    <a:p>
                      <a:pPr algn="l"/>
                      <a:r>
                        <a:rPr sz="1900" b="0" i="0">
                          <a:solidFill>
                            <a:srgbClr val="15201E"/>
                          </a:solidFill>
                          <a:latin typeface="Segoe UI"/>
                        </a:rPr>
                        <a:t>Sudden flare, often at night, often the big toe.</a:t>
                      </a:r>
                    </a:p>
                  </a:txBody>
                  <a:tcPr marL="128016" marR="128016" anchor="ctr">
                    <a:solidFill>
                      <a:srgbClr val="FFFFFF"/>
                    </a:solidFill>
                  </a:tcPr>
                </a:tc>
              </a:tr>
              <a:tr h="640080">
                <a:tc>
                  <a:txBody>
                    <a:bodyPr/>
                    <a:lstStyle/>
                    <a:p>
                      <a:pPr algn="l"/>
                      <a:r>
                        <a:rPr sz="1900" b="1" i="0">
                          <a:solidFill>
                            <a:srgbClr val="15201E"/>
                          </a:solidFill>
                          <a:latin typeface="Segoe UI"/>
                        </a:rPr>
                        <a:t>Joint infection</a:t>
                      </a:r>
                    </a:p>
                  </a:txBody>
                  <a:tcPr marL="128016" marR="128016" anchor="ctr">
                    <a:solidFill>
                      <a:srgbClr val="FFFFFF"/>
                    </a:solidFill>
                  </a:tcPr>
                </a:tc>
                <a:tc>
                  <a:txBody>
                    <a:bodyPr/>
                    <a:lstStyle/>
                    <a:p>
                      <a:pPr algn="l"/>
                      <a:r>
                        <a:rPr sz="1900" b="0" i="0">
                          <a:solidFill>
                            <a:srgbClr val="15201E"/>
                          </a:solidFill>
                          <a:latin typeface="Segoe UI"/>
                        </a:rPr>
                        <a:t>Fever and one hot, swollen joint.</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hot joint with fever cannot wait.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Osteoarthritis; NIAMS, Osteoarthritis: Overview, Symptoms, and Causes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Osteoarthritis wears the joint slowly</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Cartilage wears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smooth joint lining breaks down.</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Pain with use</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It often eases with rest.</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Stiffness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Usually under 30 minutes in the morning.</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Slow change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No cure, but a lot can be done.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 cure, but a lot can be done.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NIAMS, Osteoarthritis: Diagnosis, Treatment, and Steps to Take; MedlinePlus, Osteoarthritis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Exercise and weight come first</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Start here</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Exercise, including low-impact activity.</a:t>
            </a:r>
          </a:p>
          <a:p>
            <a:pPr algn="l">
              <a:spcAft>
                <a:spcPts val="1350"/>
              </a:spcAft>
            </a:pPr>
            <a:r>
              <a:rPr sz="1800" b="0" i="0">
                <a:solidFill>
                  <a:srgbClr val="15201E"/>
                </a:solidFill>
                <a:latin typeface="Segoe UI"/>
              </a:rPr>
              <a:t>Weight loss if needed; fitted braces.</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If more is needed</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Pain relievers, creams, joint injections.</a:t>
            </a:r>
          </a:p>
          <a:p>
            <a:pPr algn="l">
              <a:spcAft>
                <a:spcPts val="1350"/>
              </a:spcAft>
            </a:pPr>
            <a:r>
              <a:rPr sz="1800" b="0" i="0">
                <a:solidFill>
                  <a:srgbClr val="15201E"/>
                </a:solidFill>
                <a:latin typeface="Segoe UI"/>
              </a:rPr>
              <a:t>Surgery when damage is extensive.</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Low-impact movement eases pain and stiffness.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Ibuprofen; MedlinePlus, Acetaminophen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Pain relievers help but carry risks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NSAIDs: heart attack and stroke risk.</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NSAIDs: stomach ulcers and bleeding.</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Acetaminophen: liver damage if too much.</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double up on acetaminophen.</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a pharmacist before long-term use.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National Center for Complementary and Integrative Health, Glucosamine and Chondroitin for Osteoarthritis: What You Need To Know; NIH National Center for Complementary and Integrative Health, Turmeric; MedlinePlus, Osteoarthritis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Joint supplements: modest or uncertain</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678367"/>
                <a:gridCol w="6416047"/>
              </a:tblGrid>
              <a:tr h="640080">
                <a:tc>
                  <a:txBody>
                    <a:bodyPr/>
                    <a:lstStyle/>
                    <a:p>
                      <a:pPr algn="l"/>
                      <a:r>
                        <a:rPr sz="1400" b="1" i="0">
                          <a:solidFill>
                            <a:srgbClr val="46524F"/>
                          </a:solidFill>
                          <a:latin typeface="Segoe UI"/>
                        </a:rPr>
                        <a:t>Remedy</a:t>
                      </a:r>
                    </a:p>
                  </a:txBody>
                  <a:tcPr marL="128016" marR="128016" anchor="ctr">
                    <a:solidFill>
                      <a:srgbClr val="EFECE4"/>
                    </a:solidFill>
                  </a:tcPr>
                </a:tc>
                <a:tc>
                  <a:txBody>
                    <a:bodyPr/>
                    <a:lstStyle/>
                    <a:p>
                      <a:pPr algn="l"/>
                      <a:r>
                        <a:rPr sz="1400" b="1" i="0">
                          <a:solidFill>
                            <a:srgbClr val="46524F"/>
                          </a:solidFill>
                          <a:latin typeface="Segoe UI"/>
                        </a:rPr>
                        <a:t>What the evidence says</a:t>
                      </a:r>
                    </a:p>
                  </a:txBody>
                  <a:tcPr marL="128016" marR="128016" anchor="ctr">
                    <a:solidFill>
                      <a:srgbClr val="EFECE4"/>
                    </a:solidFill>
                  </a:tcPr>
                </a:tc>
              </a:tr>
              <a:tr h="640080">
                <a:tc>
                  <a:txBody>
                    <a:bodyPr/>
                    <a:lstStyle/>
                    <a:p>
                      <a:pPr algn="l"/>
                      <a:r>
                        <a:rPr sz="1900" b="1" i="0">
                          <a:solidFill>
                            <a:srgbClr val="15201E"/>
                          </a:solidFill>
                          <a:latin typeface="Segoe UI"/>
                        </a:rPr>
                        <a:t>Glucosamine and chondroitin</a:t>
                      </a:r>
                    </a:p>
                  </a:txBody>
                  <a:tcPr marL="128016" marR="128016" anchor="ctr">
                    <a:solidFill>
                      <a:srgbClr val="FFFFFF"/>
                    </a:solidFill>
                  </a:tcPr>
                </a:tc>
                <a:tc>
                  <a:txBody>
                    <a:bodyPr/>
                    <a:lstStyle/>
                    <a:p>
                      <a:pPr algn="l"/>
                      <a:r>
                        <a:rPr sz="1900" b="0" i="0">
                          <a:solidFill>
                            <a:srgbClr val="15201E"/>
                          </a:solidFill>
                          <a:latin typeface="Segoe UI"/>
                        </a:rPr>
                        <a:t>Still uncertain; one major guideline advises against.</a:t>
                      </a:r>
                    </a:p>
                  </a:txBody>
                  <a:tcPr marL="128016" marR="128016" anchor="ctr">
                    <a:solidFill>
                      <a:srgbClr val="FFFFFF"/>
                    </a:solidFill>
                  </a:tcPr>
                </a:tc>
              </a:tr>
              <a:tr h="640080">
                <a:tc>
                  <a:txBody>
                    <a:bodyPr/>
                    <a:lstStyle/>
                    <a:p>
                      <a:pPr algn="l"/>
                      <a:r>
                        <a:rPr sz="1900" b="1" i="0">
                          <a:solidFill>
                            <a:srgbClr val="15201E"/>
                          </a:solidFill>
                          <a:latin typeface="Segoe UI"/>
                        </a:rPr>
                        <a:t>Turmeric (curcumin)</a:t>
                      </a:r>
                    </a:p>
                  </a:txBody>
                  <a:tcPr marL="128016" marR="128016" anchor="ctr">
                    <a:solidFill>
                      <a:srgbClr val="FFFFFF"/>
                    </a:solidFill>
                  </a:tcPr>
                </a:tc>
                <a:tc>
                  <a:txBody>
                    <a:bodyPr/>
                    <a:lstStyle/>
                    <a:p>
                      <a:pPr algn="l"/>
                      <a:r>
                        <a:rPr sz="1900" b="0" i="0">
                          <a:solidFill>
                            <a:srgbClr val="15201E"/>
                          </a:solidFill>
                          <a:latin typeface="Segoe UI"/>
                        </a:rPr>
                        <a:t>Early evidence positive, not conclusive.</a:t>
                      </a:r>
                    </a:p>
                  </a:txBody>
                  <a:tcPr marL="128016" marR="128016" anchor="ctr">
                    <a:solidFill>
                      <a:srgbClr val="FFFFFF"/>
                    </a:solidFill>
                  </a:tcPr>
                </a:tc>
              </a:tr>
              <a:tr h="640080">
                <a:tc>
                  <a:txBody>
                    <a:bodyPr/>
                    <a:lstStyle/>
                    <a:p>
                      <a:pPr algn="l"/>
                      <a:r>
                        <a:rPr sz="1900" b="1" i="0">
                          <a:solidFill>
                            <a:srgbClr val="15201E"/>
                          </a:solidFill>
                          <a:latin typeface="Segoe UI"/>
                        </a:rPr>
                        <a:t>Strong curcumin products</a:t>
                      </a:r>
                    </a:p>
                  </a:txBody>
                  <a:tcPr marL="128016" marR="128016" anchor="ctr">
                    <a:solidFill>
                      <a:srgbClr val="FFFFFF"/>
                    </a:solidFill>
                  </a:tcPr>
                </a:tc>
                <a:tc>
                  <a:txBody>
                    <a:bodyPr/>
                    <a:lstStyle/>
                    <a:p>
                      <a:pPr algn="l"/>
                      <a:r>
                        <a:rPr sz="1900" b="0" i="0">
                          <a:solidFill>
                            <a:srgbClr val="15201E"/>
                          </a:solidFill>
                          <a:latin typeface="Segoe UI"/>
                        </a:rPr>
                        <a:t>Some may harm the liver.</a:t>
                      </a:r>
                    </a:p>
                  </a:txBody>
                  <a:tcPr marL="128016" marR="128016" anchor="ctr">
                    <a:solidFill>
                      <a:srgbClr val="FFFFFF"/>
                    </a:solidFill>
                  </a:tcPr>
                </a:tc>
              </a:tr>
              <a:tr h="640080">
                <a:tc>
                  <a:txBody>
                    <a:bodyPr/>
                    <a:lstStyle/>
                    <a:p>
                      <a:pPr algn="l"/>
                      <a:r>
                        <a:rPr sz="1900" b="1" i="0">
                          <a:solidFill>
                            <a:srgbClr val="15201E"/>
                          </a:solidFill>
                          <a:latin typeface="Segoe UI"/>
                        </a:rPr>
                        <a:t>Acupuncture</a:t>
                      </a:r>
                    </a:p>
                  </a:txBody>
                  <a:tcPr marL="128016" marR="128016" anchor="ctr">
                    <a:solidFill>
                      <a:srgbClr val="FFFFFF"/>
                    </a:solidFill>
                  </a:tcPr>
                </a:tc>
                <a:tc>
                  <a:txBody>
                    <a:bodyPr/>
                    <a:lstStyle/>
                    <a:p>
                      <a:pPr algn="l"/>
                      <a:r>
                        <a:rPr sz="1900" b="0" i="0">
                          <a:solidFill>
                            <a:srgbClr val="15201E"/>
                          </a:solidFill>
                          <a:latin typeface="Segoe UI"/>
                        </a:rPr>
                        <a:t>Some research says it may ease pain.</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Show every supplement to your pharmacist.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MedlinePlus, Osteoarthritis; U.S. National Library of Medicine, DailyMed, RIMSO-50 (dimethyl sulfoxide) label</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joint-pain claims, and the evidence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"Bye-bye joint pain" promise</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Promoted in a clinic leaflet</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 named treatment to check; osteoarthritis has no cure.</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DMSO for arthritis</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Promoted in a clinic leaflet</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Approved only as a bladder treatment.</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DMSO is approved only as a bladder treatment.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Osteoarthritis; MedlinePlus, Gout; MedlinePlus, Rheumatoid Arthritis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344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34439"/>
          </a:xfrm>
          <a:prstGeom prst="rect">
            <a:avLst/>
          </a:prstGeom>
          <a:noFill/>
        </p:spPr>
        <p:txBody>
          <a:bodyPr wrap="square" lIns="18288" rIns="18288" tIns="18288" bIns="18288" anchor="t">
            <a:spAutoFit/>
          </a:bodyPr>
          <a:lstStyle/>
          <a:p>
            <a:pPr algn="l"/>
            <a:r>
              <a:rPr sz="2400" b="0" i="0">
                <a:solidFill>
                  <a:srgbClr val="0A3F3C"/>
                </a:solidFill>
                <a:latin typeface="Georgia"/>
              </a:rPr>
              <a:t>“But what are the energetic-molecular events that cause rheumatoid arthritis? The answer is we do not know.”</a:t>
            </a:r>
          </a:p>
        </p:txBody>
      </p:sp>
      <p:sp>
        <p:nvSpPr>
          <p:cNvPr id="10" name="TextBox 9"/>
          <p:cNvSpPr txBox="1"/>
          <p:nvPr/>
        </p:nvSpPr>
        <p:spPr>
          <a:xfrm>
            <a:off x="868680" y="256032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2017-06-05</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r>
              <a:rPr sz="1700" b="0" i="0">
                <a:solidFill>
                  <a:srgbClr val="15201E"/>
                </a:solidFill>
                <a:latin typeface="Segoe UI"/>
              </a:rPr>
              <a:t>First causes are often unknown</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Only three kinds of arthritis</a:t>
            </a:r>
          </a:p>
          <a:p>
            <a:pPr algn="l">
              <a:spcAft>
                <a:spcPts val="1275"/>
              </a:spcAft>
            </a:pPr>
            <a:r>
              <a:rPr sz="1700" b="0" i="0">
                <a:solidFill>
                  <a:srgbClr val="15201E"/>
                </a:solidFill>
                <a:latin typeface="Segoe UI"/>
              </a:rPr>
              <a:t>Joint pain from too much insulin</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candour fits; his one-cause theories are not carried.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Hot joint with fever: same day</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joint injury: hospital or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on pain relievers: 911; black stools: care now</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Back pain with bladder loss: emergency</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Swelling both sides, long stiffness: book a visit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hot joint with fever: seek care today.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NIAMS, Osteoarthritis: Diagnosis, Treatment, and Steps to Take; MedlinePlus, Ibuprofen; MedlinePlus, Septic arthritis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a little every day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about weight and braces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pain relievers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Know the urgent signs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a short walk today.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JOINT PAIN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MedlinePlus — Osteoarthritis</a:t>
            </a:r>
          </a:p>
          <a:p>
            <a:pPr algn="l">
              <a:spcAft>
                <a:spcPts val="937"/>
              </a:spcAft>
            </a:pPr>
            <a:r>
              <a:rPr sz="1250" b="0" i="0">
                <a:solidFill>
                  <a:srgbClr val="46524F"/>
                </a:solidFill>
                <a:latin typeface="Segoe UI"/>
              </a:rPr>
              <a:t>NIAMS — Osteoarthritis: Overview, Symptoms, and Causes</a:t>
            </a:r>
          </a:p>
          <a:p>
            <a:pPr algn="l">
              <a:spcAft>
                <a:spcPts val="937"/>
              </a:spcAft>
            </a:pPr>
            <a:r>
              <a:rPr sz="1250" b="0" i="0">
                <a:solidFill>
                  <a:srgbClr val="46524F"/>
                </a:solidFill>
                <a:latin typeface="Segoe UI"/>
              </a:rPr>
              <a:t>NIAMS — Osteoarthritis: Diagnosis, Treatment, and Steps to Take</a:t>
            </a:r>
          </a:p>
          <a:p>
            <a:pPr algn="l">
              <a:spcAft>
                <a:spcPts val="937"/>
              </a:spcAft>
            </a:pPr>
            <a:r>
              <a:rPr sz="1250" b="0" i="0">
                <a:solidFill>
                  <a:srgbClr val="46524F"/>
                </a:solidFill>
                <a:latin typeface="Segoe UI"/>
              </a:rPr>
              <a:t>MedlinePlus — Rheumatoid Arthritis</a:t>
            </a:r>
          </a:p>
          <a:p>
            <a:pPr algn="l">
              <a:spcAft>
                <a:spcPts val="937"/>
              </a:spcAft>
            </a:pPr>
            <a:r>
              <a:rPr sz="1250" b="0" i="0">
                <a:solidFill>
                  <a:srgbClr val="46524F"/>
                </a:solidFill>
                <a:latin typeface="Segoe UI"/>
              </a:rPr>
              <a:t>MedlinePlus — Gout</a:t>
            </a:r>
          </a:p>
          <a:p>
            <a:pPr algn="l">
              <a:spcAft>
                <a:spcPts val="937"/>
              </a:spcAft>
            </a:pPr>
            <a:r>
              <a:rPr sz="1250" b="0" i="0">
                <a:solidFill>
                  <a:srgbClr val="46524F"/>
                </a:solidFill>
                <a:latin typeface="Segoe UI"/>
              </a:rPr>
              <a:t>MedlinePlus — Septic arthritis</a:t>
            </a:r>
          </a:p>
          <a:p>
            <a:pPr algn="l">
              <a:spcAft>
                <a:spcPts val="937"/>
              </a:spcAft>
            </a:pPr>
            <a:r>
              <a:rPr sz="1250" b="0" i="0">
                <a:solidFill>
                  <a:srgbClr val="46524F"/>
                </a:solidFill>
                <a:latin typeface="Segoe UI"/>
              </a:rPr>
              <a:t>MedlinePlus — Ibuprofen</a:t>
            </a:r>
          </a:p>
          <a:p>
            <a:pPr algn="l">
              <a:spcAft>
                <a:spcPts val="937"/>
              </a:spcAft>
            </a:pPr>
            <a:r>
              <a:rPr sz="1250" b="0" i="0">
                <a:solidFill>
                  <a:srgbClr val="46524F"/>
                </a:solidFill>
                <a:latin typeface="Segoe UI"/>
              </a:rPr>
              <a:t>MedlinePlus — Acetaminophen</a:t>
            </a:r>
          </a:p>
          <a:p>
            <a:pPr algn="l">
              <a:spcAft>
                <a:spcPts val="937"/>
              </a:spcAft>
            </a:pPr>
            <a:r>
              <a:rPr sz="1250" b="0" i="0">
                <a:solidFill>
                  <a:srgbClr val="46524F"/>
                </a:solidFill>
                <a:latin typeface="Segoe UI"/>
              </a:rPr>
              <a:t>NIH National Center for Complementary and Integrative Health — Glucosamine and Chondroitin for Osteoarthritis: What You Need To Know</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NIH National Center for Complementary and Integrative Health — Turmeric</a:t>
            </a:r>
          </a:p>
          <a:p>
            <a:pPr algn="l">
              <a:spcAft>
                <a:spcPts val="937"/>
              </a:spcAft>
            </a:pPr>
            <a:r>
              <a:rPr sz="1250" b="0" i="0">
                <a:solidFill>
                  <a:srgbClr val="46524F"/>
                </a:solidFill>
                <a:latin typeface="Segoe UI"/>
              </a:rPr>
              <a:t>U.S. National Library of Medicine, DailyMed — RIMSO-50 (dimethyl sulfoxide) label</a:t>
            </a:r>
          </a:p>
          <a:p>
            <a:pPr algn="l">
              <a:spcAft>
                <a:spcPts val="937"/>
              </a:spcAft>
            </a:pPr>
            <a:r>
              <a:rPr sz="1250" b="0" i="0">
                <a:solidFill>
                  <a:srgbClr val="46524F"/>
                </a:solidFill>
                <a:latin typeface="Segoe UI"/>
              </a:rPr>
              <a:t>Pakistan Institute of Medical Advancement — Urdu trifold brochure (quoted in ProperHealth's English translation)</a:t>
            </a:r>
          </a:p>
          <a:p>
            <a:pPr algn="l">
              <a:spcAft>
                <a:spcPts val="937"/>
              </a:spcAft>
            </a:pPr>
            <a:r>
              <a:rPr sz="1250" b="0" i="0">
                <a:solidFill>
                  <a:srgbClr val="46524F"/>
                </a:solidFill>
                <a:latin typeface="Segoe UI"/>
              </a:rPr>
              <a:t>Pakistan Institute of Medical Advancement — DMSO booklet and Urdu DMSO sheet (items quoted in ProperHealth's English translation)</a:t>
            </a:r>
          </a:p>
          <a:p>
            <a:pPr algn="l">
              <a:spcAft>
                <a:spcPts val="937"/>
              </a:spcAft>
            </a:pPr>
            <a:r>
              <a:rPr sz="125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5 more warning-sign sources.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JOINT PAIN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13</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my joint pain osteoarthritis, or something else?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exercises are safe for my joints?</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Are my pain relievers safe for my heart, stomach and liver?</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any supplement I take worth it, or risky?</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