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آیوڈین اور تھائیرائیڈ کے بارے میں ہے: تھائیرائیڈ کو آیوڈین کیوں چاہیے، کہاں سے حاصل کریں، کسے کمی ہو سکتی ہے، اور زیادتی بھی مسئلہ کیوں ہے۔ یہ عمومی تعلیم ہے، آپ کے علاج کا ذاتی مشورہ نہیں۔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سوال سے آغاز کریں۔ تھائیرائیڈ کو آیوڈین چاہیے، مگر زیادہ آیوڈین بھی وہی مسائل پیدا کر سکتی ہے جو کمی کرتی ہے۔ زیادہ تر لوگوں کو سپلیمنٹ کی ضرورت نہیں۔</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آیوڈین آیوڈین والے نمک، سمندری غذا، دودھ اور انڈوں سے آتی ہے۔ تھائیرائیڈ اس سے ایسے ہارمون بناتا ہے جو میٹابولزم کنٹرول کرتے اور نشوونما میں مدد دیتے ہیں۔ آیوڈین کی کمی گلہڑ کی سب سے عام وجہ ہے، اور زیادتی سے بھی گلہڑ ہو سکتا ہے۔</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آیوڈین والا عام نمک اہم غذائی ذریعہ ہے؛ چوتھائی چمچ میں اٹھہتر مائیکروگرام ہوتے ہیں۔ سمندری غذا، دودھ اور انڈے اچھے ذرائع ہیں۔ مگر پراسیس شدہ غذاؤں میں تقریباً کبھی آیوڈین والا نمک نہیں ہوتا، اور سمندری، کوشر اور ہمالیائی نمک عموماً آیوڈین والے نہیں ہوتے۔ لیبل دیکھیں۔</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حاملہ خواتین کو تقریباً پچاس فیصد زیادہ آیوڈین چاہیے، اور شدید کمی بچے کو مستقل نقصان پہنچا سکتی ہے۔ ویگن، یا کم دودھ، سمندری غذا یا انڈے کھانے والے کمی کا شکار ہو سکتے ہیں۔ اینٹی تھائیرائیڈ دوائیں لینے والوں کو احتیاط کرنی چاہیے، کیونکہ زیادہ آیوڈین ہارمون بہت کم کر سکتی ہے۔ اور کیلپ اور ملٹی وٹامن دونوں میں آیوڈین ہوتی ہے۔</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زیادہ آیوڈین گلہڑ، تھائیرائیڈ کی سوزش اور تھائیرائیڈ کینسر تک کا سبب بن سکتی ہے، اور بہت زیادہ مقدار تھائیرائیڈ کی کارکردگی کم کر سکتی ہے۔ کیلپ اور بہت سے ملٹی وٹامن میں آیوڈین ہوتی ہے۔ پوٹاشیم آیوڈائیڈ صرف تابکاری کی ایمرجنسی میں تابکار آیوڈین روکتا ہے؛ یہ عمومی تحفظ نہیں۔</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بارہ سال سے زیادہ عمر کے تقریباً سو میں سے پانچ امریکیوں کا تھائیرائیڈ کم کام کرتا ہے، خواتین میں زیادہ، اور تقریباً سو میں سے ایک کا زیادہ۔ کم کام کرنے والا تھائیرائیڈ آہستہ بڑھتا ہے اور برسوں نظر نہیں آتا۔ علاج کے بغیر زیادہ کام کرنے والا تھائیرائیڈ بےترتیب دھڑکن اور فالج کا سبب بن سکتا ہے۔</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نے ٹیسٹ کے بغیر طویل عرصہ آیوڈین لینے سے خبردار کیا اور آیوڈین کی زیادتی سے متاثر مریضوں کا ذکر کیا؛ یہ موجودہ ذرائع سے مطابقت رکھتا ہے۔ ان کے یہ دعوے کہ آیوڈین بہت سی غیر متعلق بیماریوں کا علاج ہے، اور زیادہ تر تھائیرائیڈ مریضوں کو یہ چاہیے، یہاں استعمال کیے گئے ذرائع سے ثابت نہیں۔</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طبی مدد ضروری ہے۔ یہ فہرست پراپر ہیلتھ کی حفاظتی عبارت ہے جس کی فارماسسٹ سے منظوری باقی ہے۔</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چار قدم۔ نمک کا لیبل دیکھیں۔ حاملہ ہیں تو آیوڈین کا پوچھیں۔ کیلپ اور ملٹی وٹامن سے چھپی آیوڈین جمع کریں۔ اور تھائیرائیڈ کی دوا کے ساتھ آیوڈین سے پہلے پوچھیں۔</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کے تمام اعداد ان ذرائع سے ہیں۔ تمام دعووں کی مکمل فہرست، ہر ایک کے اصل اقتباس کے ساتھ، موضوع کے حوالہ جات والے صفحے پر موجود ہے۔ فوری مدد کی علامات ان ذرائع کا بھی حوالہ دیتی ہیں: MedlinePlus — Hyperthyroidism؛ MedlinePlus — Chest pain؛ MedlinePlus — Breathing difficulty؛ MedlinePlus — Hypothyroidism؛ NCCIH — Using Dietary Supplements Wisely۔</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آیوڈین</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آیوڈین اور تھائیرائیڈ سپلیمنٹس: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تھائیرائیڈ کو آیوڈین کیوں چاہیے، اور زیادتی بھی مسئلہ کیوں ہے</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‎15‎</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آیوڈین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NIH Office of Dietary Supplements, Iodine — Fact Sheet for Consumers</a:t>
            </a:r>
          </a:p>
        </p:txBody>
      </p:sp>
      <p:sp>
        <p:nvSpPr>
          <p:cNvPr id="7" name="TextBox 6"/>
          <p:cNvSpPr txBox="1"/>
          <p:nvPr/>
        </p:nvSpPr>
        <p:spPr>
          <a:xfrm>
            <a:off x="1218895" y="1513840"/>
            <a:ext cx="10424160" cy="17830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کیا تھائیرائیڈ کے لیے آیوڈین لینی چاہیے؟</a:t>
            </a:r>
          </a:p>
        </p:txBody>
      </p:sp>
      <p:sp>
        <p:nvSpPr>
          <p:cNvPr id="8" name="Rectangle 7"/>
          <p:cNvSpPr/>
          <p:nvPr/>
        </p:nvSpPr>
        <p:spPr>
          <a:xfrm>
            <a:off x="11588191" y="3479800"/>
            <a:ext cx="54864" cy="21437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434080"/>
            <a:ext cx="9601200" cy="22352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تھائیرائیڈ کو ہارمون بنانے کے لیے آیوڈین چاہیے، مگر زیادہ آیوڈین بھی وہی مسائل پیدا کر سکتی ہے جو کمی کرتی ہے۔ یہاں بیان ہے کہ آیوڈین کہاں سے آتی ہے، کسے کمی ہو سکتی ہے، اور کیلپ اور آیوڈین سپلیمنٹس میں احتیاط کیوں ضروری ہے۔</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آیوڈین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Iodine — Fact Sheet for Consumers; MedlinePlus, Iodine in diet; MedlinePlus, Simple goiter</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تھائیرائیڈ آیوڈین سے ہارمون بناتا ہے</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غذا سے آیوڈین</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آیوڈین والا نمک، سمندری غذا، دودھ اور انڈے۔</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تھائیرائیڈ ہارمون</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تھائیرائیڈ آیوڈین سے انہیں بناتا ہے۔</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جسم اور دماغ</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یہ میٹابولزم کنٹرول کرتے اور نشوونما میں مدد دیتے ہیں۔</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کم یا زیادہ</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دونوں سے تھائیرائیڈ بڑھ سکتا ہے (گلہڑ)۔</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کمی یا زیادتی، دونوں سے تھائیرائیڈ بڑھ سکتا ہے۔</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آیوڈین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Iodine in diet; NIH Office of Dietary Supplements, Iodine — Fact Sheet for Consumers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آیوڈین والا نمک اہم ذریعہ ہے</a:t>
            </a:r>
          </a:p>
        </p:txBody>
      </p:sp>
      <p:sp>
        <p:nvSpPr>
          <p:cNvPr id="8" name="Rounded Rectangle 7"/>
          <p:cNvSpPr/>
          <p:nvPr/>
        </p:nvSpPr>
        <p:spPr>
          <a:xfrm>
            <a:off x="6233007"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61607"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قابلِ بھروسا ذرائع</a:t>
            </a:r>
          </a:p>
        </p:txBody>
      </p:sp>
      <p:sp>
        <p:nvSpPr>
          <p:cNvPr id="10" name="TextBox 9"/>
          <p:cNvSpPr txBox="1"/>
          <p:nvPr/>
        </p:nvSpPr>
        <p:spPr>
          <a:xfrm>
            <a:off x="6461607"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آیوڈین والا عام نمک۔</a:t>
            </a:r>
          </a:p>
          <a:p>
            <a:pPr algn="r" rtl="1">
              <a:lnSpc>
                <a:spcPct val="125000"/>
              </a:lnSpc>
              <a:spcAft>
                <a:spcPts val="1350"/>
              </a:spcAft>
            </a:pPr>
            <a:r>
              <a:rPr sz="1728" b="0" i="0" lang="ur-PK">
                <a:solidFill>
                  <a:srgbClr val="15201E"/>
                </a:solidFill>
                <a:latin typeface="Segoe UI"/>
                <a:cs typeface="Noto Nastaliq Urdu"/>
              </a:rPr>
              <a:t>سمندری غذا، دودھ اور انڈے۔</a:t>
            </a:r>
          </a:p>
        </p:txBody>
      </p:sp>
      <p:sp>
        <p:nvSpPr>
          <p:cNvPr id="11" name="Rounded Rectangle 10"/>
          <p:cNvSpPr/>
          <p:nvPr/>
        </p:nvSpPr>
        <p:spPr>
          <a:xfrm>
            <a:off x="548640"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عموماً آیوڈین کے بغیر</a:t>
            </a:r>
          </a:p>
        </p:txBody>
      </p:sp>
      <p:sp>
        <p:nvSpPr>
          <p:cNvPr id="13" name="TextBox 12"/>
          <p:cNvSpPr txBox="1"/>
          <p:nvPr/>
        </p:nvSpPr>
        <p:spPr>
          <a:xfrm>
            <a:off x="777240"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سمندری، کوشر اور ہمالیائی نمک۔</a:t>
            </a:r>
          </a:p>
          <a:p>
            <a:pPr algn="r" rtl="1">
              <a:lnSpc>
                <a:spcPct val="125000"/>
              </a:lnSpc>
              <a:spcAft>
                <a:spcPts val="1350"/>
              </a:spcAft>
            </a:pPr>
            <a:r>
              <a:rPr sz="1728" b="0" i="0" lang="ur-PK">
                <a:solidFill>
                  <a:srgbClr val="15201E"/>
                </a:solidFill>
                <a:latin typeface="Segoe UI"/>
                <a:cs typeface="Noto Nastaliq Urdu"/>
              </a:rPr>
              <a:t>پراسیس شدہ غذائیں اور ڈبے کے سوپ۔</a:t>
            </a:r>
          </a:p>
        </p:txBody>
      </p:sp>
      <p:sp>
        <p:nvSpPr>
          <p:cNvPr id="14" name="Rounded Rectangle 13"/>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خاص نمک عموماً آیوڈین والے نہیں ہوتے۔</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آیوڈین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NIH Office of Dietary Supplements, Iodine — Fact Sheet for Consumers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حمل اور بعض غذاؤں میں توجہ ضروری</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rtl="1">
                <a:tableStyleId>{5C22544A-7EE6-4342-B048-85BDC9FD1C3A}</a:tableStyleId>
              </a:tblPr>
              <a:tblGrid>
                <a:gridCol w="5670478"/>
                <a:gridCol w="5423936"/>
              </a:tblGrid>
              <a:tr h="640080">
                <a:tc>
                  <a:txBody>
                    <a:bodyPr/>
                    <a:lstStyle/>
                    <a:p>
                      <a:pPr algn="r" rtl="1">
                        <a:lnSpc>
                          <a:spcPct val="125000"/>
                        </a:lnSpc>
                      </a:pPr>
                      <a:r>
                        <a:rPr sz="1344" b="0" i="0" lang="ur-PK">
                          <a:solidFill>
                            <a:srgbClr val="46524F"/>
                          </a:solidFill>
                          <a:latin typeface="Segoe UI"/>
                          <a:cs typeface="Noto Nastaliq Urdu"/>
                        </a:rPr>
                        <a:t>کیوں</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کون</a:t>
                      </a:r>
                    </a:p>
                  </a:txBody>
                  <a:tcPr marL="128016" marR="128016" anchor="ctr">
                    <a:solidFill>
                      <a:srgbClr val="EFECE4"/>
                    </a:solidFill>
                  </a:tcPr>
                </a:tc>
              </a:tr>
              <a:tr h="640080">
                <a:tc>
                  <a:txBody>
                    <a:bodyPr/>
                    <a:lstStyle/>
                    <a:p>
                      <a:pPr algn="r" rtl="1">
                        <a:lnSpc>
                          <a:spcPct val="125000"/>
                        </a:lnSpc>
                      </a:pPr>
                      <a:r>
                        <a:rPr sz="1823" b="0" i="0" lang="ur-PK">
                          <a:solidFill>
                            <a:srgbClr val="15201E"/>
                          </a:solidFill>
                          <a:latin typeface="Segoe UI"/>
                          <a:cs typeface="Noto Nastaliq Urdu"/>
                        </a:rPr>
                        <a:t>تقریباً </a:t>
                      </a:r>
                      <a:r>
                        <a:rPr sz="1823" b="0" i="0" lang="en-US">
                          <a:solidFill>
                            <a:srgbClr val="15201E"/>
                          </a:solidFill>
                          <a:latin typeface="Segoe UI"/>
                        </a:rPr>
                        <a:t>‎50%‎</a:t>
                      </a:r>
                      <a:r>
                        <a:rPr sz="1823" b="0" i="0" lang="ur-PK">
                          <a:solidFill>
                            <a:srgbClr val="15201E"/>
                          </a:solidFill>
                          <a:latin typeface="Segoe UI"/>
                          <a:cs typeface="Noto Nastaliq Urdu"/>
                        </a:rPr>
                        <a:t> زیادہ آیوڈین چاہیے۔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حاملہ خواتین</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یہی بہترین غذائی ذرائع 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ویگن، یا کم دودھ، سمندری غذا یا انڈے</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زیادہ آیوڈین ہارمون بہت کم کر سکتی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اینٹی تھائیرائیڈ دوا لینے والے</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دونوں میں آیوڈین ہو سکتی ہے؛ جمع کریں۔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کیلپ یا ملٹی وٹامن لینے والے</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حاملہ ہیں؟ آیوڈین کا پوچھیں۔</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آیوڈین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Iodine — Fact Sheet for Consumers; MedlinePlus, Iodine in diet; U.S. Food and Drug Administration, Frequently Asked Questions on Potassium Iodide (KI)</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زیادہ آیوڈین تھائیرائیڈ کو نقصان دیتی ہے</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گلہڑ اور تھائیرائیڈ کی سوزش۔</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تھائیرائیڈ کی کم کارکردگی۔</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کیلپ اور ملٹی وٹامن میں چھپی۔</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پوٹاشیم آیوڈائیڈ: صرف ایمرجنسی۔</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مزید لینے سے پہلے ہر ذریعہ جمع کریں۔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آیوڈین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Hypothyroidism (Underactive Thyroid); NIDDK, Hyperthyroidism (Overactive Thyroid)</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تھائیرائیڈ کے مسائل عام اور اکثر آہستہ ہیں</a:t>
            </a:r>
          </a:p>
        </p:txBody>
      </p:sp>
      <p:sp>
        <p:nvSpPr>
          <p:cNvPr id="8" name="Rectangle 7"/>
          <p:cNvSpPr/>
          <p:nvPr/>
        </p:nvSpPr>
        <p:spPr>
          <a:xfrm>
            <a:off x="831067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10676" y="2011680"/>
            <a:ext cx="3332378" cy="1371600"/>
          </a:xfrm>
          <a:prstGeom prst="rect">
            <a:avLst/>
          </a:prstGeom>
          <a:noFill/>
        </p:spPr>
        <p:txBody>
          <a:bodyPr wrap="square" lIns="18288" rIns="18288" tIns="18288" bIns="18288" anchor="t">
            <a:spAutoFit/>
          </a:bodyPr>
          <a:lstStyle/>
          <a:p>
            <a:pPr algn="r" rtl="1">
              <a:lnSpc>
                <a:spcPct val="125000"/>
              </a:lnSpc>
            </a:pPr>
            <a:r>
              <a:rPr sz="3936" b="0" i="0" lang="en-US">
                <a:solidFill>
                  <a:srgbClr val="0A3F3C"/>
                </a:solidFill>
                <a:latin typeface="Georgia"/>
              </a:rPr>
              <a:t>‎100‎</a:t>
            </a:r>
            <a:r>
              <a:rPr sz="3936" b="0" i="0" lang="ur-PK">
                <a:solidFill>
                  <a:srgbClr val="0A3F3C"/>
                </a:solidFill>
                <a:latin typeface="Georgia"/>
                <a:cs typeface="Noto Nastaliq Urdu"/>
              </a:rPr>
              <a:t> میں </a:t>
            </a:r>
            <a:r>
              <a:rPr sz="3936" b="0" i="0" lang="en-US">
                <a:solidFill>
                  <a:srgbClr val="0A3F3C"/>
                </a:solidFill>
                <a:latin typeface="Georgia"/>
              </a:rPr>
              <a:t>‎5‎</a:t>
            </a:r>
          </a:p>
        </p:txBody>
      </p:sp>
      <p:sp>
        <p:nvSpPr>
          <p:cNvPr id="10" name="TextBox 9"/>
          <p:cNvSpPr txBox="1"/>
          <p:nvPr/>
        </p:nvSpPr>
        <p:spPr>
          <a:xfrm>
            <a:off x="8402116" y="3520440"/>
            <a:ext cx="3240938" cy="1280160"/>
          </a:xfrm>
          <a:prstGeom prst="rect">
            <a:avLst/>
          </a:prstGeom>
          <a:noFill/>
        </p:spPr>
        <p:txBody>
          <a:bodyPr wrap="square" lIns="18288" rIns="18288" tIns="18288" bIns="18288" anchor="t">
            <a:spAutoFit/>
          </a:bodyPr>
          <a:lstStyle/>
          <a:p>
            <a:pPr algn="r" rtl="1">
              <a:lnSpc>
                <a:spcPct val="125000"/>
              </a:lnSpc>
            </a:pPr>
            <a:r>
              <a:rPr sz="2016" b="0" i="0" lang="en-US">
                <a:solidFill>
                  <a:srgbClr val="46524F"/>
                </a:solidFill>
                <a:latin typeface="Segoe UI"/>
              </a:rPr>
              <a:t>‎12‎</a:t>
            </a:r>
            <a:r>
              <a:rPr sz="2016" b="0" i="0" lang="ur-PK">
                <a:solidFill>
                  <a:srgbClr val="46524F"/>
                </a:solidFill>
                <a:latin typeface="Segoe UI"/>
                <a:cs typeface="Noto Nastaliq Urdu"/>
              </a:rPr>
              <a:t> سال سے زیادہ عمر میں کم کام کرنے والا تھائیرائیڈ</a:t>
            </a:r>
          </a:p>
        </p:txBody>
      </p:sp>
      <p:sp>
        <p:nvSpPr>
          <p:cNvPr id="11" name="Rectangle 10"/>
          <p:cNvSpPr/>
          <p:nvPr/>
        </p:nvSpPr>
        <p:spPr>
          <a:xfrm>
            <a:off x="461253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12538" y="2011680"/>
            <a:ext cx="3332378" cy="1371600"/>
          </a:xfrm>
          <a:prstGeom prst="rect">
            <a:avLst/>
          </a:prstGeom>
          <a:noFill/>
        </p:spPr>
        <p:txBody>
          <a:bodyPr wrap="square" lIns="18288" rIns="18288" tIns="18288" bIns="18288" anchor="t">
            <a:spAutoFit/>
          </a:bodyPr>
          <a:lstStyle/>
          <a:p>
            <a:pPr algn="r" rtl="1">
              <a:lnSpc>
                <a:spcPct val="125000"/>
              </a:lnSpc>
            </a:pPr>
            <a:r>
              <a:rPr sz="3936" b="0" i="0" lang="en-US">
                <a:solidFill>
                  <a:srgbClr val="0A3F3C"/>
                </a:solidFill>
                <a:latin typeface="Georgia"/>
              </a:rPr>
              <a:t>‎100‎</a:t>
            </a:r>
            <a:r>
              <a:rPr sz="3936" b="0" i="0" lang="ur-PK">
                <a:solidFill>
                  <a:srgbClr val="0A3F3C"/>
                </a:solidFill>
                <a:latin typeface="Georgia"/>
                <a:cs typeface="Noto Nastaliq Urdu"/>
              </a:rPr>
              <a:t> میں </a:t>
            </a:r>
            <a:r>
              <a:rPr sz="3936" b="0" i="0" lang="en-US">
                <a:solidFill>
                  <a:srgbClr val="0A3F3C"/>
                </a:solidFill>
                <a:latin typeface="Georgia"/>
              </a:rPr>
              <a:t>‎1‎</a:t>
            </a:r>
          </a:p>
        </p:txBody>
      </p:sp>
      <p:sp>
        <p:nvSpPr>
          <p:cNvPr id="13" name="TextBox 12"/>
          <p:cNvSpPr txBox="1"/>
          <p:nvPr/>
        </p:nvSpPr>
        <p:spPr>
          <a:xfrm>
            <a:off x="4703978"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زیادہ کام کرنے والا تھائیرائیڈ</a:t>
            </a:r>
          </a:p>
        </p:txBody>
      </p:sp>
      <p:sp>
        <p:nvSpPr>
          <p:cNvPr id="14" name="Rectangle 13"/>
          <p:cNvSpPr/>
          <p:nvPr/>
        </p:nvSpPr>
        <p:spPr>
          <a:xfrm>
            <a:off x="91440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2011680"/>
            <a:ext cx="3332378" cy="1371600"/>
          </a:xfrm>
          <a:prstGeom prst="rect">
            <a:avLst/>
          </a:prstGeom>
          <a:noFill/>
        </p:spPr>
        <p:txBody>
          <a:bodyPr wrap="square" lIns="18288" rIns="18288" tIns="18288" bIns="18288" anchor="t">
            <a:spAutoFit/>
          </a:bodyPr>
          <a:lstStyle/>
          <a:p>
            <a:pPr algn="r" rtl="1">
              <a:lnSpc>
                <a:spcPct val="125000"/>
              </a:lnSpc>
            </a:pPr>
            <a:r>
              <a:rPr sz="3936" b="0" i="0" lang="ur-PK">
                <a:solidFill>
                  <a:srgbClr val="0A3F3C"/>
                </a:solidFill>
                <a:latin typeface="Georgia"/>
                <a:cs typeface="Noto Nastaliq Urdu"/>
              </a:rPr>
              <a:t>آہستہ</a:t>
            </a:r>
          </a:p>
        </p:txBody>
      </p:sp>
      <p:sp>
        <p:nvSpPr>
          <p:cNvPr id="16" name="TextBox 15"/>
          <p:cNvSpPr txBox="1"/>
          <p:nvPr/>
        </p:nvSpPr>
        <p:spPr>
          <a:xfrm>
            <a:off x="1005840"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کم کام کرنے والا تھائیرائیڈ برسوں نظر نہیں آتا</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کم کام کرنے والا تھائیرائیڈ برسوں نظر نہیں آتا۔</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آیوڈین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Iodine — Fact Sheet for Consumers; MedlinePlus, Iodine in diet</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2801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280160"/>
          </a:xfrm>
          <a:prstGeom prst="rect">
            <a:avLst/>
          </a:prstGeom>
          <a:noFill/>
        </p:spPr>
        <p:txBody>
          <a:bodyPr wrap="square" lIns="18288" rIns="18288" tIns="18288" bIns="18288" anchor="t">
            <a:spAutoFit/>
          </a:bodyPr>
          <a:lstStyle/>
          <a:p>
            <a:pPr algn="l"/>
            <a:r>
              <a:rPr sz="2500" b="0" i="0">
                <a:solidFill>
                  <a:srgbClr val="0A3F3C"/>
                </a:solidFill>
                <a:latin typeface="Georgia"/>
              </a:rPr>
              <a:t>“I have seen three cases of iodine toxicity created by blind, heavy, and prolonged iodine therapy.”</a:t>
            </a:r>
          </a:p>
        </p:txBody>
      </p:sp>
      <p:sp>
        <p:nvSpPr>
          <p:cNvPr id="10" name="TextBox 9"/>
          <p:cNvSpPr txBox="1"/>
          <p:nvPr/>
        </p:nvSpPr>
        <p:spPr>
          <a:xfrm>
            <a:off x="5836615" y="2606039"/>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‎2015-10-16‎</a:t>
            </a:r>
          </a:p>
        </p:txBody>
      </p:sp>
      <p:sp>
        <p:nvSpPr>
          <p:cNvPr id="11" name="TextBox 10"/>
          <p:cNvSpPr txBox="1"/>
          <p:nvPr/>
        </p:nvSpPr>
        <p:spPr>
          <a:xfrm>
            <a:off x="5836615" y="3017520"/>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"میں نے اندھا دھند، بھاری اور طویل آیوڈین علاج سے آیوڈین کے زہریلے پن کے تین کیس دیکھے ہیں۔"</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0A3F3C"/>
                </a:solidFill>
                <a:latin typeface="Segoe UI"/>
                <a:cs typeface="Noto Nastaliq Urdu"/>
              </a:rPr>
              <a:t>موجودہ رہنمائی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تھائیرائیڈ کو آیوڈین چاہیے</a:t>
            </a:r>
          </a:p>
          <a:p>
            <a:pPr algn="r" rtl="1">
              <a:lnSpc>
                <a:spcPct val="125000"/>
              </a:lnSpc>
              <a:spcAft>
                <a:spcPts val="1275"/>
              </a:spcAft>
            </a:pPr>
            <a:r>
              <a:rPr sz="1632" b="0" i="0" lang="ur-PK">
                <a:solidFill>
                  <a:srgbClr val="15201E"/>
                </a:solidFill>
                <a:latin typeface="Segoe UI"/>
                <a:cs typeface="Noto Nastaliq Urdu"/>
              </a:rPr>
              <a:t>بغیر نگرانی آیوڈین نقصان دے سکتی ہے</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آیوڈین بہت سی بیماریوں کا علاج</a:t>
            </a:r>
          </a:p>
          <a:p>
            <a:pPr algn="r" rtl="1">
              <a:lnSpc>
                <a:spcPct val="125000"/>
              </a:lnSpc>
              <a:spcAft>
                <a:spcPts val="1275"/>
              </a:spcAft>
            </a:pPr>
            <a:r>
              <a:rPr sz="1632" b="0" i="0" lang="ur-PK">
                <a:solidFill>
                  <a:srgbClr val="15201E"/>
                </a:solidFill>
                <a:latin typeface="Segoe UI"/>
                <a:cs typeface="Noto Nastaliq Urdu"/>
              </a:rPr>
              <a:t>زیادہ تر تھائیرائیڈ مریضوں کو آیوڈین چاہیے</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زیادتی کی تنبیہ درست؛ علاج کے دعوے شامل نہیں۔</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آیوڈین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تیز دھڑکن، سینے کا درد یا بےہوشی: </a:t>
            </a:r>
            <a:r>
              <a:rPr sz="1920" b="0" i="0" lang="en-US">
                <a:solidFill>
                  <a:srgbClr val="15201E"/>
                </a:solidFill>
                <a:latin typeface="Segoe UI"/>
              </a:rPr>
              <a:t>‎911‎</a:t>
            </a:r>
          </a:p>
        </p:txBody>
      </p:sp>
      <p:sp>
        <p:nvSpPr>
          <p:cNvPr id="9" name="Oval 8"/>
          <p:cNvSpPr/>
          <p:nvPr/>
        </p:nvSpPr>
        <p:spPr>
          <a:xfrm>
            <a:off x="11313871"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368296"/>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گردن کی سوجن: معالج؛ اچانک سانس کی دقت: </a:t>
            </a:r>
            <a:r>
              <a:rPr sz="1920" b="0" i="0" lang="en-US">
                <a:solidFill>
                  <a:srgbClr val="15201E"/>
                </a:solidFill>
                <a:latin typeface="Segoe UI"/>
              </a:rPr>
              <a:t>‎911‎</a:t>
            </a:r>
          </a:p>
        </p:txBody>
      </p:sp>
      <p:sp>
        <p:nvSpPr>
          <p:cNvPr id="11" name="Oval 10"/>
          <p:cNvSpPr/>
          <p:nvPr/>
        </p:nvSpPr>
        <p:spPr>
          <a:xfrm>
            <a:off x="11313871"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3044952"/>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کم تھائیرائیڈ کے ساتھ شدید تھکن یا الجھن: طبی مدد</a:t>
            </a:r>
          </a:p>
        </p:txBody>
      </p:sp>
      <p:sp>
        <p:nvSpPr>
          <p:cNvPr id="13" name="Oval 12"/>
          <p:cNvSpPr/>
          <p:nvPr/>
        </p:nvSpPr>
        <p:spPr>
          <a:xfrm>
            <a:off x="11313871"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721608"/>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آیوڈین یا کیلپ کے بعد دھڑکن: بند کریں، معالج</a:t>
            </a:r>
          </a:p>
        </p:txBody>
      </p:sp>
      <p:sp>
        <p:nvSpPr>
          <p:cNvPr id="15" name="Oval 14"/>
          <p:cNvSpPr/>
          <p:nvPr/>
        </p:nvSpPr>
        <p:spPr>
          <a:xfrm>
            <a:off x="11313871"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4398264"/>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حمل میں تھائیرائیڈ کی دوا: معالج کو کال</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تیز دھڑکن یا بےہوشی: </a:t>
            </a:r>
            <a:r>
              <a:rPr sz="1728" b="0" i="0" lang="en-US">
                <a:solidFill>
                  <a:srgbClr val="0A3F3C"/>
                </a:solidFill>
                <a:latin typeface="Segoe UI"/>
              </a:rPr>
              <a:t>‎911‎</a:t>
            </a:r>
            <a:r>
              <a:rPr sz="1728" b="0" i="0" lang="ur-PK">
                <a:solidFill>
                  <a:srgbClr val="0A3F3C"/>
                </a:solidFill>
                <a:latin typeface="Segoe UI"/>
                <a:cs typeface="Noto Nastaliq Urdu"/>
              </a:rPr>
              <a:t> پر کال کریں۔</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آیوڈین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Iodine in diet; NIH Office of Dietary Supplements, Iodine — Fact Sheet for Consumers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نمک کا لیبل دیکھیں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حاملہ ہیں تو آیوڈین کا پوچھیں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چھپی آیوڈین جمع کریں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تھائیرائیڈ کی دوا کے ساتھ آیوڈین سے پہلے پوچھیں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نمک کا لیبل دیکھنے سے شروع کریں۔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آیوڈین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NIH Office of Dietary Supplements — Iodine — Fact Sheet for Consumers</a:t>
            </a:r>
          </a:p>
          <a:p>
            <a:pPr algn="l">
              <a:spcAft>
                <a:spcPts val="1200"/>
              </a:spcAft>
            </a:pPr>
            <a:r>
              <a:rPr sz="1600" b="0" i="0">
                <a:solidFill>
                  <a:srgbClr val="46524F"/>
                </a:solidFill>
                <a:latin typeface="Segoe UI"/>
              </a:rPr>
              <a:t>MedlinePlus — Iodine in diet</a:t>
            </a:r>
          </a:p>
          <a:p>
            <a:pPr algn="l">
              <a:spcAft>
                <a:spcPts val="1200"/>
              </a:spcAft>
            </a:pPr>
            <a:r>
              <a:rPr sz="1600" b="0" i="0">
                <a:solidFill>
                  <a:srgbClr val="46524F"/>
                </a:solidFill>
                <a:latin typeface="Segoe UI"/>
              </a:rPr>
              <a:t>MedlinePlus — Simple goiter</a:t>
            </a:r>
          </a:p>
          <a:p>
            <a:pPr algn="l">
              <a:spcAft>
                <a:spcPts val="1200"/>
              </a:spcAft>
            </a:pPr>
            <a:r>
              <a:rPr sz="1600" b="0" i="0">
                <a:solidFill>
                  <a:srgbClr val="46524F"/>
                </a:solidFill>
                <a:latin typeface="Segoe UI"/>
              </a:rPr>
              <a:t>NIDDK — Hypothyroidism (Underactive Thyroid)</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NIDDK — Hyperthyroidism (Overactive Thyroid)</a:t>
            </a:r>
          </a:p>
          <a:p>
            <a:pPr algn="l">
              <a:spcAft>
                <a:spcPts val="1200"/>
              </a:spcAft>
            </a:pPr>
            <a:r>
              <a:rPr sz="1600" b="0" i="0">
                <a:solidFill>
                  <a:srgbClr val="46524F"/>
                </a:solidFill>
                <a:latin typeface="Segoe UI"/>
              </a:rPr>
              <a:t>U.S. Food and Drug Administration — Frequently Asked Questions on Potassium Iodide (KI)</a:t>
            </a:r>
          </a:p>
          <a:p>
            <a:pPr algn="l">
              <a:spcAft>
                <a:spcPts val="1200"/>
              </a:spcAft>
            </a:pPr>
            <a:r>
              <a:rPr sz="1600" b="0" i="0">
                <a:solidFill>
                  <a:srgbClr val="46524F"/>
                </a:solidFill>
                <a:latin typeface="Segoe UI"/>
              </a:rPr>
              <a:t>U.S. Food and Drug Administration — FDA 101: Dietary Supplements</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‎5‎</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آیوڈین</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12</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مجھے زیادہ آیوڈین چاہیے، مثلاً حمل میں؟</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میرے تھائیرائیڈ کا ٹیسٹ ہونا چاہیے؟</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میرا کیلپ یا ملٹی وٹامن بہت زیادہ آیوڈین دے رہا ہے؟</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آیوڈین میری تھائیرائیڈ کی دوا کے ساتھ محفوظ ہے؟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