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iodine and the thyroid: why the thyroid needs iodine, where to get it, who may fall short, and why too much is a problem too. This is general education, not advice about your own treatment.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The thyroid needs iodine, but too much iodine can cause the same problems as too little. Most people do not need a supplement.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Iodine comes from iodized salt, seafood, dairy and eggs. The thyroid uses it to make hormones that control metabolism and support development. Too little iodine is the most common cause of goiter, and too much can cause goiter too.</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Iodized table salt is the main food source; a quarter teaspoon has 78 micrograms. Seafood, dairy and eggs are good sources. But processed foods almost never use iodized salt, and sea, kosher and Himalayan salts usually are not iodized. Check the label.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Pregnant women need about 50 percent more iodine, and severe deficiency can permanently harm the baby. Vegans, or people who eat little dairy, seafood or eggs, may fall short. People on antithyroid medicines need care, because high-dose iodine can push hormone too low. And kelp and multivitamins both contain iodine.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Too much iodine can cause goiter, thyroid inflammation and even thyroid cancer, and very high intake can reduce thyroid function. Kelp and many multivitamins contain iodine. Potassium iodide only blocks radioactive iodine in a radiation emergency; it is not a general protection.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Nearly 5 in 100 Americans 12 and older have an underactive thyroid, more often women, and about 1 in 100 have an overactive thyroid. An underactive thyroid develops slowly and can go unnoticed for years. An untreated overactive thyroid can cause an irregular heartbeat and stroke.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warned against taking iodine for long without testing, and described patients harmed by iodine overload; that is consistent with current sources. His claims that iodine heals many unrelated disorders, and that most thyroid patients need it, are not supported by the sources used here.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steps. Check your salt label. If pregnant, ask about iodine. Add up hidden iodine from kelp and multivitamins. And ask before taking iodine with a thyroid medicine.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warning signs also cite: MedlinePlus — Hyperthyroidism; MedlinePlus — Chest pain; MedlinePlus — Breathing difficulty; MedlinePlus — Hypothyroidism; NCCIH — Using Dietary Supplements Wisely.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IODINE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Iodine &amp; thyroid supplements: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Why the thyroid needs iodine, and why too much is a problem too</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IODINE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NIH Office of Dietary Supplements, Iodine — Fact Sheet for Consumers</a:t>
            </a:r>
          </a:p>
        </p:txBody>
      </p:sp>
      <p:sp>
        <p:nvSpPr>
          <p:cNvPr id="7" name="TextBox 6"/>
          <p:cNvSpPr txBox="1"/>
          <p:nvPr/>
        </p:nvSpPr>
        <p:spPr>
          <a:xfrm>
            <a:off x="548640" y="223774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Should you take iodine for your thyroid?</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The thyroid needs iodine to make its hormones, but too much iodine can cause the same thyroid problems as too little. Here is where iodine comes from, who may fall short, and why kelp and iodine supplements need caution.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IODINE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Iodine — Fact Sheet for Consumers; MedlinePlus, Iodine in diet; MedlinePlus, Simple goiter</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The thyroid turns iodine into hormones</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Iodine from food</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Iodized salt, seafood, dairy and eggs.</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Thyroid hormones</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The thyroid uses iodine to make them.</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Body and brain</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They control metabolism and support development.</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Too little or too much</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Either can enlarge the thyroid (goiter).</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Too little or too much can enlarge the thyroid.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IODINE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Iodine in diet; NIH Office of Dietary Supplements, Iodine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Iodized salt is the main source</a:t>
            </a:r>
          </a:p>
        </p:txBody>
      </p:sp>
      <p:sp>
        <p:nvSpPr>
          <p:cNvPr id="8" name="Rounded Rectangle 7"/>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Reliable sources</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Iodized table salt.</a:t>
            </a:r>
          </a:p>
          <a:p>
            <a:pPr algn="l">
              <a:spcAft>
                <a:spcPts val="1350"/>
              </a:spcAft>
            </a:pPr>
            <a:r>
              <a:rPr sz="1800" b="0" i="0">
                <a:solidFill>
                  <a:srgbClr val="15201E"/>
                </a:solidFill>
                <a:latin typeface="Segoe UI"/>
              </a:rPr>
              <a:t>Seafood, dairy and eggs.</a:t>
            </a:r>
          </a:p>
        </p:txBody>
      </p:sp>
      <p:sp>
        <p:nvSpPr>
          <p:cNvPr id="11" name="Rounded Rectangle 10"/>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Usually not iodized</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Sea, kosher and Himalayan salt.</a:t>
            </a:r>
          </a:p>
          <a:p>
            <a:pPr algn="l">
              <a:spcAft>
                <a:spcPts val="1350"/>
              </a:spcAft>
            </a:pPr>
            <a:r>
              <a:rPr sz="1800" b="0" i="0">
                <a:solidFill>
                  <a:srgbClr val="15201E"/>
                </a:solidFill>
                <a:latin typeface="Segoe UI"/>
              </a:rPr>
              <a:t>Processed foods and canned soups.</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Specialty salts are usually not iodized.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IODINE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 NIH Office of Dietary Supplements, Iodine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Pregnancy and some diets need attention</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a:tableStyleId>{5C22544A-7EE6-4342-B048-85BDC9FD1C3A}</a:tableStyleId>
              </a:tblPr>
              <a:tblGrid>
                <a:gridCol w="5547207"/>
                <a:gridCol w="5547207"/>
              </a:tblGrid>
              <a:tr h="640080">
                <a:tc>
                  <a:txBody>
                    <a:bodyPr/>
                    <a:lstStyle/>
                    <a:p>
                      <a:pPr algn="l"/>
                      <a:r>
                        <a:rPr sz="1400" b="1" i="0">
                          <a:solidFill>
                            <a:srgbClr val="46524F"/>
                          </a:solidFill>
                          <a:latin typeface="Segoe UI"/>
                        </a:rPr>
                        <a:t>Who</a:t>
                      </a:r>
                    </a:p>
                  </a:txBody>
                  <a:tcPr marL="128016" marR="128016" anchor="ctr">
                    <a:solidFill>
                      <a:srgbClr val="EFECE4"/>
                    </a:solidFill>
                  </a:tcPr>
                </a:tc>
                <a:tc>
                  <a:txBody>
                    <a:bodyPr/>
                    <a:lstStyle/>
                    <a:p>
                      <a:pPr algn="l"/>
                      <a:r>
                        <a:rPr sz="1400" b="1" i="0">
                          <a:solidFill>
                            <a:srgbClr val="46524F"/>
                          </a:solidFill>
                          <a:latin typeface="Segoe UI"/>
                        </a:rPr>
                        <a:t>Why</a:t>
                      </a:r>
                    </a:p>
                  </a:txBody>
                  <a:tcPr marL="128016" marR="128016" anchor="ctr">
                    <a:solidFill>
                      <a:srgbClr val="EFECE4"/>
                    </a:solidFill>
                  </a:tcPr>
                </a:tc>
              </a:tr>
              <a:tr h="640080">
                <a:tc>
                  <a:txBody>
                    <a:bodyPr/>
                    <a:lstStyle/>
                    <a:p>
                      <a:pPr algn="l"/>
                      <a:r>
                        <a:rPr sz="1900" b="1" i="0">
                          <a:solidFill>
                            <a:srgbClr val="15201E"/>
                          </a:solidFill>
                          <a:latin typeface="Segoe UI"/>
                        </a:rPr>
                        <a:t>Pregnant women</a:t>
                      </a:r>
                    </a:p>
                  </a:txBody>
                  <a:tcPr marL="128016" marR="128016" anchor="ctr">
                    <a:solidFill>
                      <a:srgbClr val="FFFFFF"/>
                    </a:solidFill>
                  </a:tcPr>
                </a:tc>
                <a:tc>
                  <a:txBody>
                    <a:bodyPr/>
                    <a:lstStyle/>
                    <a:p>
                      <a:pPr algn="l"/>
                      <a:r>
                        <a:rPr sz="1900" b="0" i="0">
                          <a:solidFill>
                            <a:srgbClr val="15201E"/>
                          </a:solidFill>
                          <a:latin typeface="Segoe UI"/>
                        </a:rPr>
                        <a:t>Need about 50% more iodine.</a:t>
                      </a:r>
                    </a:p>
                  </a:txBody>
                  <a:tcPr marL="128016" marR="128016" anchor="ctr">
                    <a:solidFill>
                      <a:srgbClr val="FFFFFF"/>
                    </a:solidFill>
                  </a:tcPr>
                </a:tc>
              </a:tr>
              <a:tr h="640080">
                <a:tc>
                  <a:txBody>
                    <a:bodyPr/>
                    <a:lstStyle/>
                    <a:p>
                      <a:pPr algn="l"/>
                      <a:r>
                        <a:rPr sz="1900" b="1" i="0">
                          <a:solidFill>
                            <a:srgbClr val="15201E"/>
                          </a:solidFill>
                          <a:latin typeface="Segoe UI"/>
                        </a:rPr>
                        <a:t>Vegans, or little dairy, seafood or eggs</a:t>
                      </a:r>
                    </a:p>
                  </a:txBody>
                  <a:tcPr marL="128016" marR="128016" anchor="ctr">
                    <a:solidFill>
                      <a:srgbClr val="FFFFFF"/>
                    </a:solidFill>
                  </a:tcPr>
                </a:tc>
                <a:tc>
                  <a:txBody>
                    <a:bodyPr/>
                    <a:lstStyle/>
                    <a:p>
                      <a:pPr algn="l"/>
                      <a:r>
                        <a:rPr sz="1900" b="0" i="0">
                          <a:solidFill>
                            <a:srgbClr val="15201E"/>
                          </a:solidFill>
                          <a:latin typeface="Segoe UI"/>
                        </a:rPr>
                        <a:t>These are the best food sources.</a:t>
                      </a:r>
                    </a:p>
                  </a:txBody>
                  <a:tcPr marL="128016" marR="128016" anchor="ctr">
                    <a:solidFill>
                      <a:srgbClr val="FFFFFF"/>
                    </a:solidFill>
                  </a:tcPr>
                </a:tc>
              </a:tr>
              <a:tr h="640080">
                <a:tc>
                  <a:txBody>
                    <a:bodyPr/>
                    <a:lstStyle/>
                    <a:p>
                      <a:pPr algn="l"/>
                      <a:r>
                        <a:rPr sz="1900" b="1" i="0">
                          <a:solidFill>
                            <a:srgbClr val="15201E"/>
                          </a:solidFill>
                          <a:latin typeface="Segoe UI"/>
                        </a:rPr>
                        <a:t>People on antithyroid medicine</a:t>
                      </a:r>
                    </a:p>
                  </a:txBody>
                  <a:tcPr marL="128016" marR="128016" anchor="ctr">
                    <a:solidFill>
                      <a:srgbClr val="FFFFFF"/>
                    </a:solidFill>
                  </a:tcPr>
                </a:tc>
                <a:tc>
                  <a:txBody>
                    <a:bodyPr/>
                    <a:lstStyle/>
                    <a:p>
                      <a:pPr algn="l"/>
                      <a:r>
                        <a:rPr sz="1900" b="0" i="0">
                          <a:solidFill>
                            <a:srgbClr val="15201E"/>
                          </a:solidFill>
                          <a:latin typeface="Segoe UI"/>
                        </a:rPr>
                        <a:t>High-dose iodine can push thyroid hormone too low.</a:t>
                      </a:r>
                    </a:p>
                  </a:txBody>
                  <a:tcPr marL="128016" marR="128016" anchor="ctr">
                    <a:solidFill>
                      <a:srgbClr val="FFFFFF"/>
                    </a:solidFill>
                  </a:tcPr>
                </a:tc>
              </a:tr>
              <a:tr h="640080">
                <a:tc>
                  <a:txBody>
                    <a:bodyPr/>
                    <a:lstStyle/>
                    <a:p>
                      <a:pPr algn="l"/>
                      <a:r>
                        <a:rPr sz="1900" b="1" i="0">
                          <a:solidFill>
                            <a:srgbClr val="15201E"/>
                          </a:solidFill>
                          <a:latin typeface="Segoe UI"/>
                        </a:rPr>
                        <a:t>Anyone taking kelp or a multivitamin</a:t>
                      </a:r>
                    </a:p>
                  </a:txBody>
                  <a:tcPr marL="128016" marR="128016" anchor="ctr">
                    <a:solidFill>
                      <a:srgbClr val="FFFFFF"/>
                    </a:solidFill>
                  </a:tcPr>
                </a:tc>
                <a:tc>
                  <a:txBody>
                    <a:bodyPr/>
                    <a:lstStyle/>
                    <a:p>
                      <a:pPr algn="l"/>
                      <a:r>
                        <a:rPr sz="1900" b="0" i="0">
                          <a:solidFill>
                            <a:srgbClr val="15201E"/>
                          </a:solidFill>
                          <a:latin typeface="Segoe UI"/>
                        </a:rPr>
                        <a:t>Both can contain iodine; add it up.</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Pregnant? Ask about iodine.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IODINE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Iodine — Fact Sheet for Consumers; MedlinePlus, Iodine in diet; U.S. Food and Drug Administration, Frequently Asked Questions on Potassium Iodide (KI)</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Too much iodine harms the thyroid</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Goiter and thyroid inflammation.</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Reduced thyroid function.</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Hidden in kelp and multivitamins.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Potassium iodide: emergencies only.</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Add up every source before taking more.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IODINE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Hypothyroidism (Underactive Thyroid); NIDDK, Hyperthyroidism (Overactive Thyroid)</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Thyroid problems are common and often slow</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4600" b="0" i="0">
                <a:solidFill>
                  <a:srgbClr val="0A3F3C"/>
                </a:solidFill>
                <a:latin typeface="Georgia"/>
              </a:rPr>
              <a:t>5 in 100</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people 12 and older have an underactive thyroid</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4600" b="0" i="0">
                <a:solidFill>
                  <a:srgbClr val="0A3F3C"/>
                </a:solidFill>
                <a:latin typeface="Georgia"/>
              </a:rPr>
              <a:t>1 in 100</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have an overactive thyroid</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4600" b="0" i="0">
                <a:solidFill>
                  <a:srgbClr val="0A3F3C"/>
                </a:solidFill>
                <a:latin typeface="Georgia"/>
              </a:rPr>
              <a:t>Slow</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Underactive thyroid can go unnoticed for years</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Underactive thyroid can go unnoticed for years.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IODINE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NIH Office of Dietary Supplements, Iodine — Fact Sheet for Consumers; MedlinePlus, Iodine in diet</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2801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280160"/>
          </a:xfrm>
          <a:prstGeom prst="rect">
            <a:avLst/>
          </a:prstGeom>
          <a:noFill/>
        </p:spPr>
        <p:txBody>
          <a:bodyPr wrap="square" lIns="18288" rIns="18288" tIns="18288" bIns="18288" anchor="t">
            <a:spAutoFit/>
          </a:bodyPr>
          <a:lstStyle/>
          <a:p>
            <a:pPr algn="l"/>
            <a:r>
              <a:rPr sz="2500" b="0" i="0">
                <a:solidFill>
                  <a:srgbClr val="0A3F3C"/>
                </a:solidFill>
                <a:latin typeface="Georgia"/>
              </a:rPr>
              <a:t>“I have seen three cases of iodine toxicity created by blind, heavy, and prolonged iodine therapy.”</a:t>
            </a:r>
          </a:p>
        </p:txBody>
      </p:sp>
      <p:sp>
        <p:nvSpPr>
          <p:cNvPr id="10" name="TextBox 9"/>
          <p:cNvSpPr txBox="1"/>
          <p:nvPr/>
        </p:nvSpPr>
        <p:spPr>
          <a:xfrm>
            <a:off x="868680" y="2606039"/>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2015-10-16</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The thyroid needs iodine</a:t>
            </a:r>
          </a:p>
          <a:p>
            <a:pPr algn="l">
              <a:spcAft>
                <a:spcPts val="1275"/>
              </a:spcAft>
            </a:pPr>
            <a:r>
              <a:rPr sz="1700" b="0" i="0">
                <a:solidFill>
                  <a:srgbClr val="15201E"/>
                </a:solidFill>
                <a:latin typeface="Segoe UI"/>
              </a:rPr>
              <a:t>Unmonitored iodine can harm</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Iodine heals many disorders</a:t>
            </a:r>
          </a:p>
          <a:p>
            <a:pPr algn="l">
              <a:spcAft>
                <a:spcPts val="1275"/>
              </a:spcAft>
            </a:pPr>
            <a:r>
              <a:rPr sz="1700" b="0" i="0">
                <a:solidFill>
                  <a:srgbClr val="15201E"/>
                </a:solidFill>
                <a:latin typeface="Segoe UI"/>
              </a:rPr>
              <a:t>Most thyroid patients need iodine</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overload warning fits; his healing claims are not carried.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IODINE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Racing heart, chest pain or fainting: 911</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Neck swelling: call provider; sudden breathing trouble, 911</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Severe tiredness or confusion, low thyroid: seek care</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Palpitations after iodine or kelp: stop, see provider</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Pregnant on thyroid medicine: call your doctor</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Racing heart or fainting: call 911.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IODINE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Iodine in diet; NIH Office of Dietary Supplements, Iodine — Fact Sheet for Consumers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Check your salt label</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If pregnant, ask about iodine</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Add up hidden iodine</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Ask before iodine with thyroid medicine</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by checking your salt label.</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IODINE</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NIH Office of Dietary Supplements — Iodine — Fact Sheet for Consumers</a:t>
            </a:r>
          </a:p>
          <a:p>
            <a:pPr algn="l">
              <a:spcAft>
                <a:spcPts val="1200"/>
              </a:spcAft>
            </a:pPr>
            <a:r>
              <a:rPr sz="1600" b="0" i="0">
                <a:solidFill>
                  <a:srgbClr val="46524F"/>
                </a:solidFill>
                <a:latin typeface="Segoe UI"/>
              </a:rPr>
              <a:t>MedlinePlus — Iodine in diet</a:t>
            </a:r>
          </a:p>
          <a:p>
            <a:pPr algn="l">
              <a:spcAft>
                <a:spcPts val="1200"/>
              </a:spcAft>
            </a:pPr>
            <a:r>
              <a:rPr sz="1600" b="0" i="0">
                <a:solidFill>
                  <a:srgbClr val="46524F"/>
                </a:solidFill>
                <a:latin typeface="Segoe UI"/>
              </a:rPr>
              <a:t>MedlinePlus — Simple goiter</a:t>
            </a:r>
          </a:p>
          <a:p>
            <a:pPr algn="l">
              <a:spcAft>
                <a:spcPts val="1200"/>
              </a:spcAft>
            </a:pPr>
            <a:r>
              <a:rPr sz="1600" b="0" i="0">
                <a:solidFill>
                  <a:srgbClr val="46524F"/>
                </a:solidFill>
                <a:latin typeface="Segoe UI"/>
              </a:rPr>
              <a:t>NIDDK — Hypothyroidism (Underactive Thyroid)</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NIDDK — Hyperthyroidism (Overactive Thyroid)</a:t>
            </a:r>
          </a:p>
          <a:p>
            <a:pPr algn="l">
              <a:spcAft>
                <a:spcPts val="1200"/>
              </a:spcAft>
            </a:pPr>
            <a:r>
              <a:rPr sz="1600" b="0" i="0">
                <a:solidFill>
                  <a:srgbClr val="46524F"/>
                </a:solidFill>
                <a:latin typeface="Segoe UI"/>
              </a:rPr>
              <a:t>U.S. Food and Drug Administration — Frequently Asked Questions on Potassium Iodide (KI)</a:t>
            </a:r>
          </a:p>
          <a:p>
            <a:pPr algn="l">
              <a:spcAft>
                <a:spcPts val="1200"/>
              </a:spcAft>
            </a:pPr>
            <a:r>
              <a:rPr sz="1600" b="0" i="0">
                <a:solidFill>
                  <a:srgbClr val="46524F"/>
                </a:solidFill>
                <a:latin typeface="Segoe UI"/>
              </a:rPr>
              <a:t>U.S. Food and Drug Administration — FDA 101: Dietary Supplements</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5 more warning-sign sources.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IODINE</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12</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Do I need more iodine, for example in pregnancy?</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Should my thyroid be checked?</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the kelp or multivitamin I take adding too much iodine?</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Is iodine safe with my thyroid medicine?</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