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میٹفارمن</c:v>
                </c:pt>
              </c:strCache>
            </c:strRef>
          </c:tx>
          <c:spPr>
            <a:solidFill>
              <a:srgbClr val="B7791F"/>
            </a:solidFill>
          </c:spPr>
          <c:cat>
            <c:strRef>
              <c:f>Sheet1!$A$2:$A$4</c:f>
              <c:strCache>
                <c:ptCount val="3"/>
                <c:pt idx="0">
                  <c:v>15 سال</c:v>
                </c:pt>
                <c:pt idx="1">
                  <c:v>10 سال</c:v>
                </c:pt>
                <c:pt idx="2">
                  <c:v>تقریباً 3 سال</c:v>
                </c:pt>
              </c:strCache>
            </c:strRef>
          </c:cat>
          <c:val>
            <c:numRef>
              <c:f>Sheet1!$B$2:$B$4</c:f>
              <c:numCache>
                <c:formatCode>General</c:formatCode>
                <c:ptCount val="3"/>
                <c:pt idx="0">
                  <c:v>0.18</c:v>
                </c:pt>
                <c:pt idx="1">
                  <c:v>0.18</c:v>
                </c:pt>
                <c:pt idx="2">
                  <c:v>0.31</c:v>
                </c:pt>
              </c:numCache>
            </c:numRef>
          </c:val>
        </c:ser>
        <c:ser>
          <c:idx val="1"/>
          <c:order val="1"/>
          <c:tx>
            <c:strRef>
              <c:f>Sheet1!$C$1</c:f>
              <c:strCache>
                <c:ptCount val="1"/>
                <c:pt idx="0">
                  <c:v>طرزِ زندگی کا پروگرام</c:v>
                </c:pt>
              </c:strCache>
            </c:strRef>
          </c:tx>
          <c:spPr>
            <a:solidFill>
              <a:srgbClr val="0E5753"/>
            </a:solidFill>
          </c:spPr>
          <c:cat>
            <c:strRef>
              <c:f>Sheet1!$A$2:$A$4</c:f>
              <c:strCache>
                <c:ptCount val="3"/>
                <c:pt idx="0">
                  <c:v>15 سال</c:v>
                </c:pt>
                <c:pt idx="1">
                  <c:v>10 سال</c:v>
                </c:pt>
                <c:pt idx="2">
                  <c:v>تقریباً 3 سال</c:v>
                </c:pt>
              </c:strCache>
            </c:strRef>
          </c:cat>
          <c:val>
            <c:numRef>
              <c:f>Sheet1!$C$2:$C$4</c:f>
              <c:numCache>
                <c:formatCode>General</c:formatCode>
                <c:ptCount val="3"/>
                <c:pt idx="0">
                  <c:v>0.27</c:v>
                </c:pt>
                <c:pt idx="1">
                  <c:v>0.34</c:v>
                </c:pt>
                <c:pt idx="2">
                  <c:v>0.58</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0.6"/>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انسولین مزاحمت اور پری ذیابیطس کو آسان زبان میں سمجھاتی ہے۔ ان سلائیڈز کی ہر بات صحتِ عامہ کے ذرائع سے لی گئی ہے، اور ہر سلائیڈ کے نیچے ماخذ درج ہے۔ اپنی دواؤں سے متعلق سوالات فارماسسٹ یا معالج سے پوچھیں — یہ عمومی تعلیم ہے،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تلخ حقیقت سے آغاز کریں: پری ذیابیطس کے زیادہ تر لوگوں کو اس کا علم نہیں ہوتا، کیونکہ عموماً کوئی علامت نہیں ہوتی۔ حاضرین سے پوچھیں کہ کتنوں کو اپنا آخری اے ون سی معلوم ہے۔ عموماً بہت کم ہاتھ اٹھتے ہیں — اور آج کی بات یہی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طریقۂ کار کی تصویر ہے۔ لبلبہ انسولین کو خون میں خارج کرتا ہے۔ انسولین ایک چابی کی طرح کام کرتا ہے: یہ خلیے کے تالے میں لگ کر گلوکوز یعنی خون کی شکر کو پٹھوں، چربی اور جگر کے خلیوں میں جانے دیتا ہے، جہاں یہ توانائی کے لیے استعمال ہوتی ہے۔ واضح کریں کہ یہ سادہ تصویر ہے، پیمانے کے مطابق اناٹومی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اب دونوں حصوں کا موازنہ کریں۔ انسولین مزاحمت میں تالا ٹھیک سے نہیں کھلتا۔ لبلبہ کمی پوری کرنے کے لیے زیادہ انسولین خارج کرتا ہے — خون میں زیادہ چابیاں دکھائی دیتی ہیں۔ کچھ عرصہ اس سے کام چلتا ہے۔ آخرکار لبلبہ ساتھ نہیں دے پاتا اور خون میں گلوکوز جمع ہونے لگتا ہے۔ معیاری ٹیسٹ اسی کو پکڑتے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اب جب معاملہ بگڑتا ہے۔ پٹھوں، چربی اور جگر کے خلیے ٹھیک سے ردِعمل نہیں دیتے۔ لبلبہ مزید انسولین خارج کر کے کمی پوری کرتا ہے۔ آخرکار وہ ساتھ نہیں دے پاتا اور شکر بڑھتی ہے — پہلے پری ذیابیطس کی حد تک، اور بہت سے لوگوں میں بعد میں ٹائپ 2 ذیابیطس تک۔ واضح کریں کہ لیبل رجحان بتاتے ہیں، پیمائش نہیں۔ اور آخری خانے پر زور دیں: زیادہ امکان، یقین نہیں۔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اسی لیے ٹیسٹ اہم ہے۔ انسولین مزاحمت اور پری ذیابیطس میں عموماً کوئی علامت نہیں ہوتی۔ 2021 میں تقریباً 9 کروڑ 76 لاکھ امریکی بالغوں کو پری ذیابیطس تھی۔ دیکھ کر اندازہ نہیں ہوتا — جن کا وزن زیادہ نہیں انہیں بھی انسولین مزاحمت ہو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معیاری ٹیسٹ ہیں۔ اے ون سی تقریباً تین مہینوں کی عکاسی کرتا ہے؛ نہار منہ گلوکوز ایک لمحے کی؛ گلوکوز ٹالرنس ٹیسٹ کم استعمال ہوتا ہے۔ پری ذیابیطس والا کالم پڑھ کر سنائیں۔ بتائیں کہ انسولین مزاحمت کا براہِ راست ٹیسٹ زیادہ تر تحقیق کا آلہ ہے، اس لیے اس کی توقع نہ رکھیں۔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کسے ٹیسٹ کروانا چاہیے: 35 سال یا زیادہ عمر کا ہر شخص، اور کم عمر بالغ جن کا وزن زیادہ ہو اور خطرے کا کوئی اور عنصر بھی ہو۔ خطرے کے عوامل میں خاندانی تاریخ، کم سرگرمی، پچھلے حمل میں ذیابیطس اور پی سی او ایس جیسی کیفیات شامل ہیں۔ نتیجہ معمول کا ہو مگر خطرہ موجود ہو تو کم از کم ہر تین سال؛ پری ذیابیطس ہو تو ہر سال۔</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ہمارے پاس موجود سب سے مضبوط شواہد ہیں۔ ذیابیطس سے بچاؤ کے پروگرام میں طرزِ زندگی کے پروگرام نے تقریباً تین سال میں ٹائپ 2 ذیابیطس کا امکان پلیسبو کے مقابلے میں 58 فیصد کم کیا؛ میٹفارمن نے 31 فیصد۔ وقت کے ساتھ فرق کم ہوا، جزوی طور پر اس لیے کہ بعد میں سب کو طرزِ زندگی کا پروگرام پیش کیا گیا، مگر 15 سال بعد بھی دونوں کم تھے۔ یہ تقابلی کمی ہے۔ کن پر اور کیا — واضح بتائیں: ٹائپ 2 ذیابیطس کے زیادہ خطرے والے 3,234 بالغ، امریکہ کے 27 مراکز، 1996 سے 2001 تک۔ طرزِ زندگی گروپ کو 7 فیصد وزن کمی اور ہفتے میں 150 منٹ ورزش کے ہدف کے ساتھ بھرپور رہنمائی ملی؛ میٹفارمن گروپ نے دن میں دو بار 850 ملی گرام لیا؛ پلیسبو گروپ نے بےاثر گولی لی۔ یہ انہی شرکاء پر مطالعے کے نتائج ہیں، کسی فارمیسی یا کلینک کی خدمت کا ثبوت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واضح کرنا مفید ہے کہ پروگرام نے کیا مانگا: تقریباً 7 فیصد وزن میں کمی اور اسے برقرار رکھنا، اور ہفتے میں 150 منٹ ورزش۔ NIDDK کے مطابق 5 سے 7 فیصد وزن کم کرنا زیادہ خطرے والوں کے لیے مددگار رہا۔ یہ معمولی اور قابلِ حصول ہدف ہیں — کوئی سخت ڈائٹ نہیں۔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برسوں کہتے رہے کہ طب گلوکوز پر نظر رکھتی ہے اور انسولین کو نظرانداز کرتی ہے۔ موجودہ NIDDK اور CDC رہنمائی تلافی کا یہی مرحلہ بیان کرتی ہے: لبلبہ زیادہ انسولین خارج کرتا ہے، اور یہ مرحلہ عموماً خاموش ہوتا ہے۔ ان کے دو نتائج یہاں استعمال کیے گئے ذرائع سے ثابت نہیں: ان کے نظریے پر مبنی ریورسل پروگرام، اور یہ خیال کہ معیاری ٹیسٹ نامناسب ہیں۔ معیاری اے ون سی اور گلوکوز ٹیسٹ ہی استعمال کرنے کے ٹیسٹ 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ایک "شوگر ریورسل پلان" پیش کرتا ہے جسے وہ گارنٹیڈ کہتا ہے، اور تقریباً چھ ہفتوں میں شوگر کنٹرول کا ذکر کرتا ہے۔ اس کی دلیل یہ ہے کہ ذیابیطس آکسیجن کا مسئلہ ہے: خلیوں کے گرد چکنائی انسولین کو باہر رکھتی ہے، اور آئی وی، منہ اور جلد سے دی گئی آکسیجن اسے صاف کرتی ہے۔ ہدف حقیقی ہے۔ مسلسل غذائی اور طرزِ زندگی کے پروگرام پری ذیابیطس کو پلٹ سکتے ہیں، اور ٹائپ ٹو ذیابیطس کے کچھ لوگوں میں ریمشن ممکن ہو سکتا ہے۔ مگر یہ شواہد منظم طرزِ زندگی کے پروگراموں کے بارے میں ہیں، آکسیجن تھراپی کے بارے میں نہیں۔ پراپر ہیلتھ کو انسولین مزاحمت کے لیے آکسیجن تھراپی کا کوئی شائع شدہ ٹرائل نہیں ملا، اور بروشر کے کامیابی کے اعداد بغیر حوالے کے ہیں۔ سوال پوچھنے کی حوصلہ افزائی کریں: پروگرام میں کیا شامل ہے، اور نتائج کیسے ناپے جاتے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حفاظت۔ اگر کوئی پہلے سے ذیابیطس کی دوا لیتا ہے تو اصل خطرہ شکر کا بہت کم ہو جانا ہے — خاص طور پر انسولین یا سلفونائل یوریا کے ساتھ۔ معالج کو بتائے بغیر کھانے کا انداز بدلنا توازن بگاڑ سکتا ہے۔ شکر کے لیے بیچے جانے والے سپلیمنٹس کے شواہد کمزور ہیں اور بعض دواؤں سے تعامل کرتے ہیں۔ علاج کا وعدہ کرنے والی کسی بھی مصنوعات سے ہوشیار رہیں۔</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اور لوگوں کو ان کی اپنی طبی ٹیم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سب سے اہم پہلا ہے: اپنا آخری اے ون سی جانیں، یا یہ جانیں کہ آپ نے کبھی نہیں کروایا۔</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NIDDK — Symptoms &amp; Causes of Diabetes؛ MedlinePlus — High blood sugar - self-care؛ MedlinePlus — Low blood sugar؛ MedlinePlus — Diabetic ketoacidosis؛ NIDDK — Diabetes &amp; Foot Problems؛ MedlinePlus — Numbness and tingling؛ NIDDK — Diabetic Eye Disease۔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انسولین مزاحمت اور پری ذیابیطس: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خاموش مرحلہ کیسا ہوتا ہے، اس کا پتا کیسے چلتا ہے، اور کیا چیز واقعی فرق ڈالتی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Prediabetes; NIDDK, Insulin Resistance &amp; Prediabetes</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پری ذیابیطس کے زیادہ تر لوگوں کو اس کا علم نہیں ہوتا۔</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عموماً کوئی علامت نہیں ہوتی۔ خون کا ٹیسٹ ہی بتاتا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What Is Diabetes?; U.S. Centers for Disease Control and Prevention, About Insulin Resistance and Type 2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انسولین ایک چابی کی طرح کام کرتا ہے</a:t>
            </a:r>
          </a:p>
        </p:txBody>
      </p:sp>
      <p:sp>
        <p:nvSpPr>
          <p:cNvPr id="8" name="Rounded Rectangle 7"/>
          <p:cNvSpPr/>
          <p:nvPr/>
        </p:nvSpPr>
        <p:spPr>
          <a:xfrm>
            <a:off x="3238347" y="1645920"/>
            <a:ext cx="5715000" cy="342900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4667097" y="2712720"/>
            <a:ext cx="2857500" cy="914400"/>
          </a:xfrm>
          <a:prstGeom prst="roundRect">
            <a:avLst>
              <a:gd name="adj" fmla="val 50000"/>
            </a:avLst>
          </a:prstGeom>
          <a:solidFill>
            <a:srgbClr val="FBEAE6"/>
          </a:solidFill>
          <a:ln w="19050">
            <a:solidFill>
              <a:srgbClr val="EFC4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375757" y="2365110"/>
            <a:ext cx="2926080" cy="324040"/>
          </a:xfrm>
          <a:prstGeom prst="rect">
            <a:avLst/>
          </a:prstGeom>
          <a:noFill/>
        </p:spPr>
        <p:txBody>
          <a:bodyPr wrap="square" lIns="18288" rIns="18288" tIns="18288" bIns="18288" anchor="t">
            <a:spAutoFit/>
          </a:bodyPr>
          <a:lstStyle/>
          <a:p>
            <a:pPr algn="ctr" rtl="1">
              <a:lnSpc>
                <a:spcPct val="125000"/>
              </a:lnSpc>
            </a:pPr>
            <a:r>
              <a:rPr sz="1166" b="0" i="0" lang="ur-PK">
                <a:solidFill>
                  <a:srgbClr val="A3271B"/>
                </a:solidFill>
                <a:latin typeface="Segoe UI"/>
                <a:cs typeface="Noto Nastaliq Urdu"/>
              </a:rPr>
              <a:t>خون کی نالی</a:t>
            </a:r>
          </a:p>
        </p:txBody>
      </p:sp>
      <p:sp>
        <p:nvSpPr>
          <p:cNvPr id="11" name="Rounded Rectangle 10"/>
          <p:cNvSpPr/>
          <p:nvPr/>
        </p:nvSpPr>
        <p:spPr>
          <a:xfrm>
            <a:off x="7753197" y="2979420"/>
            <a:ext cx="1066799" cy="419100"/>
          </a:xfrm>
          <a:prstGeom prst="roundRect">
            <a:avLst>
              <a:gd name="adj" fmla="val 50000"/>
            </a:avLst>
          </a:prstGeom>
          <a:solidFill>
            <a:srgbClr val="F6ECDB"/>
          </a:solidFill>
          <a:ln w="19050">
            <a:solidFill>
              <a:srgbClr val="B779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515197" y="3150870"/>
            <a:ext cx="76200" cy="7620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8324697" y="3112770"/>
            <a:ext cx="76200" cy="7620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8115147" y="3169920"/>
            <a:ext cx="76200" cy="7620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23557" y="3374760"/>
            <a:ext cx="2926080" cy="324040"/>
          </a:xfrm>
          <a:prstGeom prst="rect">
            <a:avLst/>
          </a:prstGeom>
          <a:noFill/>
        </p:spPr>
        <p:txBody>
          <a:bodyPr wrap="square" lIns="18288" rIns="18288" tIns="18288" bIns="18288" anchor="t">
            <a:spAutoFit/>
          </a:bodyPr>
          <a:lstStyle/>
          <a:p>
            <a:pPr algn="ctr" rtl="1">
              <a:lnSpc>
                <a:spcPct val="125000"/>
              </a:lnSpc>
            </a:pPr>
            <a:r>
              <a:rPr sz="1166" b="0" i="0" lang="ur-PK">
                <a:solidFill>
                  <a:srgbClr val="15201E"/>
                </a:solidFill>
                <a:latin typeface="Segoe UI"/>
                <a:cs typeface="Noto Nastaliq Urdu"/>
              </a:rPr>
              <a:t>لبلبہ</a:t>
            </a:r>
          </a:p>
        </p:txBody>
      </p:sp>
      <p:cxnSp>
        <p:nvCxnSpPr>
          <p:cNvPr id="16" name="Connector 15"/>
          <p:cNvCxnSpPr/>
          <p:nvPr/>
        </p:nvCxnSpPr>
        <p:spPr>
          <a:xfrm flipH="1">
            <a:off x="7353147" y="3188970"/>
            <a:ext cx="400050" cy="0"/>
          </a:xfrm>
          <a:prstGeom prst="line">
            <a:avLst/>
          </a:prstGeom>
          <a:ln w="28575">
            <a:solidFill>
              <a:srgbClr val="B7791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823557" y="2670695"/>
            <a:ext cx="2926080" cy="270033"/>
          </a:xfrm>
          <a:prstGeom prst="rect">
            <a:avLst/>
          </a:prstGeom>
          <a:noFill/>
        </p:spPr>
        <p:txBody>
          <a:bodyPr wrap="square" lIns="18288" rIns="18288" tIns="18288" bIns="18288" anchor="t">
            <a:spAutoFit/>
          </a:bodyPr>
          <a:lstStyle/>
          <a:p>
            <a:pPr algn="ctr" rtl="1">
              <a:lnSpc>
                <a:spcPct val="125000"/>
              </a:lnSpc>
            </a:pPr>
            <a:r>
              <a:rPr sz="971" b="0" i="0" lang="ur-PK">
                <a:solidFill>
                  <a:srgbClr val="46524F"/>
                </a:solidFill>
                <a:latin typeface="Segoe UI"/>
                <a:cs typeface="Noto Nastaliq Urdu"/>
              </a:rPr>
              <a:t>انسولین خارج کرتا ہے</a:t>
            </a:r>
          </a:p>
        </p:txBody>
      </p:sp>
      <p:sp>
        <p:nvSpPr>
          <p:cNvPr id="18" name="Oval 17"/>
          <p:cNvSpPr/>
          <p:nvPr/>
        </p:nvSpPr>
        <p:spPr>
          <a:xfrm>
            <a:off x="3276447" y="2446020"/>
            <a:ext cx="1447800" cy="1447800"/>
          </a:xfrm>
          <a:prstGeom prst="ellipse">
            <a:avLst/>
          </a:prstGeom>
          <a:solidFill>
            <a:srgbClr val="E3EEEC"/>
          </a:solidFill>
          <a:ln w="25400">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537307" y="3923714"/>
            <a:ext cx="2926080" cy="302437"/>
          </a:xfrm>
          <a:prstGeom prst="rect">
            <a:avLst/>
          </a:prstGeom>
          <a:noFill/>
        </p:spPr>
        <p:txBody>
          <a:bodyPr wrap="square" lIns="18288" rIns="18288" tIns="18288" bIns="18288" anchor="t">
            <a:spAutoFit/>
          </a:bodyPr>
          <a:lstStyle/>
          <a:p>
            <a:pPr algn="ctr" rtl="1">
              <a:lnSpc>
                <a:spcPct val="125000"/>
              </a:lnSpc>
            </a:pPr>
            <a:r>
              <a:rPr sz="1088" b="0" i="0" lang="ur-PK">
                <a:solidFill>
                  <a:srgbClr val="15201E"/>
                </a:solidFill>
                <a:latin typeface="Segoe UI"/>
                <a:cs typeface="Noto Nastaliq Urdu"/>
              </a:rPr>
              <a:t>پٹھوں، چربی یا جگر کا خلیہ</a:t>
            </a:r>
          </a:p>
        </p:txBody>
      </p:sp>
      <p:sp>
        <p:nvSpPr>
          <p:cNvPr id="20" name="Rounded Rectangle 19"/>
          <p:cNvSpPr/>
          <p:nvPr/>
        </p:nvSpPr>
        <p:spPr>
          <a:xfrm>
            <a:off x="4609947" y="3017520"/>
            <a:ext cx="209550" cy="323849"/>
          </a:xfrm>
          <a:prstGeom prst="roundRect">
            <a:avLst>
              <a:gd name="adj" fmla="val 22727"/>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4681385" y="3108007"/>
            <a:ext cx="66674" cy="66674"/>
          </a:xfrm>
          <a:prstGeom prst="ellipse">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7019772" y="300799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391122" y="32556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5857722" y="293179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6210147" y="3217545"/>
            <a:ext cx="133349" cy="133349"/>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6252057" y="3259455"/>
            <a:ext cx="49530" cy="4953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057747" y="3259455"/>
            <a:ext cx="161924" cy="49530"/>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6082512" y="3303270"/>
            <a:ext cx="32385" cy="47624"/>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4990947" y="3112770"/>
            <a:ext cx="133349" cy="133349"/>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5032857" y="3154680"/>
            <a:ext cx="49530" cy="4953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4838547" y="3154680"/>
            <a:ext cx="161924" cy="49530"/>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4863312" y="3198495"/>
            <a:ext cx="32385" cy="47624"/>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3" name="Connector 32"/>
          <p:cNvCxnSpPr/>
          <p:nvPr/>
        </p:nvCxnSpPr>
        <p:spPr>
          <a:xfrm flipH="1">
            <a:off x="4362297" y="3474720"/>
            <a:ext cx="781050" cy="0"/>
          </a:xfrm>
          <a:prstGeom prst="line">
            <a:avLst/>
          </a:prstGeom>
          <a:ln w="28575">
            <a:solidFill>
              <a:srgbClr val="0E5753"/>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Oval 33"/>
          <p:cNvSpPr/>
          <p:nvPr/>
        </p:nvSpPr>
        <p:spPr>
          <a:xfrm>
            <a:off x="3933672" y="29127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3666972" y="31794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4124172" y="331279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2499207" y="3470795"/>
            <a:ext cx="2926080" cy="270033"/>
          </a:xfrm>
          <a:prstGeom prst="rect">
            <a:avLst/>
          </a:prstGeom>
          <a:noFill/>
        </p:spPr>
        <p:txBody>
          <a:bodyPr wrap="square" lIns="18288" rIns="18288" tIns="18288" bIns="18288" anchor="t">
            <a:spAutoFit/>
          </a:bodyPr>
          <a:lstStyle/>
          <a:p>
            <a:pPr algn="ctr" rtl="1">
              <a:lnSpc>
                <a:spcPct val="125000"/>
              </a:lnSpc>
            </a:pPr>
            <a:r>
              <a:rPr sz="971" b="0" i="0" lang="ur-PK">
                <a:solidFill>
                  <a:srgbClr val="0A3F3C"/>
                </a:solidFill>
                <a:latin typeface="Segoe UI"/>
                <a:cs typeface="Noto Nastaliq Urdu"/>
              </a:rPr>
              <a:t>توانائی کے لیے</a:t>
            </a:r>
          </a:p>
        </p:txBody>
      </p:sp>
      <p:sp>
        <p:nvSpPr>
          <p:cNvPr id="38" name="TextBox 37"/>
          <p:cNvSpPr txBox="1"/>
          <p:nvPr/>
        </p:nvSpPr>
        <p:spPr>
          <a:xfrm>
            <a:off x="4590897" y="2403995"/>
            <a:ext cx="2926080" cy="270033"/>
          </a:xfrm>
          <a:prstGeom prst="rect">
            <a:avLst/>
          </a:prstGeom>
          <a:noFill/>
        </p:spPr>
        <p:txBody>
          <a:bodyPr wrap="square" lIns="18288" rIns="18288" tIns="18288" bIns="18288" anchor="t">
            <a:spAutoFit/>
          </a:bodyPr>
          <a:lstStyle/>
          <a:p>
            <a:pPr algn="l" rtl="1">
              <a:lnSpc>
                <a:spcPct val="125000"/>
              </a:lnSpc>
            </a:pPr>
            <a:r>
              <a:rPr sz="971" b="0" i="0" lang="ur-PK">
                <a:solidFill>
                  <a:srgbClr val="0A3F3C"/>
                </a:solidFill>
                <a:latin typeface="Segoe UI"/>
                <a:cs typeface="Noto Nastaliq Urdu"/>
              </a:rPr>
              <a:t>چابی تالا کھولتی ہے</a:t>
            </a:r>
          </a:p>
        </p:txBody>
      </p:sp>
      <p:sp>
        <p:nvSpPr>
          <p:cNvPr id="39" name="Oval 38"/>
          <p:cNvSpPr/>
          <p:nvPr/>
        </p:nvSpPr>
        <p:spPr>
          <a:xfrm>
            <a:off x="8562822" y="44367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551017" y="4341066"/>
            <a:ext cx="2926080" cy="291636"/>
          </a:xfrm>
          <a:prstGeom prst="rect">
            <a:avLst/>
          </a:prstGeom>
          <a:noFill/>
        </p:spPr>
        <p:txBody>
          <a:bodyPr wrap="square" lIns="18288" rIns="18288" tIns="18288" bIns="18288" anchor="t">
            <a:spAutoFit/>
          </a:bodyPr>
          <a:lstStyle/>
          <a:p>
            <a:pPr algn="r" rtl="1">
              <a:lnSpc>
                <a:spcPct val="125000"/>
              </a:lnSpc>
            </a:pPr>
            <a:r>
              <a:rPr sz="1049" b="0" i="0" lang="ur-PK">
                <a:solidFill>
                  <a:srgbClr val="46524F"/>
                </a:solidFill>
                <a:latin typeface="Segoe UI"/>
                <a:cs typeface="Noto Nastaliq Urdu"/>
              </a:rPr>
              <a:t>گلوکوز (شکر)</a:t>
            </a:r>
          </a:p>
        </p:txBody>
      </p:sp>
      <p:sp>
        <p:nvSpPr>
          <p:cNvPr id="41" name="Oval 40"/>
          <p:cNvSpPr/>
          <p:nvPr/>
        </p:nvSpPr>
        <p:spPr>
          <a:xfrm>
            <a:off x="6857847" y="4436745"/>
            <a:ext cx="133349" cy="133349"/>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6899757" y="4478655"/>
            <a:ext cx="49530" cy="4953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ounded Rectangle 42"/>
          <p:cNvSpPr/>
          <p:nvPr/>
        </p:nvSpPr>
        <p:spPr>
          <a:xfrm>
            <a:off x="6705447" y="4478655"/>
            <a:ext cx="161924" cy="49530"/>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6730212" y="4522470"/>
            <a:ext cx="32385" cy="47624"/>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3684117" y="4341066"/>
            <a:ext cx="2926080" cy="291636"/>
          </a:xfrm>
          <a:prstGeom prst="rect">
            <a:avLst/>
          </a:prstGeom>
          <a:noFill/>
        </p:spPr>
        <p:txBody>
          <a:bodyPr wrap="square" lIns="18288" rIns="18288" tIns="18288" bIns="18288" anchor="t">
            <a:spAutoFit/>
          </a:bodyPr>
          <a:lstStyle/>
          <a:p>
            <a:pPr algn="r" rtl="1">
              <a:lnSpc>
                <a:spcPct val="125000"/>
              </a:lnSpc>
            </a:pPr>
            <a:r>
              <a:rPr sz="1049" b="0" i="0" lang="ur-PK">
                <a:solidFill>
                  <a:srgbClr val="46524F"/>
                </a:solidFill>
                <a:latin typeface="Segoe UI"/>
                <a:cs typeface="Noto Nastaliq Urdu"/>
              </a:rPr>
              <a:t>انسولین (چابی)</a:t>
            </a:r>
          </a:p>
        </p:txBody>
      </p:sp>
      <p:sp>
        <p:nvSpPr>
          <p:cNvPr id="46" name="Rounded Rectangle 45"/>
          <p:cNvSpPr/>
          <p:nvPr/>
        </p:nvSpPr>
        <p:spPr>
          <a:xfrm>
            <a:off x="5086197" y="4370070"/>
            <a:ext cx="133349" cy="209550"/>
          </a:xfrm>
          <a:prstGeom prst="roundRect">
            <a:avLst>
              <a:gd name="adj" fmla="val 21428"/>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2083917" y="4341066"/>
            <a:ext cx="2926080" cy="291636"/>
          </a:xfrm>
          <a:prstGeom prst="rect">
            <a:avLst/>
          </a:prstGeom>
          <a:noFill/>
        </p:spPr>
        <p:txBody>
          <a:bodyPr wrap="square" lIns="18288" rIns="18288" tIns="18288" bIns="18288" anchor="t">
            <a:spAutoFit/>
          </a:bodyPr>
          <a:lstStyle/>
          <a:p>
            <a:pPr algn="r" rtl="1">
              <a:lnSpc>
                <a:spcPct val="125000"/>
              </a:lnSpc>
            </a:pPr>
            <a:r>
              <a:rPr sz="1049" b="0" i="0" lang="ur-PK">
                <a:solidFill>
                  <a:srgbClr val="46524F"/>
                </a:solidFill>
                <a:latin typeface="Segoe UI"/>
                <a:cs typeface="Noto Nastaliq Urdu"/>
              </a:rPr>
              <a:t>خلیے کا تالا</a:t>
            </a:r>
          </a:p>
        </p:txBody>
      </p:sp>
      <p:sp>
        <p:nvSpPr>
          <p:cNvPr id="48" name="TextBox 47"/>
          <p:cNvSpPr txBox="1"/>
          <p:nvPr/>
        </p:nvSpPr>
        <p:spPr>
          <a:xfrm>
            <a:off x="5893917" y="1674245"/>
            <a:ext cx="2926080" cy="410451"/>
          </a:xfrm>
          <a:prstGeom prst="rect">
            <a:avLst/>
          </a:prstGeom>
          <a:noFill/>
        </p:spPr>
        <p:txBody>
          <a:bodyPr wrap="square" lIns="18288" rIns="18288" tIns="18288" bIns="18288" anchor="t">
            <a:spAutoFit/>
          </a:bodyPr>
          <a:lstStyle/>
          <a:p>
            <a:pPr algn="r" rtl="1">
              <a:lnSpc>
                <a:spcPct val="125000"/>
              </a:lnSpc>
            </a:pPr>
            <a:r>
              <a:rPr sz="1477" b="0" i="0" lang="ur-PK">
                <a:solidFill>
                  <a:srgbClr val="0A3F3C"/>
                </a:solidFill>
                <a:latin typeface="Segoe UI"/>
                <a:cs typeface="Noto Nastaliq Urdu"/>
              </a:rPr>
              <a:t>معمول کے مطابق</a:t>
            </a:r>
          </a:p>
        </p:txBody>
      </p:sp>
      <p:sp>
        <p:nvSpPr>
          <p:cNvPr id="49" name="TextBox 48"/>
          <p:cNvSpPr txBox="1"/>
          <p:nvPr/>
        </p:nvSpPr>
        <p:spPr>
          <a:xfrm>
            <a:off x="5893917" y="1988391"/>
            <a:ext cx="2926080" cy="291636"/>
          </a:xfrm>
          <a:prstGeom prst="rect">
            <a:avLst/>
          </a:prstGeom>
          <a:noFill/>
        </p:spPr>
        <p:txBody>
          <a:bodyPr wrap="square" lIns="18288" rIns="18288" tIns="18288" bIns="18288" anchor="t">
            <a:spAutoFit/>
          </a:bodyPr>
          <a:lstStyle/>
          <a:p>
            <a:pPr algn="r" rtl="1">
              <a:lnSpc>
                <a:spcPct val="125000"/>
              </a:lnSpc>
            </a:pPr>
            <a:r>
              <a:rPr sz="1049" b="0" i="0" lang="ur-PK">
                <a:solidFill>
                  <a:srgbClr val="46524F"/>
                </a:solidFill>
                <a:latin typeface="Segoe UI"/>
                <a:cs typeface="Noto Nastaliq Urdu"/>
              </a:rPr>
              <a:t>انسولین گلوکوز کو خلیے میں جانے دیتا ہے۔</a:t>
            </a:r>
          </a:p>
        </p:txBody>
      </p:sp>
      <p:sp>
        <p:nvSpPr>
          <p:cNvPr id="50" name="Rounded Rectangle 4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ectangle 5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انسولین گلوکوز کو خون سے خلیوں میں جانے دیتا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Insulin Resistance &amp; Prediabetes; U.S. Centers for Disease Control and Prevention, About Insulin Resistance and Type 2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انسولین مزاحمت میں تالا ٹھیک سے نہیں کھلتا</a:t>
            </a:r>
          </a:p>
        </p:txBody>
      </p:sp>
      <p:sp>
        <p:nvSpPr>
          <p:cNvPr id="8" name="Rounded Rectangle 7"/>
          <p:cNvSpPr/>
          <p:nvPr/>
        </p:nvSpPr>
        <p:spPr>
          <a:xfrm>
            <a:off x="548639" y="1645920"/>
            <a:ext cx="5410047" cy="3246028"/>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1901151" y="2655795"/>
            <a:ext cx="2705023" cy="865607"/>
          </a:xfrm>
          <a:prstGeom prst="roundRect">
            <a:avLst>
              <a:gd name="adj" fmla="val 50000"/>
            </a:avLst>
          </a:prstGeom>
          <a:solidFill>
            <a:srgbClr val="FBEAE6"/>
          </a:solidFill>
          <a:ln w="19050">
            <a:solidFill>
              <a:srgbClr val="EFC4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493929" y="2326734"/>
            <a:ext cx="2926080" cy="306749"/>
          </a:xfrm>
          <a:prstGeom prst="rect">
            <a:avLst/>
          </a:prstGeom>
          <a:noFill/>
        </p:spPr>
        <p:txBody>
          <a:bodyPr wrap="square" lIns="18288" rIns="18288" tIns="18288" bIns="18288" anchor="t">
            <a:spAutoFit/>
          </a:bodyPr>
          <a:lstStyle/>
          <a:p>
            <a:pPr algn="ctr" rtl="1">
              <a:lnSpc>
                <a:spcPct val="125000"/>
              </a:lnSpc>
            </a:pPr>
            <a:r>
              <a:rPr sz="1104" b="0" i="0" lang="ur-PK">
                <a:solidFill>
                  <a:srgbClr val="A3271B"/>
                </a:solidFill>
                <a:latin typeface="Segoe UI"/>
                <a:cs typeface="Noto Nastaliq Urdu"/>
              </a:rPr>
              <a:t>خون کی نالی</a:t>
            </a:r>
          </a:p>
        </p:txBody>
      </p:sp>
      <p:sp>
        <p:nvSpPr>
          <p:cNvPr id="11" name="Rounded Rectangle 10"/>
          <p:cNvSpPr/>
          <p:nvPr/>
        </p:nvSpPr>
        <p:spPr>
          <a:xfrm>
            <a:off x="4822577" y="2908264"/>
            <a:ext cx="1009875" cy="396736"/>
          </a:xfrm>
          <a:prstGeom prst="roundRect">
            <a:avLst>
              <a:gd name="adj" fmla="val 50000"/>
            </a:avLst>
          </a:prstGeom>
          <a:solidFill>
            <a:srgbClr val="F6ECDB"/>
          </a:solidFill>
          <a:ln w="19050">
            <a:solidFill>
              <a:srgbClr val="B779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5543917" y="3070565"/>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363582" y="3034498"/>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5165213" y="3088599"/>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864475" y="3282509"/>
            <a:ext cx="2926080" cy="306749"/>
          </a:xfrm>
          <a:prstGeom prst="rect">
            <a:avLst/>
          </a:prstGeom>
          <a:noFill/>
        </p:spPr>
        <p:txBody>
          <a:bodyPr wrap="square" lIns="18288" rIns="18288" tIns="18288" bIns="18288" anchor="t">
            <a:spAutoFit/>
          </a:bodyPr>
          <a:lstStyle/>
          <a:p>
            <a:pPr algn="ctr" rtl="1">
              <a:lnSpc>
                <a:spcPct val="125000"/>
              </a:lnSpc>
            </a:pPr>
            <a:r>
              <a:rPr sz="1104" b="0" i="0" lang="ur-PK">
                <a:solidFill>
                  <a:srgbClr val="15201E"/>
                </a:solidFill>
                <a:latin typeface="Segoe UI"/>
                <a:cs typeface="Noto Nastaliq Urdu"/>
              </a:rPr>
              <a:t>لبلبہ</a:t>
            </a:r>
          </a:p>
        </p:txBody>
      </p:sp>
      <p:cxnSp>
        <p:nvCxnSpPr>
          <p:cNvPr id="16" name="Connector 15"/>
          <p:cNvCxnSpPr/>
          <p:nvPr/>
        </p:nvCxnSpPr>
        <p:spPr>
          <a:xfrm flipH="1">
            <a:off x="4443874" y="3106632"/>
            <a:ext cx="378703" cy="0"/>
          </a:xfrm>
          <a:prstGeom prst="line">
            <a:avLst/>
          </a:prstGeom>
          <a:ln w="28575">
            <a:solidFill>
              <a:srgbClr val="B7791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864475" y="2616013"/>
            <a:ext cx="2926080" cy="255624"/>
          </a:xfrm>
          <a:prstGeom prst="rect">
            <a:avLst/>
          </a:prstGeom>
          <a:noFill/>
        </p:spPr>
        <p:txBody>
          <a:bodyPr wrap="square" lIns="18288" rIns="18288" tIns="18288" bIns="18288" anchor="t">
            <a:spAutoFit/>
          </a:bodyPr>
          <a:lstStyle/>
          <a:p>
            <a:pPr algn="ctr" rtl="1">
              <a:lnSpc>
                <a:spcPct val="125000"/>
              </a:lnSpc>
            </a:pPr>
            <a:r>
              <a:rPr sz="920" b="0" i="0" lang="ur-PK">
                <a:solidFill>
                  <a:srgbClr val="7A5300"/>
                </a:solidFill>
                <a:latin typeface="Segoe UI"/>
                <a:cs typeface="Noto Nastaliq Urdu"/>
              </a:rPr>
              <a:t>زیادہ انسولین خارج کرتا ہے</a:t>
            </a:r>
          </a:p>
        </p:txBody>
      </p:sp>
      <p:sp>
        <p:nvSpPr>
          <p:cNvPr id="18" name="Oval 17"/>
          <p:cNvSpPr/>
          <p:nvPr/>
        </p:nvSpPr>
        <p:spPr>
          <a:xfrm>
            <a:off x="584706" y="2403326"/>
            <a:ext cx="1370545" cy="1370545"/>
          </a:xfrm>
          <a:prstGeom prst="ellipse">
            <a:avLst/>
          </a:prstGeom>
          <a:solidFill>
            <a:srgbClr val="E3EEEC"/>
          </a:solidFill>
          <a:ln w="25400">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93060" y="3802171"/>
            <a:ext cx="2926080" cy="286299"/>
          </a:xfrm>
          <a:prstGeom prst="rect">
            <a:avLst/>
          </a:prstGeom>
          <a:noFill/>
        </p:spPr>
        <p:txBody>
          <a:bodyPr wrap="square" lIns="18288" rIns="18288" tIns="18288" bIns="18288" anchor="t">
            <a:spAutoFit/>
          </a:bodyPr>
          <a:lstStyle/>
          <a:p>
            <a:pPr algn="ctr" rtl="1">
              <a:lnSpc>
                <a:spcPct val="125000"/>
              </a:lnSpc>
            </a:pPr>
            <a:r>
              <a:rPr sz="1030" b="0" i="0" lang="ur-PK">
                <a:solidFill>
                  <a:srgbClr val="15201E"/>
                </a:solidFill>
                <a:latin typeface="Segoe UI"/>
                <a:cs typeface="Noto Nastaliq Urdu"/>
              </a:rPr>
              <a:t>پٹھوں، چربی یا جگر کا خلیہ</a:t>
            </a:r>
          </a:p>
        </p:txBody>
      </p:sp>
      <p:sp>
        <p:nvSpPr>
          <p:cNvPr id="20" name="Rounded Rectangle 19"/>
          <p:cNvSpPr/>
          <p:nvPr/>
        </p:nvSpPr>
        <p:spPr>
          <a:xfrm>
            <a:off x="1847051" y="2944331"/>
            <a:ext cx="198368" cy="306569"/>
          </a:xfrm>
          <a:prstGeom prst="roundRect">
            <a:avLst>
              <a:gd name="adj" fmla="val 22727"/>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1914677" y="3029990"/>
            <a:ext cx="63117" cy="63117"/>
          </a:xfrm>
          <a:prstGeom prst="ellipse">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4218455" y="2845147"/>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803685" y="3187783"/>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3406948" y="2827113"/>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2920044" y="322385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2541340" y="280908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4002053" y="3025482"/>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3190546" y="3025482"/>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2721675" y="3007448"/>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3722534" y="2845147"/>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3762208" y="288482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3578266" y="288482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3601710" y="292629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3271697" y="3241884"/>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3311370" y="3281557"/>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ounded Rectangle 35"/>
          <p:cNvSpPr/>
          <p:nvPr/>
        </p:nvSpPr>
        <p:spPr>
          <a:xfrm>
            <a:off x="3127429" y="3281557"/>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ounded Rectangle 36"/>
          <p:cNvSpPr/>
          <p:nvPr/>
        </p:nvSpPr>
        <p:spPr>
          <a:xfrm>
            <a:off x="3150872" y="3323034"/>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2874960" y="2845147"/>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2914634" y="288482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2730692" y="288482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ounded Rectangle 40"/>
          <p:cNvSpPr/>
          <p:nvPr/>
        </p:nvSpPr>
        <p:spPr>
          <a:xfrm>
            <a:off x="2754136" y="292629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2460190" y="3223850"/>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2499863" y="3263524"/>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2315922" y="3263524"/>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ounded Rectangle 44"/>
          <p:cNvSpPr/>
          <p:nvPr/>
        </p:nvSpPr>
        <p:spPr>
          <a:xfrm>
            <a:off x="2339365" y="3305001"/>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4191405" y="3259917"/>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4231079" y="3299591"/>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ounded Rectangle 47"/>
          <p:cNvSpPr/>
          <p:nvPr/>
        </p:nvSpPr>
        <p:spPr>
          <a:xfrm>
            <a:off x="4047137" y="3299591"/>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ounded Rectangle 48"/>
          <p:cNvSpPr/>
          <p:nvPr/>
        </p:nvSpPr>
        <p:spPr>
          <a:xfrm>
            <a:off x="4070580" y="3341068"/>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Oval 49"/>
          <p:cNvSpPr/>
          <p:nvPr/>
        </p:nvSpPr>
        <p:spPr>
          <a:xfrm>
            <a:off x="2207721" y="3034498"/>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Oval 50"/>
          <p:cNvSpPr/>
          <p:nvPr/>
        </p:nvSpPr>
        <p:spPr>
          <a:xfrm>
            <a:off x="2247394" y="3074172"/>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ounded Rectangle 51"/>
          <p:cNvSpPr/>
          <p:nvPr/>
        </p:nvSpPr>
        <p:spPr>
          <a:xfrm>
            <a:off x="2063453" y="3074172"/>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ounded Rectangle 52"/>
          <p:cNvSpPr/>
          <p:nvPr/>
        </p:nvSpPr>
        <p:spPr>
          <a:xfrm>
            <a:off x="2086896" y="3115649"/>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54" name="Connector 53"/>
          <p:cNvCxnSpPr/>
          <p:nvPr/>
        </p:nvCxnSpPr>
        <p:spPr>
          <a:xfrm>
            <a:off x="1874101" y="2727929"/>
            <a:ext cx="144268" cy="144268"/>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flipH="1">
            <a:off x="1874101" y="2727929"/>
            <a:ext cx="144268" cy="144268"/>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flipH="1">
            <a:off x="1720816" y="3449269"/>
            <a:ext cx="631173" cy="0"/>
          </a:xfrm>
          <a:prstGeom prst="line">
            <a:avLst/>
          </a:prstGeom>
          <a:ln w="22860">
            <a:solidFill>
              <a:srgbClr val="A3271B"/>
            </a:solidFill>
            <a:prstDash val="dash"/>
            <a:tailEnd type="triangle" w="med" len="med"/>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2000336" y="3386151"/>
            <a:ext cx="126234" cy="126235"/>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flipH="1">
            <a:off x="2000336" y="3386151"/>
            <a:ext cx="126234" cy="126235"/>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sp>
        <p:nvSpPr>
          <p:cNvPr id="59" name="Oval 58"/>
          <p:cNvSpPr/>
          <p:nvPr/>
        </p:nvSpPr>
        <p:spPr>
          <a:xfrm>
            <a:off x="1206862" y="3025482"/>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1790623" y="3546393"/>
            <a:ext cx="2926080" cy="265849"/>
          </a:xfrm>
          <a:prstGeom prst="rect">
            <a:avLst/>
          </a:prstGeom>
          <a:noFill/>
        </p:spPr>
        <p:txBody>
          <a:bodyPr wrap="square" lIns="18288" rIns="18288" tIns="18288" bIns="18288" anchor="t">
            <a:spAutoFit/>
          </a:bodyPr>
          <a:lstStyle/>
          <a:p>
            <a:pPr algn="ctr" rtl="1">
              <a:lnSpc>
                <a:spcPct val="125000"/>
              </a:lnSpc>
            </a:pPr>
            <a:r>
              <a:rPr sz="956" b="0" i="0" lang="ur-PK">
                <a:solidFill>
                  <a:srgbClr val="A3271B"/>
                </a:solidFill>
                <a:latin typeface="Segoe UI"/>
                <a:cs typeface="Noto Nastaliq Urdu"/>
              </a:rPr>
              <a:t>خون میں گلوکوز جمع ہوتا ہے</a:t>
            </a:r>
          </a:p>
        </p:txBody>
      </p:sp>
      <p:sp>
        <p:nvSpPr>
          <p:cNvPr id="61" name="TextBox 60"/>
          <p:cNvSpPr txBox="1"/>
          <p:nvPr/>
        </p:nvSpPr>
        <p:spPr>
          <a:xfrm>
            <a:off x="1829017" y="2363544"/>
            <a:ext cx="2926080" cy="255624"/>
          </a:xfrm>
          <a:prstGeom prst="rect">
            <a:avLst/>
          </a:prstGeom>
          <a:noFill/>
        </p:spPr>
        <p:txBody>
          <a:bodyPr wrap="square" lIns="18288" rIns="18288" tIns="18288" bIns="18288" anchor="t">
            <a:spAutoFit/>
          </a:bodyPr>
          <a:lstStyle/>
          <a:p>
            <a:pPr algn="l" rtl="1">
              <a:lnSpc>
                <a:spcPct val="125000"/>
              </a:lnSpc>
            </a:pPr>
            <a:r>
              <a:rPr sz="920" b="0" i="0" lang="ur-PK">
                <a:solidFill>
                  <a:srgbClr val="A3271B"/>
                </a:solidFill>
                <a:latin typeface="Segoe UI"/>
                <a:cs typeface="Noto Nastaliq Urdu"/>
              </a:rPr>
              <a:t>تالا ٹھیک سے نہیں کھلتا</a:t>
            </a:r>
          </a:p>
        </p:txBody>
      </p:sp>
      <p:sp>
        <p:nvSpPr>
          <p:cNvPr id="62" name="Oval 61"/>
          <p:cNvSpPr/>
          <p:nvPr/>
        </p:nvSpPr>
        <p:spPr>
          <a:xfrm>
            <a:off x="5589001" y="4287826"/>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2581770" y="4197253"/>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گلوکوز (شکر)</a:t>
            </a:r>
          </a:p>
        </p:txBody>
      </p:sp>
      <p:sp>
        <p:nvSpPr>
          <p:cNvPr id="64" name="Oval 63"/>
          <p:cNvSpPr/>
          <p:nvPr/>
        </p:nvSpPr>
        <p:spPr>
          <a:xfrm>
            <a:off x="3975003" y="4287826"/>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Oval 64"/>
          <p:cNvSpPr/>
          <p:nvPr/>
        </p:nvSpPr>
        <p:spPr>
          <a:xfrm>
            <a:off x="4014677" y="432750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ounded Rectangle 65"/>
          <p:cNvSpPr/>
          <p:nvPr/>
        </p:nvSpPr>
        <p:spPr>
          <a:xfrm>
            <a:off x="3830735" y="432750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ounded Rectangle 66"/>
          <p:cNvSpPr/>
          <p:nvPr/>
        </p:nvSpPr>
        <p:spPr>
          <a:xfrm>
            <a:off x="3854179" y="436897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814488" y="4197253"/>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انسولین (چابی)</a:t>
            </a:r>
          </a:p>
        </p:txBody>
      </p:sp>
      <p:sp>
        <p:nvSpPr>
          <p:cNvPr id="69" name="Rounded Rectangle 68"/>
          <p:cNvSpPr/>
          <p:nvPr/>
        </p:nvSpPr>
        <p:spPr>
          <a:xfrm>
            <a:off x="2297888" y="4224709"/>
            <a:ext cx="126234" cy="198368"/>
          </a:xfrm>
          <a:prstGeom prst="roundRect">
            <a:avLst>
              <a:gd name="adj" fmla="val 21428"/>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700325" y="4197253"/>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خلیے کا تالا</a:t>
            </a:r>
          </a:p>
        </p:txBody>
      </p:sp>
      <p:sp>
        <p:nvSpPr>
          <p:cNvPr id="71" name="TextBox 70"/>
          <p:cNvSpPr txBox="1"/>
          <p:nvPr/>
        </p:nvSpPr>
        <p:spPr>
          <a:xfrm>
            <a:off x="2906373" y="1672733"/>
            <a:ext cx="2926080" cy="388549"/>
          </a:xfrm>
          <a:prstGeom prst="rect">
            <a:avLst/>
          </a:prstGeom>
          <a:noFill/>
        </p:spPr>
        <p:txBody>
          <a:bodyPr wrap="square" lIns="18288" rIns="18288" tIns="18288" bIns="18288" anchor="t">
            <a:spAutoFit/>
          </a:bodyPr>
          <a:lstStyle/>
          <a:p>
            <a:pPr algn="r" rtl="1">
              <a:lnSpc>
                <a:spcPct val="125000"/>
              </a:lnSpc>
            </a:pPr>
            <a:r>
              <a:rPr sz="1398" b="0" i="0" lang="ur-PK">
                <a:solidFill>
                  <a:srgbClr val="A3271B"/>
                </a:solidFill>
                <a:latin typeface="Segoe UI"/>
                <a:cs typeface="Noto Nastaliq Urdu"/>
              </a:rPr>
              <a:t>انسولین مزاحمت</a:t>
            </a:r>
          </a:p>
        </p:txBody>
      </p:sp>
      <p:sp>
        <p:nvSpPr>
          <p:cNvPr id="72" name="TextBox 71"/>
          <p:cNvSpPr txBox="1"/>
          <p:nvPr/>
        </p:nvSpPr>
        <p:spPr>
          <a:xfrm>
            <a:off x="2906373" y="1970117"/>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خلیے کم ردِعمل دیتے ہیں؛ لبلبہ زیادہ بناتا ہے۔</a:t>
            </a:r>
          </a:p>
        </p:txBody>
      </p:sp>
      <p:sp>
        <p:nvSpPr>
          <p:cNvPr id="73" name="Rounded Rectangle 72"/>
          <p:cNvSpPr/>
          <p:nvPr/>
        </p:nvSpPr>
        <p:spPr>
          <a:xfrm>
            <a:off x="6233007" y="1645920"/>
            <a:ext cx="5410047" cy="3246028"/>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ounded Rectangle 73"/>
          <p:cNvSpPr/>
          <p:nvPr/>
        </p:nvSpPr>
        <p:spPr>
          <a:xfrm>
            <a:off x="7585519" y="2655795"/>
            <a:ext cx="2705023" cy="865607"/>
          </a:xfrm>
          <a:prstGeom prst="roundRect">
            <a:avLst>
              <a:gd name="adj" fmla="val 50000"/>
            </a:avLst>
          </a:prstGeom>
          <a:solidFill>
            <a:srgbClr val="FBEAE6"/>
          </a:solidFill>
          <a:ln w="19050">
            <a:solidFill>
              <a:srgbClr val="EFC4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8178297" y="2326734"/>
            <a:ext cx="2926080" cy="306749"/>
          </a:xfrm>
          <a:prstGeom prst="rect">
            <a:avLst/>
          </a:prstGeom>
          <a:noFill/>
        </p:spPr>
        <p:txBody>
          <a:bodyPr wrap="square" lIns="18288" rIns="18288" tIns="18288" bIns="18288" anchor="t">
            <a:spAutoFit/>
          </a:bodyPr>
          <a:lstStyle/>
          <a:p>
            <a:pPr algn="ctr" rtl="1">
              <a:lnSpc>
                <a:spcPct val="125000"/>
              </a:lnSpc>
            </a:pPr>
            <a:r>
              <a:rPr sz="1104" b="0" i="0" lang="ur-PK">
                <a:solidFill>
                  <a:srgbClr val="A3271B"/>
                </a:solidFill>
                <a:latin typeface="Segoe UI"/>
                <a:cs typeface="Noto Nastaliq Urdu"/>
              </a:rPr>
              <a:t>خون کی نالی</a:t>
            </a:r>
          </a:p>
        </p:txBody>
      </p:sp>
      <p:sp>
        <p:nvSpPr>
          <p:cNvPr id="76" name="Rounded Rectangle 75"/>
          <p:cNvSpPr/>
          <p:nvPr/>
        </p:nvSpPr>
        <p:spPr>
          <a:xfrm>
            <a:off x="10506945" y="2908264"/>
            <a:ext cx="1009875" cy="396736"/>
          </a:xfrm>
          <a:prstGeom prst="roundRect">
            <a:avLst>
              <a:gd name="adj" fmla="val 50000"/>
            </a:avLst>
          </a:prstGeom>
          <a:solidFill>
            <a:srgbClr val="F6ECDB"/>
          </a:solidFill>
          <a:ln w="19050">
            <a:solidFill>
              <a:srgbClr val="B779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Oval 76"/>
          <p:cNvSpPr/>
          <p:nvPr/>
        </p:nvSpPr>
        <p:spPr>
          <a:xfrm>
            <a:off x="11228284" y="3070565"/>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Oval 77"/>
          <p:cNvSpPr/>
          <p:nvPr/>
        </p:nvSpPr>
        <p:spPr>
          <a:xfrm>
            <a:off x="11047949" y="3034498"/>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Oval 78"/>
          <p:cNvSpPr/>
          <p:nvPr/>
        </p:nvSpPr>
        <p:spPr>
          <a:xfrm>
            <a:off x="10849581" y="3088599"/>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TextBox 79"/>
          <p:cNvSpPr txBox="1"/>
          <p:nvPr/>
        </p:nvSpPr>
        <p:spPr>
          <a:xfrm>
            <a:off x="9548842" y="3282509"/>
            <a:ext cx="2926080" cy="306749"/>
          </a:xfrm>
          <a:prstGeom prst="rect">
            <a:avLst/>
          </a:prstGeom>
          <a:noFill/>
        </p:spPr>
        <p:txBody>
          <a:bodyPr wrap="square" lIns="18288" rIns="18288" tIns="18288" bIns="18288" anchor="t">
            <a:spAutoFit/>
          </a:bodyPr>
          <a:lstStyle/>
          <a:p>
            <a:pPr algn="ctr" rtl="1">
              <a:lnSpc>
                <a:spcPct val="125000"/>
              </a:lnSpc>
            </a:pPr>
            <a:r>
              <a:rPr sz="1104" b="0" i="0" lang="ur-PK">
                <a:solidFill>
                  <a:srgbClr val="15201E"/>
                </a:solidFill>
                <a:latin typeface="Segoe UI"/>
                <a:cs typeface="Noto Nastaliq Urdu"/>
              </a:rPr>
              <a:t>لبلبہ</a:t>
            </a:r>
          </a:p>
        </p:txBody>
      </p:sp>
      <p:cxnSp>
        <p:nvCxnSpPr>
          <p:cNvPr id="81" name="Connector 80"/>
          <p:cNvCxnSpPr/>
          <p:nvPr/>
        </p:nvCxnSpPr>
        <p:spPr>
          <a:xfrm flipH="1">
            <a:off x="10128241" y="3106632"/>
            <a:ext cx="378704" cy="0"/>
          </a:xfrm>
          <a:prstGeom prst="line">
            <a:avLst/>
          </a:prstGeom>
          <a:ln w="28575">
            <a:solidFill>
              <a:srgbClr val="B7791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a:off x="9548842" y="2616013"/>
            <a:ext cx="2926080" cy="255624"/>
          </a:xfrm>
          <a:prstGeom prst="rect">
            <a:avLst/>
          </a:prstGeom>
          <a:noFill/>
        </p:spPr>
        <p:txBody>
          <a:bodyPr wrap="square" lIns="18288" rIns="18288" tIns="18288" bIns="18288" anchor="t">
            <a:spAutoFit/>
          </a:bodyPr>
          <a:lstStyle/>
          <a:p>
            <a:pPr algn="ctr" rtl="1">
              <a:lnSpc>
                <a:spcPct val="125000"/>
              </a:lnSpc>
            </a:pPr>
            <a:r>
              <a:rPr sz="920" b="0" i="0" lang="ur-PK">
                <a:solidFill>
                  <a:srgbClr val="46524F"/>
                </a:solidFill>
                <a:latin typeface="Segoe UI"/>
                <a:cs typeface="Noto Nastaliq Urdu"/>
              </a:rPr>
              <a:t>انسولین خارج کرتا ہے</a:t>
            </a:r>
          </a:p>
        </p:txBody>
      </p:sp>
      <p:sp>
        <p:nvSpPr>
          <p:cNvPr id="83" name="Oval 82"/>
          <p:cNvSpPr/>
          <p:nvPr/>
        </p:nvSpPr>
        <p:spPr>
          <a:xfrm>
            <a:off x="6269074" y="2403326"/>
            <a:ext cx="1370545" cy="1370545"/>
          </a:xfrm>
          <a:prstGeom prst="ellipse">
            <a:avLst/>
          </a:prstGeom>
          <a:solidFill>
            <a:srgbClr val="E3EEEC"/>
          </a:solidFill>
          <a:ln w="25400">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TextBox 83"/>
          <p:cNvSpPr txBox="1"/>
          <p:nvPr/>
        </p:nvSpPr>
        <p:spPr>
          <a:xfrm>
            <a:off x="5491307" y="3802171"/>
            <a:ext cx="2926080" cy="286299"/>
          </a:xfrm>
          <a:prstGeom prst="rect">
            <a:avLst/>
          </a:prstGeom>
          <a:noFill/>
        </p:spPr>
        <p:txBody>
          <a:bodyPr wrap="square" lIns="18288" rIns="18288" tIns="18288" bIns="18288" anchor="t">
            <a:spAutoFit/>
          </a:bodyPr>
          <a:lstStyle/>
          <a:p>
            <a:pPr algn="ctr" rtl="1">
              <a:lnSpc>
                <a:spcPct val="125000"/>
              </a:lnSpc>
            </a:pPr>
            <a:r>
              <a:rPr sz="1030" b="0" i="0" lang="ur-PK">
                <a:solidFill>
                  <a:srgbClr val="15201E"/>
                </a:solidFill>
                <a:latin typeface="Segoe UI"/>
                <a:cs typeface="Noto Nastaliq Urdu"/>
              </a:rPr>
              <a:t>پٹھوں، چربی یا جگر کا خلیہ</a:t>
            </a:r>
          </a:p>
        </p:txBody>
      </p:sp>
      <p:sp>
        <p:nvSpPr>
          <p:cNvPr id="85" name="Rounded Rectangle 84"/>
          <p:cNvSpPr/>
          <p:nvPr/>
        </p:nvSpPr>
        <p:spPr>
          <a:xfrm>
            <a:off x="7531419" y="2944331"/>
            <a:ext cx="198368" cy="306569"/>
          </a:xfrm>
          <a:prstGeom prst="roundRect">
            <a:avLst>
              <a:gd name="adj" fmla="val 22727"/>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Oval 85"/>
          <p:cNvSpPr/>
          <p:nvPr/>
        </p:nvSpPr>
        <p:spPr>
          <a:xfrm>
            <a:off x="7599044" y="3029990"/>
            <a:ext cx="63117" cy="63117"/>
          </a:xfrm>
          <a:prstGeom prst="ellipse">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Oval 86"/>
          <p:cNvSpPr/>
          <p:nvPr/>
        </p:nvSpPr>
        <p:spPr>
          <a:xfrm>
            <a:off x="9812655" y="2935314"/>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Oval 87"/>
          <p:cNvSpPr/>
          <p:nvPr/>
        </p:nvSpPr>
        <p:spPr>
          <a:xfrm>
            <a:off x="9217550" y="316975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Oval 88"/>
          <p:cNvSpPr/>
          <p:nvPr/>
        </p:nvSpPr>
        <p:spPr>
          <a:xfrm>
            <a:off x="8712612" y="286318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Oval 89"/>
          <p:cNvSpPr/>
          <p:nvPr/>
        </p:nvSpPr>
        <p:spPr>
          <a:xfrm>
            <a:off x="9046232" y="3133683"/>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Oval 90"/>
          <p:cNvSpPr/>
          <p:nvPr/>
        </p:nvSpPr>
        <p:spPr>
          <a:xfrm>
            <a:off x="9085906" y="3173356"/>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ounded Rectangle 91"/>
          <p:cNvSpPr/>
          <p:nvPr/>
        </p:nvSpPr>
        <p:spPr>
          <a:xfrm>
            <a:off x="8901964" y="3173356"/>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ounded Rectangle 92"/>
          <p:cNvSpPr/>
          <p:nvPr/>
        </p:nvSpPr>
        <p:spPr>
          <a:xfrm>
            <a:off x="8925407" y="3214833"/>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Oval 93"/>
          <p:cNvSpPr/>
          <p:nvPr/>
        </p:nvSpPr>
        <p:spPr>
          <a:xfrm>
            <a:off x="7892088" y="3034498"/>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Oval 94"/>
          <p:cNvSpPr/>
          <p:nvPr/>
        </p:nvSpPr>
        <p:spPr>
          <a:xfrm>
            <a:off x="7931762" y="3074172"/>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ounded Rectangle 95"/>
          <p:cNvSpPr/>
          <p:nvPr/>
        </p:nvSpPr>
        <p:spPr>
          <a:xfrm>
            <a:off x="7747820" y="3074172"/>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ounded Rectangle 96"/>
          <p:cNvSpPr/>
          <p:nvPr/>
        </p:nvSpPr>
        <p:spPr>
          <a:xfrm>
            <a:off x="7771264" y="3115649"/>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98" name="Connector 97"/>
          <p:cNvCxnSpPr/>
          <p:nvPr/>
        </p:nvCxnSpPr>
        <p:spPr>
          <a:xfrm flipH="1">
            <a:off x="7296983" y="3377135"/>
            <a:ext cx="739373" cy="0"/>
          </a:xfrm>
          <a:prstGeom prst="line">
            <a:avLst/>
          </a:prstGeom>
          <a:ln w="28575">
            <a:solidFill>
              <a:srgbClr val="0E5753"/>
            </a:solidFill>
            <a:tailEnd type="triangle" w="med" len="med"/>
          </a:ln>
        </p:spPr>
        <p:style>
          <a:lnRef idx="2">
            <a:schemeClr val="accent1"/>
          </a:lnRef>
          <a:fillRef idx="0">
            <a:schemeClr val="accent1"/>
          </a:fillRef>
          <a:effectRef idx="1">
            <a:schemeClr val="accent1"/>
          </a:effectRef>
          <a:fontRef idx="minor">
            <a:schemeClr val="tx1"/>
          </a:fontRef>
        </p:style>
      </p:cxnSp>
      <p:sp>
        <p:nvSpPr>
          <p:cNvPr id="99" name="Oval 98"/>
          <p:cNvSpPr/>
          <p:nvPr/>
        </p:nvSpPr>
        <p:spPr>
          <a:xfrm>
            <a:off x="6891230" y="2845147"/>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Oval 99"/>
          <p:cNvSpPr/>
          <p:nvPr/>
        </p:nvSpPr>
        <p:spPr>
          <a:xfrm>
            <a:off x="6638761" y="3097616"/>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Oval 100"/>
          <p:cNvSpPr/>
          <p:nvPr/>
        </p:nvSpPr>
        <p:spPr>
          <a:xfrm>
            <a:off x="7071564" y="322385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TextBox 101"/>
          <p:cNvSpPr txBox="1"/>
          <p:nvPr/>
        </p:nvSpPr>
        <p:spPr>
          <a:xfrm>
            <a:off x="5455240" y="3373420"/>
            <a:ext cx="2926080" cy="255624"/>
          </a:xfrm>
          <a:prstGeom prst="rect">
            <a:avLst/>
          </a:prstGeom>
          <a:noFill/>
        </p:spPr>
        <p:txBody>
          <a:bodyPr wrap="square" lIns="18288" rIns="18288" tIns="18288" bIns="18288" anchor="t">
            <a:spAutoFit/>
          </a:bodyPr>
          <a:lstStyle/>
          <a:p>
            <a:pPr algn="ctr" rtl="1">
              <a:lnSpc>
                <a:spcPct val="125000"/>
              </a:lnSpc>
            </a:pPr>
            <a:r>
              <a:rPr sz="920" b="0" i="0" lang="ur-PK">
                <a:solidFill>
                  <a:srgbClr val="0A3F3C"/>
                </a:solidFill>
                <a:latin typeface="Segoe UI"/>
                <a:cs typeface="Noto Nastaliq Urdu"/>
              </a:rPr>
              <a:t>توانائی کے لیے</a:t>
            </a:r>
          </a:p>
        </p:txBody>
      </p:sp>
      <p:sp>
        <p:nvSpPr>
          <p:cNvPr id="103" name="TextBox 102"/>
          <p:cNvSpPr txBox="1"/>
          <p:nvPr/>
        </p:nvSpPr>
        <p:spPr>
          <a:xfrm>
            <a:off x="7513385" y="2363544"/>
            <a:ext cx="2926080" cy="255624"/>
          </a:xfrm>
          <a:prstGeom prst="rect">
            <a:avLst/>
          </a:prstGeom>
          <a:noFill/>
        </p:spPr>
        <p:txBody>
          <a:bodyPr wrap="square" lIns="18288" rIns="18288" tIns="18288" bIns="18288" anchor="t">
            <a:spAutoFit/>
          </a:bodyPr>
          <a:lstStyle/>
          <a:p>
            <a:pPr algn="l" rtl="1">
              <a:lnSpc>
                <a:spcPct val="125000"/>
              </a:lnSpc>
            </a:pPr>
            <a:r>
              <a:rPr sz="920" b="0" i="0" lang="ur-PK">
                <a:solidFill>
                  <a:srgbClr val="0A3F3C"/>
                </a:solidFill>
                <a:latin typeface="Segoe UI"/>
                <a:cs typeface="Noto Nastaliq Urdu"/>
              </a:rPr>
              <a:t>چابی تالا کھولتی ہے</a:t>
            </a:r>
          </a:p>
        </p:txBody>
      </p:sp>
      <p:sp>
        <p:nvSpPr>
          <p:cNvPr id="104" name="Oval 103"/>
          <p:cNvSpPr/>
          <p:nvPr/>
        </p:nvSpPr>
        <p:spPr>
          <a:xfrm>
            <a:off x="11273368" y="4287826"/>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TextBox 104"/>
          <p:cNvSpPr txBox="1"/>
          <p:nvPr/>
        </p:nvSpPr>
        <p:spPr>
          <a:xfrm>
            <a:off x="8266137" y="4197253"/>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گلوکوز (شکر)</a:t>
            </a:r>
          </a:p>
        </p:txBody>
      </p:sp>
      <p:sp>
        <p:nvSpPr>
          <p:cNvPr id="106" name="Oval 105"/>
          <p:cNvSpPr/>
          <p:nvPr/>
        </p:nvSpPr>
        <p:spPr>
          <a:xfrm>
            <a:off x="9659371" y="4287826"/>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Oval 106"/>
          <p:cNvSpPr/>
          <p:nvPr/>
        </p:nvSpPr>
        <p:spPr>
          <a:xfrm>
            <a:off x="9699044" y="432750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ounded Rectangle 107"/>
          <p:cNvSpPr/>
          <p:nvPr/>
        </p:nvSpPr>
        <p:spPr>
          <a:xfrm>
            <a:off x="9515103" y="432750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ounded Rectangle 108"/>
          <p:cNvSpPr/>
          <p:nvPr/>
        </p:nvSpPr>
        <p:spPr>
          <a:xfrm>
            <a:off x="9538546" y="436897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TextBox 109"/>
          <p:cNvSpPr txBox="1"/>
          <p:nvPr/>
        </p:nvSpPr>
        <p:spPr>
          <a:xfrm>
            <a:off x="6498855" y="4197253"/>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انسولین (چابی)</a:t>
            </a:r>
          </a:p>
        </p:txBody>
      </p:sp>
      <p:sp>
        <p:nvSpPr>
          <p:cNvPr id="111" name="Rounded Rectangle 110"/>
          <p:cNvSpPr/>
          <p:nvPr/>
        </p:nvSpPr>
        <p:spPr>
          <a:xfrm>
            <a:off x="7982256" y="4224709"/>
            <a:ext cx="126234" cy="198368"/>
          </a:xfrm>
          <a:prstGeom prst="roundRect">
            <a:avLst>
              <a:gd name="adj" fmla="val 21428"/>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TextBox 111"/>
          <p:cNvSpPr txBox="1"/>
          <p:nvPr/>
        </p:nvSpPr>
        <p:spPr>
          <a:xfrm>
            <a:off x="4984042" y="4197253"/>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خلیے کا تالا</a:t>
            </a:r>
          </a:p>
        </p:txBody>
      </p:sp>
      <p:sp>
        <p:nvSpPr>
          <p:cNvPr id="113" name="TextBox 112"/>
          <p:cNvSpPr txBox="1"/>
          <p:nvPr/>
        </p:nvSpPr>
        <p:spPr>
          <a:xfrm>
            <a:off x="8590740" y="1672733"/>
            <a:ext cx="2926080" cy="388549"/>
          </a:xfrm>
          <a:prstGeom prst="rect">
            <a:avLst/>
          </a:prstGeom>
          <a:noFill/>
        </p:spPr>
        <p:txBody>
          <a:bodyPr wrap="square" lIns="18288" rIns="18288" tIns="18288" bIns="18288" anchor="t">
            <a:spAutoFit/>
          </a:bodyPr>
          <a:lstStyle/>
          <a:p>
            <a:pPr algn="r" rtl="1">
              <a:lnSpc>
                <a:spcPct val="125000"/>
              </a:lnSpc>
            </a:pPr>
            <a:r>
              <a:rPr sz="1398" b="0" i="0" lang="ur-PK">
                <a:solidFill>
                  <a:srgbClr val="0A3F3C"/>
                </a:solidFill>
                <a:latin typeface="Segoe UI"/>
                <a:cs typeface="Noto Nastaliq Urdu"/>
              </a:rPr>
              <a:t>معمول کے مطابق</a:t>
            </a:r>
          </a:p>
        </p:txBody>
      </p:sp>
      <p:sp>
        <p:nvSpPr>
          <p:cNvPr id="114" name="TextBox 113"/>
          <p:cNvSpPr txBox="1"/>
          <p:nvPr/>
        </p:nvSpPr>
        <p:spPr>
          <a:xfrm>
            <a:off x="8590740" y="1970117"/>
            <a:ext cx="2926080" cy="276074"/>
          </a:xfrm>
          <a:prstGeom prst="rect">
            <a:avLst/>
          </a:prstGeom>
          <a:noFill/>
        </p:spPr>
        <p:txBody>
          <a:bodyPr wrap="square" lIns="18288" rIns="18288" tIns="18288" bIns="18288" anchor="t">
            <a:spAutoFit/>
          </a:bodyPr>
          <a:lstStyle/>
          <a:p>
            <a:pPr algn="r" rtl="1">
              <a:lnSpc>
                <a:spcPct val="125000"/>
              </a:lnSpc>
            </a:pPr>
            <a:r>
              <a:rPr sz="993" b="0" i="0" lang="ur-PK">
                <a:solidFill>
                  <a:srgbClr val="46524F"/>
                </a:solidFill>
                <a:latin typeface="Segoe UI"/>
                <a:cs typeface="Noto Nastaliq Urdu"/>
              </a:rPr>
              <a:t>انسولین گلوکوز کو خلیے میں جانے دیتا ہے۔</a:t>
            </a:r>
          </a:p>
        </p:txBody>
      </p:sp>
      <p:sp>
        <p:nvSpPr>
          <p:cNvPr id="115" name="Rounded Rectangle 1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TextBox 1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لبلبہ زیادہ انسولین بناتا ہے، یہاں تک کہ ساتھ نہیں دے پاتا۔</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About Insulin Resistance and Type 2 Diabetes; NIDDK, Insulin Resistance &amp; Prediabetes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یہ خاموشی سے، مرحلہ وار بڑھتی ہے</a:t>
            </a:r>
          </a:p>
        </p:txBody>
      </p:sp>
      <p:sp>
        <p:nvSpPr>
          <p:cNvPr id="8" name="TextBox 7"/>
          <p:cNvSpPr txBox="1"/>
          <p:nvPr/>
        </p:nvSpPr>
        <p:spPr>
          <a:xfrm>
            <a:off x="10527487"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1</a:t>
            </a:r>
          </a:p>
        </p:txBody>
      </p:sp>
      <p:sp>
        <p:nvSpPr>
          <p:cNvPr id="9" name="TextBox 8"/>
          <p:cNvSpPr txBox="1"/>
          <p:nvPr/>
        </p:nvSpPr>
        <p:spPr>
          <a:xfrm>
            <a:off x="9070619"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خلیے ردِعمل دیتے ہیں</a:t>
            </a:r>
          </a:p>
        </p:txBody>
      </p:sp>
      <p:sp>
        <p:nvSpPr>
          <p:cNvPr id="10" name="TextBox 9"/>
          <p:cNvSpPr txBox="1"/>
          <p:nvPr/>
        </p:nvSpPr>
        <p:spPr>
          <a:xfrm>
            <a:off x="9070619"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خارج شدہ انسولین</a:t>
            </a:r>
          </a:p>
        </p:txBody>
      </p:sp>
      <p:sp>
        <p:nvSpPr>
          <p:cNvPr id="11" name="Rounded Rectangle 10"/>
          <p:cNvSpPr/>
          <p:nvPr/>
        </p:nvSpPr>
        <p:spPr>
          <a:xfrm>
            <a:off x="9216923"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08363"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معمول</a:t>
            </a:r>
          </a:p>
        </p:txBody>
      </p:sp>
      <p:sp>
        <p:nvSpPr>
          <p:cNvPr id="13" name="TextBox 12"/>
          <p:cNvSpPr txBox="1"/>
          <p:nvPr/>
        </p:nvSpPr>
        <p:spPr>
          <a:xfrm>
            <a:off x="9070619"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خون کی شکر</a:t>
            </a:r>
          </a:p>
        </p:txBody>
      </p:sp>
      <p:sp>
        <p:nvSpPr>
          <p:cNvPr id="14" name="Rounded Rectangle 13"/>
          <p:cNvSpPr/>
          <p:nvPr/>
        </p:nvSpPr>
        <p:spPr>
          <a:xfrm>
            <a:off x="9216923" y="437997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08363"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معمول</a:t>
            </a:r>
          </a:p>
        </p:txBody>
      </p:sp>
      <p:cxnSp>
        <p:nvCxnSpPr>
          <p:cNvPr id="16" name="Connector 15"/>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753883"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2</a:t>
            </a:r>
          </a:p>
        </p:txBody>
      </p:sp>
      <p:sp>
        <p:nvSpPr>
          <p:cNvPr id="18" name="TextBox 17"/>
          <p:cNvSpPr txBox="1"/>
          <p:nvPr/>
        </p:nvSpPr>
        <p:spPr>
          <a:xfrm>
            <a:off x="6297015"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خلیے مزاحمت کرتے ہیں</a:t>
            </a:r>
          </a:p>
        </p:txBody>
      </p:sp>
      <p:sp>
        <p:nvSpPr>
          <p:cNvPr id="19" name="TextBox 18"/>
          <p:cNvSpPr txBox="1"/>
          <p:nvPr/>
        </p:nvSpPr>
        <p:spPr>
          <a:xfrm>
            <a:off x="6297015"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خارج شدہ انسولین</a:t>
            </a:r>
          </a:p>
        </p:txBody>
      </p:sp>
      <p:sp>
        <p:nvSpPr>
          <p:cNvPr id="20" name="Rounded Rectangle 19"/>
          <p:cNvSpPr/>
          <p:nvPr/>
        </p:nvSpPr>
        <p:spPr>
          <a:xfrm>
            <a:off x="6443319"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34759"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زیادہ</a:t>
            </a:r>
          </a:p>
        </p:txBody>
      </p:sp>
      <p:sp>
        <p:nvSpPr>
          <p:cNvPr id="22" name="TextBox 21"/>
          <p:cNvSpPr txBox="1"/>
          <p:nvPr/>
        </p:nvSpPr>
        <p:spPr>
          <a:xfrm>
            <a:off x="6297015"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خون کی شکر</a:t>
            </a:r>
          </a:p>
        </p:txBody>
      </p:sp>
      <p:sp>
        <p:nvSpPr>
          <p:cNvPr id="23" name="Rounded Rectangle 22"/>
          <p:cNvSpPr/>
          <p:nvPr/>
        </p:nvSpPr>
        <p:spPr>
          <a:xfrm>
            <a:off x="6443319" y="437997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34759"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بڑھنا شروع</a:t>
            </a:r>
          </a:p>
        </p:txBody>
      </p:sp>
      <p:sp>
        <p:nvSpPr>
          <p:cNvPr id="25" name="Rectangle 24"/>
          <p:cNvSpPr/>
          <p:nvPr/>
        </p:nvSpPr>
        <p:spPr>
          <a:xfrm>
            <a:off x="3322243"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6" name="Connector 25"/>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980279" y="1737360"/>
            <a:ext cx="914400" cy="548640"/>
          </a:xfrm>
          <a:prstGeom prst="rect">
            <a:avLst/>
          </a:prstGeom>
          <a:noFill/>
        </p:spPr>
        <p:txBody>
          <a:bodyPr wrap="square" lIns="18288" rIns="18288" tIns="18288" bIns="18288" anchor="t">
            <a:spAutoFit/>
          </a:bodyPr>
          <a:lstStyle/>
          <a:p>
            <a:pPr algn="r"/>
            <a:r>
              <a:rPr sz="3000" b="0" i="0">
                <a:solidFill>
                  <a:srgbClr val="0E5753"/>
                </a:solidFill>
                <a:latin typeface="Georgia"/>
              </a:rPr>
              <a:t>3</a:t>
            </a:r>
          </a:p>
        </p:txBody>
      </p:sp>
      <p:sp>
        <p:nvSpPr>
          <p:cNvPr id="28" name="TextBox 27"/>
          <p:cNvSpPr txBox="1"/>
          <p:nvPr/>
        </p:nvSpPr>
        <p:spPr>
          <a:xfrm>
            <a:off x="3523411"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لبلبہ ساتھ نہیں دے پاتا</a:t>
            </a:r>
          </a:p>
        </p:txBody>
      </p:sp>
      <p:sp>
        <p:nvSpPr>
          <p:cNvPr id="29" name="TextBox 28"/>
          <p:cNvSpPr txBox="1"/>
          <p:nvPr/>
        </p:nvSpPr>
        <p:spPr>
          <a:xfrm>
            <a:off x="3523411"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خارج شدہ انسولین</a:t>
            </a:r>
          </a:p>
        </p:txBody>
      </p:sp>
      <p:sp>
        <p:nvSpPr>
          <p:cNvPr id="30" name="Rounded Rectangle 29"/>
          <p:cNvSpPr/>
          <p:nvPr/>
        </p:nvSpPr>
        <p:spPr>
          <a:xfrm>
            <a:off x="3669715"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761155"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ناکافی</a:t>
            </a:r>
          </a:p>
        </p:txBody>
      </p:sp>
      <p:sp>
        <p:nvSpPr>
          <p:cNvPr id="32" name="TextBox 31"/>
          <p:cNvSpPr txBox="1"/>
          <p:nvPr/>
        </p:nvSpPr>
        <p:spPr>
          <a:xfrm>
            <a:off x="3523411"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خون کی شکر</a:t>
            </a:r>
          </a:p>
        </p:txBody>
      </p:sp>
      <p:sp>
        <p:nvSpPr>
          <p:cNvPr id="33" name="Rounded Rectangle 32"/>
          <p:cNvSpPr/>
          <p:nvPr/>
        </p:nvSpPr>
        <p:spPr>
          <a:xfrm>
            <a:off x="3669715" y="4379976"/>
            <a:ext cx="2224963"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761155"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پری ذیابیطس کی حد</a:t>
            </a:r>
          </a:p>
        </p:txBody>
      </p:sp>
      <p:cxnSp>
        <p:nvCxnSpPr>
          <p:cNvPr id="35" name="Connector 34"/>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206675"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4</a:t>
            </a:r>
          </a:p>
        </p:txBody>
      </p:sp>
      <p:sp>
        <p:nvSpPr>
          <p:cNvPr id="37" name="TextBox 36"/>
          <p:cNvSpPr txBox="1"/>
          <p:nvPr/>
        </p:nvSpPr>
        <p:spPr>
          <a:xfrm>
            <a:off x="749807"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ٹائپ </a:t>
            </a:r>
            <a:r>
              <a:rPr sz="1920" b="0" i="0" lang="en-US">
                <a:solidFill>
                  <a:srgbClr val="15201E"/>
                </a:solidFill>
                <a:latin typeface="Segoe UI"/>
              </a:rPr>
              <a:t>‎2‎</a:t>
            </a:r>
            <a:r>
              <a:rPr sz="1920" b="0" i="0" lang="ur-PK">
                <a:solidFill>
                  <a:srgbClr val="15201E"/>
                </a:solidFill>
                <a:latin typeface="Segoe UI"/>
                <a:cs typeface="Noto Nastaliq Urdu"/>
              </a:rPr>
              <a:t> ذیابیطس</a:t>
            </a:r>
          </a:p>
        </p:txBody>
      </p:sp>
      <p:sp>
        <p:nvSpPr>
          <p:cNvPr id="38" name="TextBox 37"/>
          <p:cNvSpPr txBox="1"/>
          <p:nvPr/>
        </p:nvSpPr>
        <p:spPr>
          <a:xfrm>
            <a:off x="749807"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خارج شدہ انسولین</a:t>
            </a:r>
          </a:p>
        </p:txBody>
      </p:sp>
      <p:sp>
        <p:nvSpPr>
          <p:cNvPr id="39" name="Rounded Rectangle 38"/>
          <p:cNvSpPr/>
          <p:nvPr/>
        </p:nvSpPr>
        <p:spPr>
          <a:xfrm>
            <a:off x="896111"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87552"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ناکافی</a:t>
            </a:r>
          </a:p>
        </p:txBody>
      </p:sp>
      <p:sp>
        <p:nvSpPr>
          <p:cNvPr id="41" name="TextBox 40"/>
          <p:cNvSpPr txBox="1"/>
          <p:nvPr/>
        </p:nvSpPr>
        <p:spPr>
          <a:xfrm>
            <a:off x="749807"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خون کی شکر</a:t>
            </a:r>
          </a:p>
        </p:txBody>
      </p:sp>
      <p:sp>
        <p:nvSpPr>
          <p:cNvPr id="42" name="Rounded Rectangle 41"/>
          <p:cNvSpPr/>
          <p:nvPr/>
        </p:nvSpPr>
        <p:spPr>
          <a:xfrm>
            <a:off x="896111" y="437997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87552"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ذیابیطس کی حد</a:t>
            </a:r>
          </a:p>
        </p:txBody>
      </p:sp>
      <p:sp>
        <p:nvSpPr>
          <p:cNvPr id="44" name="Rounded Rectangle 4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 مراحل میں عموماً کوئی علامت نہیں ہوتی۔</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Insulin Resistance &amp; Prediabetes; U.S. Centers for Disease Control and Prevention, About Insulin Resistance and Type 2 Diabetes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‎9.76‎</a:t>
            </a:r>
            <a:r>
              <a:rPr sz="5759" b="0" i="0" lang="ur-PK">
                <a:solidFill>
                  <a:srgbClr val="0A3F3C"/>
                </a:solidFill>
                <a:latin typeface="Georgia"/>
                <a:cs typeface="Noto Nastaliq Urdu"/>
              </a:rPr>
              <a:t> کروڑ</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امریکی بالغوں کو </a:t>
            </a:r>
            <a:r>
              <a:rPr sz="2304" b="0" i="0" lang="en-US">
                <a:solidFill>
                  <a:srgbClr val="46524F"/>
                </a:solidFill>
                <a:latin typeface="Segoe UI"/>
              </a:rPr>
              <a:t>‎2021‎</a:t>
            </a:r>
            <a:r>
              <a:rPr sz="2304" b="0" i="0" lang="ur-PK">
                <a:solidFill>
                  <a:srgbClr val="46524F"/>
                </a:solidFill>
                <a:latin typeface="Segoe UI"/>
                <a:cs typeface="Noto Nastaliq Urdu"/>
              </a:rPr>
              <a:t> میں پری ذیابیطس تھی۔</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نظر نہیں آتی</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زیادہ وزن خطرے کا عنصر ہے، مگر جن کا وزن زیادہ نہیں انہیں بھی انسولین مزاحمت ہو سکتی ہے۔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دیکھ کر اندازہ نہیں ہوتا۔ ٹیسٹ ہی سے پتا چلتا ہے۔</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Insulin Resistance &amp; Prediabetes; MedlinePlus, Prediabetes; NIDDK, Diabetes Tests &amp; Diagnosis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عام خون کے ٹیسٹ سے پتا چلتا ہے</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2973760"/>
                <a:gridCol w="2630634"/>
                <a:gridCol w="2516259"/>
                <a:gridCol w="2973760"/>
              </a:tblGrid>
              <a:tr h="640080">
                <a:tc>
                  <a:txBody>
                    <a:bodyPr/>
                    <a:lstStyle/>
                    <a:p>
                      <a:pPr algn="r" rtl="1">
                        <a:lnSpc>
                          <a:spcPct val="125000"/>
                        </a:lnSpc>
                      </a:pPr>
                      <a:r>
                        <a:rPr sz="1344" b="0" i="0" lang="ur-PK">
                          <a:solidFill>
                            <a:srgbClr val="46524F"/>
                          </a:solidFill>
                          <a:latin typeface="Segoe UI"/>
                          <a:cs typeface="Noto Nastaliq Urdu"/>
                        </a:rPr>
                        <a:t>ذیابیطس</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پری ذیابیطس</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معمول</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ٹیسٹ</a:t>
                      </a:r>
                    </a:p>
                  </a:txBody>
                  <a:tcPr marL="128016" marR="128016" anchor="ctr">
                    <a:solidFill>
                      <a:srgbClr val="EFECE4"/>
                    </a:solidFill>
                  </a:tcPr>
                </a:tc>
              </a:tr>
              <a:tr h="640080">
                <a:tc>
                  <a:txBody>
                    <a:bodyPr/>
                    <a:lstStyle/>
                    <a:p>
                      <a:pPr algn="r" rtl="1">
                        <a:lnSpc>
                          <a:spcPct val="125000"/>
                        </a:lnSpc>
                      </a:pPr>
                      <a:r>
                        <a:rPr sz="1823" b="0" i="0" lang="en-US">
                          <a:solidFill>
                            <a:srgbClr val="15201E"/>
                          </a:solidFill>
                          <a:latin typeface="Segoe UI"/>
                        </a:rPr>
                        <a:t>‎6.5%‎</a:t>
                      </a:r>
                      <a:r>
                        <a:rPr sz="1823" b="0" i="0" lang="ur-PK">
                          <a:solidFill>
                            <a:srgbClr val="15201E"/>
                          </a:solidFill>
                          <a:latin typeface="Segoe UI"/>
                          <a:cs typeface="Noto Nastaliq Urdu"/>
                        </a:rPr>
                        <a:t> یا زیادہ</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‎5.7% – 6.4%‎</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‎5.7%‎</a:t>
                      </a:r>
                      <a:r>
                        <a:rPr sz="1823" b="0" i="0" lang="ur-PK">
                          <a:solidFill>
                            <a:srgbClr val="15201E"/>
                          </a:solidFill>
                          <a:latin typeface="Segoe UI"/>
                          <a:cs typeface="Noto Nastaliq Urdu"/>
                        </a:rPr>
                        <a:t> سے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اے ون سی (</a:t>
                      </a:r>
                      <a:r>
                        <a:rPr sz="1823" b="0" i="0" lang="en-US">
                          <a:solidFill>
                            <a:srgbClr val="15201E"/>
                          </a:solidFill>
                          <a:latin typeface="Segoe UI"/>
                        </a:rPr>
                        <a:t>‎A1C‎</a:t>
                      </a:r>
                      <a:r>
                        <a:rPr sz="1823" b="0" i="0" lang="ur-PK">
                          <a:solidFill>
                            <a:srgbClr val="15201E"/>
                          </a:solidFill>
                          <a:latin typeface="Segoe UI"/>
                          <a:cs typeface="Noto Nastaliq Urdu"/>
                        </a:rPr>
                        <a:t>)</a:t>
                      </a:r>
                    </a:p>
                  </a:txBody>
                  <a:tcPr marL="128016" marR="128016" anchor="ctr">
                    <a:solidFill>
                      <a:srgbClr val="FFFFFF"/>
                    </a:solidFill>
                  </a:tcPr>
                </a:tc>
              </a:tr>
              <a:tr h="640080">
                <a:tc>
                  <a:txBody>
                    <a:bodyPr/>
                    <a:lstStyle/>
                    <a:p>
                      <a:pPr algn="r" rtl="1">
                        <a:lnSpc>
                          <a:spcPct val="125000"/>
                        </a:lnSpc>
                      </a:pPr>
                      <a:r>
                        <a:rPr sz="1823" b="0" i="0" lang="en-US">
                          <a:solidFill>
                            <a:srgbClr val="15201E"/>
                          </a:solidFill>
                          <a:latin typeface="Segoe UI"/>
                        </a:rPr>
                        <a:t>‎126 mg/dL‎</a:t>
                      </a:r>
                      <a:r>
                        <a:rPr sz="1823" b="0" i="0" lang="ur-PK">
                          <a:solidFill>
                            <a:srgbClr val="15201E"/>
                          </a:solidFill>
                          <a:latin typeface="Segoe UI"/>
                          <a:cs typeface="Noto Nastaliq Urdu"/>
                        </a:rPr>
                        <a:t> یا زیادہ</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‎100 – 125 mg/dL‎</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‎99 mg/dL‎</a:t>
                      </a:r>
                      <a:r>
                        <a:rPr sz="1823" b="0" i="0" lang="ur-PK">
                          <a:solidFill>
                            <a:srgbClr val="15201E"/>
                          </a:solidFill>
                          <a:latin typeface="Segoe UI"/>
                          <a:cs typeface="Noto Nastaliq Urdu"/>
                        </a:rPr>
                        <a:t> یا کم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نہار منہ گلوکوز</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‎140 – 199 mg/dL‎</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گلوکوز ٹالرنس ٹیسٹ</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اے ون سی </a:t>
            </a:r>
            <a:r>
              <a:rPr sz="1728" b="0" i="0" lang="en-US">
                <a:solidFill>
                  <a:srgbClr val="0A3F3C"/>
                </a:solidFill>
                <a:latin typeface="Segoe UI"/>
              </a:rPr>
              <a:t>‎5.7% – 6.4%‎</a:t>
            </a:r>
            <a:r>
              <a:rPr sz="1728" b="0" i="0" lang="ur-PK">
                <a:solidFill>
                  <a:srgbClr val="0A3F3C"/>
                </a:solidFill>
                <a:latin typeface="Segoe UI"/>
                <a:cs typeface="Noto Nastaliq Urdu"/>
              </a:rPr>
              <a:t> پری ذیابیطس کی حد ہے۔</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Insulin Resistance &amp; Prediabetes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اگر یہ آپ ہیں تو ٹیسٹ کا کہیں</a:t>
            </a:r>
          </a:p>
        </p:txBody>
      </p:sp>
      <p:sp>
        <p:nvSpPr>
          <p:cNvPr id="8" name="TextBox 7"/>
          <p:cNvSpPr txBox="1"/>
          <p:nvPr/>
        </p:nvSpPr>
        <p:spPr>
          <a:xfrm>
            <a:off x="8351215" y="1783080"/>
            <a:ext cx="3291840" cy="1371600"/>
          </a:xfrm>
          <a:prstGeom prst="rect">
            <a:avLst/>
          </a:prstGeom>
          <a:noFill/>
        </p:spPr>
        <p:txBody>
          <a:bodyPr wrap="square" lIns="18288" rIns="18288" tIns="18288" bIns="18288" anchor="t">
            <a:spAutoFit/>
          </a:bodyPr>
          <a:lstStyle/>
          <a:p>
            <a:pPr algn="r"/>
            <a:r>
              <a:rPr sz="9600" b="0" i="0">
                <a:solidFill>
                  <a:srgbClr val="0A3F3C"/>
                </a:solidFill>
                <a:latin typeface="Georgia"/>
              </a:rPr>
              <a:t>35+</a:t>
            </a:r>
          </a:p>
        </p:txBody>
      </p:sp>
      <p:sp>
        <p:nvSpPr>
          <p:cNvPr id="9" name="TextBox 8"/>
          <p:cNvSpPr txBox="1"/>
          <p:nvPr/>
        </p:nvSpPr>
        <p:spPr>
          <a:xfrm>
            <a:off x="8534095" y="3246120"/>
            <a:ext cx="3108960" cy="548640"/>
          </a:xfrm>
          <a:prstGeom prst="rect">
            <a:avLst/>
          </a:prstGeom>
          <a:noFill/>
        </p:spPr>
        <p:txBody>
          <a:bodyPr wrap="square" lIns="18288" rIns="18288" tIns="18288" bIns="18288" anchor="t">
            <a:spAutoFit/>
          </a:bodyPr>
          <a:lstStyle/>
          <a:p>
            <a:pPr algn="r" rtl="1">
              <a:lnSpc>
                <a:spcPct val="125000"/>
              </a:lnSpc>
            </a:pPr>
            <a:r>
              <a:rPr sz="1920" b="0" i="0" lang="ur-PK">
                <a:solidFill>
                  <a:srgbClr val="46524F"/>
                </a:solidFill>
                <a:latin typeface="Segoe UI"/>
                <a:cs typeface="Noto Nastaliq Urdu"/>
              </a:rPr>
              <a:t>سال یا زیادہ</a:t>
            </a:r>
          </a:p>
        </p:txBody>
      </p:sp>
      <p:sp>
        <p:nvSpPr>
          <p:cNvPr id="10" name="Oval 9"/>
          <p:cNvSpPr/>
          <p:nvPr/>
        </p:nvSpPr>
        <p:spPr>
          <a:xfrm>
            <a:off x="78574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83080"/>
            <a:ext cx="70710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‎35‎</a:t>
            </a:r>
            <a:r>
              <a:rPr sz="2111" b="0" i="0" lang="ur-PK">
                <a:solidFill>
                  <a:srgbClr val="15201E"/>
                </a:solidFill>
                <a:latin typeface="Segoe UI"/>
                <a:cs typeface="Noto Nastaliq Urdu"/>
              </a:rPr>
              <a:t> سال یا زیادہ عمر</a:t>
            </a:r>
          </a:p>
        </p:txBody>
      </p:sp>
      <p:sp>
        <p:nvSpPr>
          <p:cNvPr id="12" name="Oval 11"/>
          <p:cNvSpPr/>
          <p:nvPr/>
        </p:nvSpPr>
        <p:spPr>
          <a:xfrm>
            <a:off x="78574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260604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وزن اور خطرے کا کوئی اور عنصر</a:t>
            </a:r>
          </a:p>
        </p:txBody>
      </p:sp>
      <p:sp>
        <p:nvSpPr>
          <p:cNvPr id="14" name="Oval 13"/>
          <p:cNvSpPr/>
          <p:nvPr/>
        </p:nvSpPr>
        <p:spPr>
          <a:xfrm>
            <a:off x="78574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42900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خاندان میں ذیابیطس</a:t>
            </a:r>
          </a:p>
        </p:txBody>
      </p:sp>
      <p:sp>
        <p:nvSpPr>
          <p:cNvPr id="16" name="Oval 15"/>
          <p:cNvSpPr/>
          <p:nvPr/>
        </p:nvSpPr>
        <p:spPr>
          <a:xfrm>
            <a:off x="78574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425196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پچھلے حمل میں ذیابیطس، یا پی سی او ایس</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نتیجہ معمول کا مگر خطرہ موجود؟ کم از کم ہر </a:t>
            </a:r>
            <a:r>
              <a:rPr sz="1728" b="0" i="0" lang="en-US">
                <a:solidFill>
                  <a:srgbClr val="0A3F3C"/>
                </a:solidFill>
                <a:latin typeface="Segoe UI"/>
              </a:rPr>
              <a:t>‎3‎</a:t>
            </a:r>
            <a:r>
              <a:rPr sz="1728" b="0" i="0" lang="ur-PK">
                <a:solidFill>
                  <a:srgbClr val="0A3F3C"/>
                </a:solidFill>
                <a:latin typeface="Segoe UI"/>
                <a:cs typeface="Noto Nastaliq Urdu"/>
              </a:rPr>
              <a:t> سال بعد دوبارہ ٹیسٹ۔</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Prevention Program (DPP)</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 بڑے مطالعے میں طرزِ زندگی نے خطرہ سب سے زیادہ کم کیا</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پلیسبو کے مقابلے میں ٹائپ </a:t>
            </a:r>
            <a:r>
              <a:rPr sz="1296" b="0" i="0" lang="en-US">
                <a:solidFill>
                  <a:srgbClr val="5F6A67"/>
                </a:solidFill>
                <a:latin typeface="Segoe UI"/>
              </a:rPr>
              <a:t>‎2‎</a:t>
            </a:r>
            <a:r>
              <a:rPr sz="1296" b="0" i="0" lang="ur-PK">
                <a:solidFill>
                  <a:srgbClr val="5F6A67"/>
                </a:solidFill>
                <a:latin typeface="Segoe UI"/>
                <a:cs typeface="Noto Nastaliq Urdu"/>
              </a:rPr>
              <a:t> ذیابیطس کا کم امکان، پیروی کے برسوں کے لحاظ سے</a:t>
            </a:r>
          </a:p>
        </p:txBody>
      </p:sp>
      <p:sp>
        <p:nvSpPr>
          <p:cNvPr id="9" name="Rectangle 8"/>
          <p:cNvSpPr/>
          <p:nvPr/>
        </p:nvSpPr>
        <p:spPr>
          <a:xfrm>
            <a:off x="11286439" y="2011680"/>
            <a:ext cx="219456" cy="219456"/>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17559" y="1947672"/>
            <a:ext cx="2377440" cy="347472"/>
          </a:xfrm>
          <a:prstGeom prst="rect">
            <a:avLst/>
          </a:prstGeom>
          <a:noFill/>
        </p:spPr>
        <p:txBody>
          <a:bodyPr wrap="square" lIns="18288" rIns="18288" tIns="18288" bIns="18288" anchor="t">
            <a:spAutoFit/>
          </a:bodyPr>
          <a:lstStyle/>
          <a:p>
            <a:pPr algn="r" rtl="1">
              <a:lnSpc>
                <a:spcPct val="125000"/>
              </a:lnSpc>
            </a:pPr>
            <a:r>
              <a:rPr sz="1439" b="0" i="0" lang="ur-PK">
                <a:solidFill>
                  <a:srgbClr val="46524F"/>
                </a:solidFill>
                <a:latin typeface="Segoe UI"/>
                <a:cs typeface="Noto Nastaliq Urdu"/>
              </a:rPr>
              <a:t>طرزِ زندگی کا پروگرام</a:t>
            </a:r>
          </a:p>
        </p:txBody>
      </p:sp>
      <p:sp>
        <p:nvSpPr>
          <p:cNvPr id="11" name="Rectangle 10"/>
          <p:cNvSpPr/>
          <p:nvPr/>
        </p:nvSpPr>
        <p:spPr>
          <a:xfrm>
            <a:off x="8543239" y="2011680"/>
            <a:ext cx="219456" cy="219456"/>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74359" y="1947672"/>
            <a:ext cx="2377440" cy="347472"/>
          </a:xfrm>
          <a:prstGeom prst="rect">
            <a:avLst/>
          </a:prstGeom>
          <a:noFill/>
        </p:spPr>
        <p:txBody>
          <a:bodyPr wrap="square" lIns="18288" rIns="18288" tIns="18288" bIns="18288" anchor="t">
            <a:spAutoFit/>
          </a:bodyPr>
          <a:lstStyle/>
          <a:p>
            <a:pPr algn="r" rtl="1">
              <a:lnSpc>
                <a:spcPct val="125000"/>
              </a:lnSpc>
            </a:pPr>
            <a:r>
              <a:rPr sz="1439" b="0" i="0" lang="ur-PK">
                <a:solidFill>
                  <a:srgbClr val="46524F"/>
                </a:solidFill>
                <a:latin typeface="Segoe UI"/>
                <a:cs typeface="Noto Nastaliq Urdu"/>
              </a:rPr>
              <a:t>میٹفارمن</a:t>
            </a:r>
          </a:p>
        </p:txBody>
      </p:sp>
      <p:graphicFrame>
        <p:nvGraphicFramePr>
          <p:cNvPr id="13" name="Chart 12"/>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4" name="Rounded Rectangle 13"/>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پر مطالعہ ہوا، اور ہر گروپ کو کیا ملا</a:t>
            </a:r>
          </a:p>
        </p:txBody>
      </p:sp>
      <p:sp>
        <p:nvSpPr>
          <p:cNvPr id="16" name="TextBox 15"/>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0A3F3C"/>
                </a:solidFill>
                <a:latin typeface="Segoe UI"/>
                <a:cs typeface="Noto Nastaliq Urdu"/>
              </a:rPr>
              <a:t>کون:</a:t>
            </a:r>
            <a:r>
              <a:rPr sz="1200" b="0" i="0" lang="ur-PK">
                <a:solidFill>
                  <a:srgbClr val="15201E"/>
                </a:solidFill>
                <a:latin typeface="Segoe UI"/>
                <a:cs typeface="Noto Nastaliq Urdu"/>
              </a:rPr>
              <a:t> ٹائپ </a:t>
            </a:r>
            <a:r>
              <a:rPr sz="1200" b="0" i="0" lang="en-US">
                <a:solidFill>
                  <a:srgbClr val="15201E"/>
                </a:solidFill>
                <a:latin typeface="Segoe UI"/>
              </a:rPr>
              <a:t>‎2‎</a:t>
            </a:r>
            <a:r>
              <a:rPr sz="1200" b="0" i="0" lang="ur-PK">
                <a:solidFill>
                  <a:srgbClr val="15201E"/>
                </a:solidFill>
                <a:latin typeface="Segoe UI"/>
                <a:cs typeface="Noto Nastaliq Urdu"/>
              </a:rPr>
              <a:t> ذیابیطس کے زیادہ خطرے والے </a:t>
            </a:r>
            <a:r>
              <a:rPr sz="1200" b="0" i="0" lang="en-US">
                <a:solidFill>
                  <a:srgbClr val="15201E"/>
                </a:solidFill>
                <a:latin typeface="Segoe UI"/>
              </a:rPr>
              <a:t>‎3,234‎</a:t>
            </a:r>
            <a:r>
              <a:rPr sz="1200" b="0" i="0" lang="ur-PK">
                <a:solidFill>
                  <a:srgbClr val="15201E"/>
                </a:solidFill>
                <a:latin typeface="Segoe UI"/>
                <a:cs typeface="Noto Nastaliq Urdu"/>
              </a:rPr>
              <a:t> بالغ، امریکہ کے </a:t>
            </a:r>
            <a:r>
              <a:rPr sz="1200" b="0" i="0" lang="en-US">
                <a:solidFill>
                  <a:srgbClr val="15201E"/>
                </a:solidFill>
                <a:latin typeface="Segoe UI"/>
              </a:rPr>
              <a:t>‎27‎</a:t>
            </a:r>
            <a:r>
              <a:rPr sz="1200" b="0" i="0" lang="ur-PK">
                <a:solidFill>
                  <a:srgbClr val="15201E"/>
                </a:solidFill>
                <a:latin typeface="Segoe UI"/>
                <a:cs typeface="Noto Nastaliq Urdu"/>
              </a:rPr>
              <a:t> مراکز، </a:t>
            </a:r>
            <a:r>
              <a:rPr sz="1200" b="0" i="0" lang="en-US">
                <a:solidFill>
                  <a:srgbClr val="15201E"/>
                </a:solidFill>
                <a:latin typeface="Segoe UI"/>
              </a:rPr>
              <a:t>‎1996–2001‎</a:t>
            </a:r>
            <a:r>
              <a:rPr sz="1200" b="0" i="0" lang="ur-PK">
                <a:solidFill>
                  <a:srgbClr val="15201E"/>
                </a:solidFill>
                <a:latin typeface="Segoe UI"/>
                <a:cs typeface="Noto Nastaliq Urdu"/>
              </a:rPr>
              <a:t>۔</a:t>
            </a:r>
          </a:p>
          <a:p>
            <a:pPr algn="r" rtl="1">
              <a:lnSpc>
                <a:spcPct val="125000"/>
              </a:lnSpc>
              <a:spcAft>
                <a:spcPts val="937"/>
              </a:spcAft>
            </a:pPr>
            <a:r>
              <a:rPr sz="1200" b="0" i="0" lang="ur-PK">
                <a:solidFill>
                  <a:srgbClr val="0A3F3C"/>
                </a:solidFill>
                <a:latin typeface="Segoe UI"/>
                <a:cs typeface="Noto Nastaliq Urdu"/>
              </a:rPr>
              <a:t>طرزِ زندگی گروپ:</a:t>
            </a:r>
            <a:r>
              <a:rPr sz="1200" b="0" i="0" lang="ur-PK">
                <a:solidFill>
                  <a:srgbClr val="15201E"/>
                </a:solidFill>
                <a:latin typeface="Segoe UI"/>
                <a:cs typeface="Noto Nastaliq Urdu"/>
              </a:rPr>
              <a:t> وزن میں </a:t>
            </a:r>
            <a:r>
              <a:rPr sz="1200" b="0" i="0" lang="en-US">
                <a:solidFill>
                  <a:srgbClr val="15201E"/>
                </a:solidFill>
                <a:latin typeface="Segoe UI"/>
              </a:rPr>
              <a:t>‎7‎</a:t>
            </a:r>
            <a:r>
              <a:rPr sz="1200" b="0" i="0" lang="ur-PK">
                <a:solidFill>
                  <a:srgbClr val="15201E"/>
                </a:solidFill>
                <a:latin typeface="Segoe UI"/>
                <a:cs typeface="Noto Nastaliq Urdu"/>
              </a:rPr>
              <a:t> فیصد کمی اور ہفتے میں </a:t>
            </a:r>
            <a:r>
              <a:rPr sz="1200" b="0" i="0" lang="en-US">
                <a:solidFill>
                  <a:srgbClr val="15201E"/>
                </a:solidFill>
                <a:latin typeface="Segoe UI"/>
              </a:rPr>
              <a:t>‎150‎</a:t>
            </a:r>
            <a:r>
              <a:rPr sz="1200" b="0" i="0" lang="ur-PK">
                <a:solidFill>
                  <a:srgbClr val="15201E"/>
                </a:solidFill>
                <a:latin typeface="Segoe UI"/>
                <a:cs typeface="Noto Nastaliq Urdu"/>
              </a:rPr>
              <a:t> منٹ ورزش کا ہدف، بھرپور رہنمائی کے ساتھ۔</a:t>
            </a:r>
          </a:p>
          <a:p>
            <a:pPr algn="r" rtl="1">
              <a:lnSpc>
                <a:spcPct val="125000"/>
              </a:lnSpc>
              <a:spcAft>
                <a:spcPts val="937"/>
              </a:spcAft>
            </a:pPr>
            <a:r>
              <a:rPr sz="1200" b="0" i="0" lang="ur-PK">
                <a:solidFill>
                  <a:srgbClr val="0A3F3C"/>
                </a:solidFill>
                <a:latin typeface="Segoe UI"/>
                <a:cs typeface="Noto Nastaliq Urdu"/>
              </a:rPr>
              <a:t>میٹفارمن گروپ:</a:t>
            </a:r>
            <a:r>
              <a:rPr sz="1200" b="0" i="0" lang="ur-PK">
                <a:solidFill>
                  <a:srgbClr val="15201E"/>
                </a:solidFill>
                <a:latin typeface="Segoe UI"/>
                <a:cs typeface="Noto Nastaliq Urdu"/>
              </a:rPr>
              <a:t> دن میں دو بار </a:t>
            </a:r>
            <a:r>
              <a:rPr sz="1200" b="0" i="0" lang="en-US">
                <a:solidFill>
                  <a:srgbClr val="15201E"/>
                </a:solidFill>
                <a:latin typeface="Segoe UI"/>
              </a:rPr>
              <a:t>‎850 mg‎</a:t>
            </a:r>
            <a:r>
              <a:rPr sz="1200" b="0" i="0" lang="ur-PK">
                <a:solidFill>
                  <a:srgbClr val="15201E"/>
                </a:solidFill>
                <a:latin typeface="Segoe UI"/>
                <a:cs typeface="Noto Nastaliq Urdu"/>
              </a:rPr>
              <a:t>، معیاری مشورے کے ساتھ۔</a:t>
            </a:r>
          </a:p>
          <a:p>
            <a:pPr algn="r" rtl="1">
              <a:lnSpc>
                <a:spcPct val="125000"/>
              </a:lnSpc>
              <a:spcAft>
                <a:spcPts val="937"/>
              </a:spcAft>
            </a:pPr>
            <a:r>
              <a:rPr sz="1200" b="0" i="0" lang="ur-PK">
                <a:solidFill>
                  <a:srgbClr val="0A3F3C"/>
                </a:solidFill>
                <a:latin typeface="Segoe UI"/>
                <a:cs typeface="Noto Nastaliq Urdu"/>
              </a:rPr>
              <a:t>پلیسبو گروپ:</a:t>
            </a:r>
            <a:r>
              <a:rPr sz="1200" b="0" i="0" lang="ur-PK">
                <a:solidFill>
                  <a:srgbClr val="15201E"/>
                </a:solidFill>
                <a:latin typeface="Segoe UI"/>
                <a:cs typeface="Noto Nastaliq Urdu"/>
              </a:rPr>
              <a:t> دن میں دو بار بےاثر گولی، معیاری مشورے کے ساتھ۔</a:t>
            </a:r>
          </a:p>
        </p:txBody>
      </p:sp>
      <p:sp>
        <p:nvSpPr>
          <p:cNvPr id="17" name="Rounded Rectangle 16"/>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ایک تحقیقی مطالعے کے نتائج ہیں جو انہی شرکاء پر ہوا۔ یہ پراپر ہیلتھ یا کلارکسن کی کسی خدمت کا ثبوت نہیں۔</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خطرے والے بالغوں پر مطالعے کے نتائج، کسی فارمیسی یا کلینک کا پروگرام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Diabetes Prevention Program (DPP); NIDDK, Insulin Resistance &amp; Prediabetes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طرزِ زندگی کے اہداف معمولی تھے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7%</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وزن میں کمی، اور اسے برقرار رکھنا</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150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منٹ ہفتہ وار ورزش</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5⁠–⁠7%</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وزن میں کمی زیادہ خطرے والوں کے لیے مددگار رہی</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تقریباً </a:t>
            </a:r>
            <a:r>
              <a:rPr sz="1728" b="0" i="0" lang="en-US">
                <a:solidFill>
                  <a:srgbClr val="0A3F3C"/>
                </a:solidFill>
                <a:latin typeface="Segoe UI"/>
              </a:rPr>
              <a:t>‎7‎</a:t>
            </a:r>
            <a:r>
              <a:rPr sz="1728" b="0" i="0" lang="ur-PK">
                <a:solidFill>
                  <a:srgbClr val="0A3F3C"/>
                </a:solidFill>
                <a:latin typeface="Segoe UI"/>
                <a:cs typeface="Noto Nastaliq Urdu"/>
              </a:rPr>
              <a:t> فیصد وزن میں کمی اور ہفتے میں </a:t>
            </a:r>
            <a:r>
              <a:rPr sz="1728" b="0" i="0" lang="en-US">
                <a:solidFill>
                  <a:srgbClr val="0A3F3C"/>
                </a:solidFill>
                <a:latin typeface="Segoe UI"/>
              </a:rPr>
              <a:t>‎150‎</a:t>
            </a:r>
            <a:r>
              <a:rPr sz="1728" b="0" i="0" lang="ur-PK">
                <a:solidFill>
                  <a:srgbClr val="0A3F3C"/>
                </a:solidFill>
                <a:latin typeface="Segoe UI"/>
                <a:cs typeface="Noto Nastaliq Urdu"/>
              </a:rPr>
              <a:t> منٹ سرگرمی۔</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About Insulin Resistance and Type 2 Diabetes; NIDDK, Insulin Resistance &amp; Prediabetes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“Diabetes is not a sugar problem.”</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‎2019-02-26‎</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"ذیابیطس شکر کا مسئلہ نہیں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en-US">
                <a:solidFill>
                  <a:srgbClr val="0A3F3C"/>
                </a:solidFill>
                <a:latin typeface="Segoe UI"/>
              </a:rPr>
              <a:t>‎NIDDK‎</a:t>
            </a:r>
            <a:r>
              <a:rPr sz="1632" b="0" i="0" lang="ur-PK">
                <a:solidFill>
                  <a:srgbClr val="0A3F3C"/>
                </a:solidFill>
                <a:latin typeface="Segoe UI"/>
                <a:cs typeface="Noto Nastaliq Urdu"/>
              </a:rPr>
              <a:t> اور </a:t>
            </a:r>
            <a:r>
              <a:rPr sz="1632" b="0" i="0" lang="en-US">
                <a:solidFill>
                  <a:srgbClr val="0A3F3C"/>
                </a:solidFill>
                <a:latin typeface="Segoe UI"/>
              </a:rPr>
              <a:t>‎CDC‎</a:t>
            </a:r>
            <a:r>
              <a:rPr sz="1632" b="0" i="0" lang="ur-PK">
                <a:solidFill>
                  <a:srgbClr val="0A3F3C"/>
                </a:solidFill>
                <a:latin typeface="Segoe UI"/>
                <a:cs typeface="Noto Nastaliq Urdu"/>
              </a:rPr>
              <a:t>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انسولین شکر سے پہلے بڑھتی ہے</a:t>
            </a:r>
          </a:p>
          <a:p>
            <a:pPr algn="r" rtl="1">
              <a:lnSpc>
                <a:spcPct val="125000"/>
              </a:lnSpc>
              <a:spcAft>
                <a:spcPts val="1275"/>
              </a:spcAft>
            </a:pPr>
            <a:r>
              <a:rPr sz="1632" b="0" i="0" lang="ur-PK">
                <a:solidFill>
                  <a:srgbClr val="15201E"/>
                </a:solidFill>
                <a:latin typeface="Segoe UI"/>
                <a:cs typeface="Noto Nastaliq Urdu"/>
              </a:rPr>
              <a:t>یہ مرحلہ عموماً خاموش ہوتا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ان کے نظریے پر مبنی "ریورسل" پروگرام</a:t>
            </a:r>
          </a:p>
          <a:p>
            <a:pPr algn="r" rtl="1">
              <a:lnSpc>
                <a:spcPct val="125000"/>
              </a:lnSpc>
              <a:spcAft>
                <a:spcPts val="1275"/>
              </a:spcAft>
            </a:pPr>
            <a:r>
              <a:rPr sz="1632" b="0" i="0" lang="ur-PK">
                <a:solidFill>
                  <a:srgbClr val="15201E"/>
                </a:solidFill>
                <a:latin typeface="Segoe UI"/>
                <a:cs typeface="Noto Nastaliq Urdu"/>
              </a:rPr>
              <a:t>معیاری اے ون سی اور گلوکوز ٹیسٹ کا رد</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تاریخی سیاق، موجودہ رہنمائی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NCCIH, Diabetes and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کا ذیابیطس پلان، اور شواہد</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"گارنٹیڈ" ریورسل پلان</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طرزِ زندگی کے پروگرام پری ذیابیطس پلٹ سکتے ہیں؛ اس پلان کے نتائج شائع نہیں۔</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"خلیوں کی چکنائی" صاف کرنے کے لیے آکسیجن تھراپی</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کوئی شائع شدہ ٹرائل نہیں ملا؛ کامیابی کے اعداد بغیر حوالے کے۔</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ہدف ایک، طریقہ مختلف؛ اس پلان کے نتائج شائع نہیں۔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Insulin, Medicines, &amp; Other Diabetes Treatments; NIDDK, Low Blood Glucose (Hypoglycemia); NCCIH, Diabetes and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کھانا بدلنے سے پہلے دوائیں جانچیں</a:t>
            </a:r>
          </a:p>
        </p:txBody>
      </p:sp>
      <p:sp>
        <p:nvSpPr>
          <p:cNvPr id="8" name="Rounded Rectangle 7"/>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اگر آپ انسولین یا سلفونائل یوریا لیتے ہیں</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کھانے میں تبدیلی سے شکر بہت کم ہو سکتی ہے۔</a:t>
            </a:r>
          </a:p>
          <a:p>
            <a:pPr algn="r" rtl="1">
              <a:lnSpc>
                <a:spcPct val="125000"/>
              </a:lnSpc>
              <a:spcAft>
                <a:spcPts val="1350"/>
              </a:spcAft>
            </a:pPr>
            <a:r>
              <a:rPr sz="1728" b="0" i="0" lang="ur-PK">
                <a:solidFill>
                  <a:srgbClr val="15201E"/>
                </a:solidFill>
                <a:latin typeface="Segoe UI"/>
                <a:cs typeface="Noto Nastaliq Urdu"/>
              </a:rPr>
              <a:t>پہلے اپنے معالج سے بات کریں۔</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شکر کم ہونے کی علامات</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کپکپی، بھوک یا چکر۔</a:t>
            </a:r>
          </a:p>
          <a:p>
            <a:pPr algn="r" rtl="1">
              <a:lnSpc>
                <a:spcPct val="125000"/>
              </a:lnSpc>
              <a:spcAft>
                <a:spcPts val="1350"/>
              </a:spcAft>
            </a:pPr>
            <a:r>
              <a:rPr sz="1728" b="0" i="0" lang="ur-PK">
                <a:solidFill>
                  <a:srgbClr val="15201E"/>
                </a:solidFill>
                <a:latin typeface="Segoe UI"/>
                <a:cs typeface="Noto Nastaliq Urdu"/>
              </a:rPr>
              <a:t>الجھن یا چڑچڑاپن۔</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شکر کے لیے بیچے جانے والے سپلیمنٹس</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کمزور شواہد، کوئی واضح نتیجہ نہیں۔</a:t>
            </a:r>
          </a:p>
          <a:p>
            <a:pPr algn="r" rtl="1">
              <a:lnSpc>
                <a:spcPct val="125000"/>
              </a:lnSpc>
              <a:spcAft>
                <a:spcPts val="1350"/>
              </a:spcAft>
            </a:pPr>
            <a:r>
              <a:rPr sz="1728" b="0" i="0" lang="ur-PK">
                <a:solidFill>
                  <a:srgbClr val="15201E"/>
                </a:solidFill>
                <a:latin typeface="Segoe UI"/>
                <a:cs typeface="Noto Nastaliq Urdu"/>
              </a:rPr>
              <a:t>بربیرین دواؤں سے تعامل کر سکتا ہے۔</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کچھ نیا شروع کرنے سے پہلے فارماسسٹ تعامل جانچ سکتا ہے۔</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بہت زیادہ ریڈنگ کے ساتھ پیاس یا دھندلا نظر: رابطہ کریں</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ذیابیطس کی دوا پر کپکپی یا الجھن: علاج؛ بہتر نہ ہو تو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زیادہ شکر کے ساتھ پھلوں جیسی بو، تیز سانس یا الٹی: </a:t>
            </a:r>
            <a:r>
              <a:rPr sz="1920" b="0" i="0" lang="en-US">
                <a:solidFill>
                  <a:srgbClr val="15201E"/>
                </a:solidFill>
                <a:latin typeface="Segoe UI"/>
              </a:rPr>
              <a:t>‎911‎</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نہ بھرتا پاؤں کا زخم: فوراً کال؛ نیا سن پن: ملاقات</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ذیابیطس میں نظر کی اچانک تبدیلی: فوراً ڈاکٹر</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شک ہو تو طبی مدد لیں۔ اس فہرست کی فارماسسٹ سے منظوری باقی ہے۔</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Insulin Resistance &amp; Prediabetes; U.S. Centers for Disease Control and Prevention, About Insulin Resistance and Type 2 Diabetes; NCCIH, Diabetes and Dietary Supplements; NIDDK, Diabetes Prevention Program (DPP)</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اس ہفتے کے پانچ چھوٹے قدم</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آخری اے ون سی معلوم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اہل ہوں تو ٹیسٹ کا کہیں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بڑے کھانے کے بعد چلیں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کسی منظم پروگرام کے بارے میں پوچھیں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تمام دوائیں اور سپلیمنٹس ساتھ لائیں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پہلے قدم سے شروع کریں: اپنا آخری اے ون سی جانیں۔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Insulin Resistance &amp; Prediabetes</a:t>
            </a:r>
          </a:p>
          <a:p>
            <a:pPr algn="l">
              <a:spcAft>
                <a:spcPts val="1200"/>
              </a:spcAft>
            </a:pPr>
            <a:r>
              <a:rPr sz="1600" b="0" i="0">
                <a:solidFill>
                  <a:srgbClr val="46524F"/>
                </a:solidFill>
                <a:latin typeface="Segoe UI"/>
              </a:rPr>
              <a:t>NIDDK — What Is Diabetes?</a:t>
            </a:r>
          </a:p>
          <a:p>
            <a:pPr algn="l">
              <a:spcAft>
                <a:spcPts val="1200"/>
              </a:spcAft>
            </a:pPr>
            <a:r>
              <a:rPr sz="1600" b="0" i="0">
                <a:solidFill>
                  <a:srgbClr val="46524F"/>
                </a:solidFill>
                <a:latin typeface="Segoe UI"/>
              </a:rPr>
              <a:t>U.S. Centers for Disease Control and Prevention — About Insulin Resistance and Type 2 Diabetes</a:t>
            </a:r>
          </a:p>
          <a:p>
            <a:pPr algn="l">
              <a:spcAft>
                <a:spcPts val="1200"/>
              </a:spcAft>
            </a:pPr>
            <a:r>
              <a:rPr sz="1600" b="0" i="0">
                <a:solidFill>
                  <a:srgbClr val="46524F"/>
                </a:solidFill>
                <a:latin typeface="Segoe UI"/>
              </a:rPr>
              <a:t>MedlinePlus — Prediabetes</a:t>
            </a:r>
          </a:p>
          <a:p>
            <a:pPr algn="l">
              <a:spcAft>
                <a:spcPts val="1200"/>
              </a:spcAft>
            </a:pPr>
            <a:r>
              <a:rPr sz="1600" b="0" i="0">
                <a:solidFill>
                  <a:srgbClr val="46524F"/>
                </a:solidFill>
                <a:latin typeface="Segoe UI"/>
              </a:rPr>
              <a:t>NIDDK — Diabetes Tests &amp; Diagnosis</a:t>
            </a:r>
          </a:p>
          <a:p>
            <a:pPr algn="l">
              <a:spcAft>
                <a:spcPts val="1200"/>
              </a:spcAft>
            </a:pPr>
            <a:r>
              <a:rPr sz="1600" b="0" i="0">
                <a:solidFill>
                  <a:srgbClr val="46524F"/>
                </a:solidFill>
                <a:latin typeface="Segoe UI"/>
              </a:rPr>
              <a:t>NIDDK — Diabetes Prevention Program (DPP)</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Insulin, Medicines, &amp; Other Diabetes Treatments</a:t>
            </a:r>
          </a:p>
          <a:p>
            <a:pPr algn="l">
              <a:spcAft>
                <a:spcPts val="1200"/>
              </a:spcAft>
            </a:pPr>
            <a:r>
              <a:rPr sz="1600" b="0" i="0">
                <a:solidFill>
                  <a:srgbClr val="46524F"/>
                </a:solidFill>
                <a:latin typeface="Segoe UI"/>
              </a:rPr>
              <a:t>NIDDK — Low Blood Glucose (Hypoglycemia)</a:t>
            </a:r>
          </a:p>
          <a:p>
            <a:pPr algn="l">
              <a:spcAft>
                <a:spcPts val="1200"/>
              </a:spcAft>
            </a:pPr>
            <a:r>
              <a:rPr sz="1600" b="0" i="0">
                <a:solidFill>
                  <a:srgbClr val="46524F"/>
                </a:solidFill>
                <a:latin typeface="Segoe UI"/>
              </a:rPr>
              <a:t>NCCIH — Diabetes and Dietary Supplements</a:t>
            </a:r>
          </a:p>
          <a:p>
            <a:pPr algn="l">
              <a:spcAft>
                <a:spcPts val="1200"/>
              </a:spcAft>
            </a:pPr>
            <a:r>
              <a:rPr sz="1600" b="0" i="0">
                <a:solidFill>
                  <a:srgbClr val="46524F"/>
                </a:solidFill>
                <a:latin typeface="Segoe UI"/>
              </a:rPr>
              <a:t>NIH Office of Dietary Supplements — Vitamin B12 - Fact Sheet for Consumers</a:t>
            </a:r>
          </a:p>
          <a:p>
            <a:pPr algn="l">
              <a:spcAft>
                <a:spcPts val="1200"/>
              </a:spcAft>
            </a:pPr>
            <a:r>
              <a:rPr sz="1600" b="0" i="0">
                <a:solidFill>
                  <a:srgbClr val="46524F"/>
                </a:solidFill>
                <a:latin typeface="Segoe UI"/>
              </a:rPr>
              <a:t>Pakistan Institute of Medical Advancement — Diabetes pages: brochure set page 6 (English) and Urdu trifold (ProperHealth translation)</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انسولین مزاحمت</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میرا آخری اے ون سی کیا تھا، اور اسے دوبارہ کب کروانا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 میں خطرے کے ایسے عوامل ہیں جن کی وجہ سے بار بار ٹیسٹ ضروری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لیے کوئی منظم طرزِ زندگی کا پروگرام دستیاب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یا سپلیمنٹ شکر کو بہت کم کر سکتا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