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Metformin</c:v>
                </c:pt>
              </c:strCache>
            </c:strRef>
          </c:tx>
          <c:spPr>
            <a:solidFill>
              <a:srgbClr val="B7791F"/>
            </a:solidFill>
          </c:spPr>
          <c:cat>
            <c:strRef>
              <c:f>Sheet1!$A$2:$A$4</c:f>
              <c:strCache>
                <c:ptCount val="3"/>
                <c:pt idx="0">
                  <c:v>15 years</c:v>
                </c:pt>
                <c:pt idx="1">
                  <c:v>10 years</c:v>
                </c:pt>
                <c:pt idx="2">
                  <c:v>About 3 years</c:v>
                </c:pt>
              </c:strCache>
            </c:strRef>
          </c:cat>
          <c:val>
            <c:numRef>
              <c:f>Sheet1!$B$2:$B$4</c:f>
              <c:numCache>
                <c:formatCode>General</c:formatCode>
                <c:ptCount val="3"/>
                <c:pt idx="0">
                  <c:v>0.18</c:v>
                </c:pt>
                <c:pt idx="1">
                  <c:v>0.18</c:v>
                </c:pt>
                <c:pt idx="2">
                  <c:v>0.31</c:v>
                </c:pt>
              </c:numCache>
            </c:numRef>
          </c:val>
        </c:ser>
        <c:ser>
          <c:idx val="1"/>
          <c:order val="1"/>
          <c:tx>
            <c:strRef>
              <c:f>Sheet1!$C$1</c:f>
              <c:strCache>
                <c:ptCount val="1"/>
                <c:pt idx="0">
                  <c:v>Lifestyle program</c:v>
                </c:pt>
              </c:strCache>
            </c:strRef>
          </c:tx>
          <c:spPr>
            <a:solidFill>
              <a:srgbClr val="0E5753"/>
            </a:solidFill>
          </c:spPr>
          <c:cat>
            <c:strRef>
              <c:f>Sheet1!$A$2:$A$4</c:f>
              <c:strCache>
                <c:ptCount val="3"/>
                <c:pt idx="0">
                  <c:v>15 years</c:v>
                </c:pt>
                <c:pt idx="1">
                  <c:v>10 years</c:v>
                </c:pt>
                <c:pt idx="2">
                  <c:v>About 3 years</c:v>
                </c:pt>
              </c:strCache>
            </c:strRef>
          </c:cat>
          <c:val>
            <c:numRef>
              <c:f>Sheet1!$C$2:$C$4</c:f>
              <c:numCache>
                <c:formatCode>General</c:formatCode>
                <c:ptCount val="3"/>
                <c:pt idx="0">
                  <c:v>0.27</c:v>
                </c:pt>
                <c:pt idx="1">
                  <c:v>0.34</c:v>
                </c:pt>
                <c:pt idx="2">
                  <c:v>0.58</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0.6"/>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insulin resistance and prediabetes in plain language. Everything on these slides is drawn from public-health sources, and each slide names its source at the bottom. Please hold questions about your own medicines for a pharmacist or prescriber — this is general education, not individual advice.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uncomfortable fact: most people with prediabetes don't know they have it, because there are usually no symptoms. Ask the room how many people know their last A1C. Usually very few hands go up — and that is the point of today.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mechanism as a picture. The pancreas releases insulin into the bloodstream. Insulin works like a key: it fits the cell's lock and lets glucose, the sugar in your blood, move into muscle, fat and liver cells, where it is used for energy. Stress that this is a simplified illustration, not anatomy to scale.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compare the two panels. In insulin resistance the lock responds poorly. The pancreas compensates by releasing more insulin — you can see more keys in the blood. For a while that keeps things working. Eventually the pancreas can't keep up, and glucose builds up in the blood. That build-up is what the standard tests detect.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sequence when things go wrong. Cells in muscle, fat and liver stop responding well. The pancreas compensates by releasing more insulin. Eventually it can't keep up, and blood sugar rises — first into the prediabetes range, and for many people later into type 2 diabetes. Stress that the labels show direction, not measurements. And stress the last box: a high chance, not a certainty.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why testing matters. Insulin resistance and prediabetes usually cause no symptoms. In 2021 about 97.6 million US adults had prediabetes. You cannot tell by looking at someone — people without overweight can have insulin resistance too.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standard tests. A1C reflects roughly three months; fasting glucose is a single moment; the glucose tolerance test is used less often. Read across the prediabetes column. Note that a direct insulin-resistance test is mainly a research tool, so do not expect to be offered one.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Who should ask: anyone 35 or older, and younger adults with overweight plus another risk factor. Risk factors include family history, low activity, diabetes in a past pregnancy and conditions such as PCOS. With normal results but risk factors, retest at least every three years; with prediabetes, test every year.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strongest evidence we have. In the Diabetes Prevention Program, a lifestyle program lowered the chance of type 2 diabetes by 58 percent over about three years versus placebo; metformin by 31 percent. The gap narrowed over time, partly because everyone was later offered a lifestyle program, but at 15 years both were still lower. These are relative reductions. Be specific about who and what: 3,234 adults at high risk for type 2 diabetes, at 27 U.S. centers from 1996 to 2001. The lifestyle group had intensive coaching aiming for 7 percent weight loss and 150 minutes of exercise a week; the metformin group took 850 mg twice a day; the placebo group took a dummy pill. These are trial results for those participants. They are not evidence for any pharmacy or clinic service.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helps to be concrete about what the lifestyle program asked: about 7 percent weight loss, kept off, and 150 minutes of exercise a week. NIDDK notes that 5 to 7 percent weight loss helped people at high risk. These are modest, achievable targets — not a crash diet.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argued for years that medicine watched glucose and neglected insulin. Current NIDDK and CDC guidance describes the same compensation phase: the pancreas releases more insulin, and the stage is usually silent. Two of his conclusions are not supported by the sources used here: reversal programmes built on his framework, and the view that standard tests are inappropriate. Standard A1C and glucose tests remain the tests to use.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 offers a 'sugar reversal plan' that it calls guaranteed, with sugar controlled in about six weeks. Its rationale is that diabetes is an oxygen problem: fat around cells keeps insulin out, and oxygen given by IV, mouth and skin clears it. The goal is a real one. Sustained diet and lifestyle programs can reverse prediabetes, and remission may be possible for some people with type 2 diabetes. But that evidence is about structured lifestyle programs, not oxygen therapy. ProperHealth found no published trial of oxygen therapy for insulin resistance, and the brochure's success figures have no source. Encourage questions: what does the program involve, and how are results measured?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Safety. If someone already takes a diabetes medicine, the main risk is low blood sugar — particularly with insulin or sulfonylureas. Changing how you eat without telling your prescriber can tip the balance. Supplements sold for blood sugar have weak evidence, and some interact with medicines. Be wary of any product promising a cure.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and is awaiting pharmacist sign-off, so present it as general guidance and direct people to their own care team.</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The most important is the first: know your last A1C, or know that you have never had one.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NIDDK — Symptoms &amp; Causes of Diabetes; MedlinePlus — High blood sugar - self-care; MedlinePlus — Low blood sugar; MedlinePlus — Diabetic ketoacidosis; NIDDK — Diabetes &amp; Foot Problems; MedlinePlus — Numbness and tingling; NIDDK — Diabetic Eye Disease.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Insulin resistance &amp; prediabetes: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a silent stage looks like, how it is found, and what measurably changes the outlook</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Prediabetes; NIDDK, Insulin Resistance &amp; Prediabetes</a:t>
            </a:r>
          </a:p>
        </p:txBody>
      </p:sp>
      <p:sp>
        <p:nvSpPr>
          <p:cNvPr id="7" name="TextBox 6"/>
          <p:cNvSpPr txBox="1"/>
          <p:nvPr/>
        </p:nvSpPr>
        <p:spPr>
          <a:xfrm>
            <a:off x="548640" y="155448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Most people with prediabetes don't know they have it.</a:t>
            </a:r>
          </a:p>
        </p:txBody>
      </p:sp>
      <p:sp>
        <p:nvSpPr>
          <p:cNvPr id="8" name="Rectangle 7"/>
          <p:cNvSpPr/>
          <p:nvPr/>
        </p:nvSpPr>
        <p:spPr>
          <a:xfrm>
            <a:off x="548640" y="350773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3462020"/>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There are usually no symptoms. A blood test finds 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What Is Diabetes?; U.S. Centers for Disease Control and Prevention, About Insulin Resistance and Type 2 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Insulin works like a key</a:t>
            </a:r>
          </a:p>
        </p:txBody>
      </p:sp>
      <p:sp>
        <p:nvSpPr>
          <p:cNvPr id="8" name="Rounded Rectangle 7"/>
          <p:cNvSpPr/>
          <p:nvPr/>
        </p:nvSpPr>
        <p:spPr>
          <a:xfrm>
            <a:off x="3238347" y="1645920"/>
            <a:ext cx="5715000" cy="342900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4667097" y="2712720"/>
            <a:ext cx="2857500" cy="914400"/>
          </a:xfrm>
          <a:prstGeom prst="roundRect">
            <a:avLst>
              <a:gd name="adj" fmla="val 50000"/>
            </a:avLst>
          </a:prstGeom>
          <a:solidFill>
            <a:srgbClr val="FBEAE6"/>
          </a:solidFill>
          <a:ln w="19050">
            <a:solidFill>
              <a:srgbClr val="EFC4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889857" y="2431256"/>
            <a:ext cx="2926080" cy="214312"/>
          </a:xfrm>
          <a:prstGeom prst="rect">
            <a:avLst/>
          </a:prstGeom>
          <a:noFill/>
        </p:spPr>
        <p:txBody>
          <a:bodyPr wrap="square" lIns="18288" rIns="18288" tIns="18288" bIns="18288" anchor="t">
            <a:spAutoFit/>
          </a:bodyPr>
          <a:lstStyle/>
          <a:p>
            <a:pPr algn="ctr"/>
            <a:r>
              <a:rPr sz="1125" b="1" i="0">
                <a:solidFill>
                  <a:srgbClr val="A3271B"/>
                </a:solidFill>
                <a:latin typeface="Segoe UI"/>
              </a:rPr>
              <a:t>Bloodstream</a:t>
            </a:r>
          </a:p>
        </p:txBody>
      </p:sp>
      <p:sp>
        <p:nvSpPr>
          <p:cNvPr id="11" name="Rounded Rectangle 10"/>
          <p:cNvSpPr/>
          <p:nvPr/>
        </p:nvSpPr>
        <p:spPr>
          <a:xfrm>
            <a:off x="3371697" y="2979420"/>
            <a:ext cx="1066799" cy="419100"/>
          </a:xfrm>
          <a:prstGeom prst="roundRect">
            <a:avLst>
              <a:gd name="adj" fmla="val 50000"/>
            </a:avLst>
          </a:prstGeom>
          <a:solidFill>
            <a:srgbClr val="F6ECDB"/>
          </a:solidFill>
          <a:ln w="19050">
            <a:solidFill>
              <a:srgbClr val="B779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3600297" y="3150870"/>
            <a:ext cx="76200" cy="7620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3790797" y="3112770"/>
            <a:ext cx="76200" cy="7620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000347" y="3169920"/>
            <a:ext cx="76200" cy="76200"/>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442057" y="3440906"/>
            <a:ext cx="2926080" cy="214312"/>
          </a:xfrm>
          <a:prstGeom prst="rect">
            <a:avLst/>
          </a:prstGeom>
          <a:noFill/>
        </p:spPr>
        <p:txBody>
          <a:bodyPr wrap="square" lIns="18288" rIns="18288" tIns="18288" bIns="18288" anchor="t">
            <a:spAutoFit/>
          </a:bodyPr>
          <a:lstStyle/>
          <a:p>
            <a:pPr algn="ctr"/>
            <a:r>
              <a:rPr sz="1125" b="1" i="0">
                <a:solidFill>
                  <a:srgbClr val="15201E"/>
                </a:solidFill>
                <a:latin typeface="Segoe UI"/>
              </a:rPr>
              <a:t>Pancreas</a:t>
            </a:r>
          </a:p>
        </p:txBody>
      </p:sp>
      <p:cxnSp>
        <p:nvCxnSpPr>
          <p:cNvPr id="16" name="Connector 15"/>
          <p:cNvCxnSpPr/>
          <p:nvPr/>
        </p:nvCxnSpPr>
        <p:spPr>
          <a:xfrm>
            <a:off x="4438497" y="3188970"/>
            <a:ext cx="400050" cy="0"/>
          </a:xfrm>
          <a:prstGeom prst="line">
            <a:avLst/>
          </a:prstGeom>
          <a:ln w="28575">
            <a:solidFill>
              <a:srgbClr val="B7791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442057" y="2725816"/>
            <a:ext cx="2926080" cy="178593"/>
          </a:xfrm>
          <a:prstGeom prst="rect">
            <a:avLst/>
          </a:prstGeom>
          <a:noFill/>
        </p:spPr>
        <p:txBody>
          <a:bodyPr wrap="square" lIns="18288" rIns="18288" tIns="18288" bIns="18288" anchor="t">
            <a:spAutoFit/>
          </a:bodyPr>
          <a:lstStyle/>
          <a:p>
            <a:pPr algn="ctr"/>
            <a:r>
              <a:rPr sz="937" b="0" i="0">
                <a:solidFill>
                  <a:srgbClr val="46524F"/>
                </a:solidFill>
                <a:latin typeface="Segoe UI"/>
              </a:rPr>
              <a:t>releases insulin</a:t>
            </a:r>
          </a:p>
        </p:txBody>
      </p:sp>
      <p:sp>
        <p:nvSpPr>
          <p:cNvPr id="18" name="Oval 17"/>
          <p:cNvSpPr/>
          <p:nvPr/>
        </p:nvSpPr>
        <p:spPr>
          <a:xfrm>
            <a:off x="7467447" y="2446020"/>
            <a:ext cx="1447800" cy="1447800"/>
          </a:xfrm>
          <a:prstGeom prst="ellipse">
            <a:avLst/>
          </a:prstGeom>
          <a:solidFill>
            <a:srgbClr val="E3EEEC"/>
          </a:solidFill>
          <a:ln w="25400">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728307" y="3985450"/>
            <a:ext cx="2926080" cy="200024"/>
          </a:xfrm>
          <a:prstGeom prst="rect">
            <a:avLst/>
          </a:prstGeom>
          <a:noFill/>
        </p:spPr>
        <p:txBody>
          <a:bodyPr wrap="square" lIns="18288" rIns="18288" tIns="18288" bIns="18288" anchor="t">
            <a:spAutoFit/>
          </a:bodyPr>
          <a:lstStyle/>
          <a:p>
            <a:pPr algn="ctr"/>
            <a:r>
              <a:rPr sz="1049" b="1" i="0">
                <a:solidFill>
                  <a:srgbClr val="15201E"/>
                </a:solidFill>
                <a:latin typeface="Segoe UI"/>
              </a:rPr>
              <a:t>Muscle, fat or liver cell</a:t>
            </a:r>
          </a:p>
        </p:txBody>
      </p:sp>
      <p:sp>
        <p:nvSpPr>
          <p:cNvPr id="20" name="Rounded Rectangle 19"/>
          <p:cNvSpPr/>
          <p:nvPr/>
        </p:nvSpPr>
        <p:spPr>
          <a:xfrm>
            <a:off x="7372197" y="3017520"/>
            <a:ext cx="209550" cy="323849"/>
          </a:xfrm>
          <a:prstGeom prst="roundRect">
            <a:avLst>
              <a:gd name="adj" fmla="val 22727"/>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7443635" y="3108007"/>
            <a:ext cx="66674" cy="66674"/>
          </a:xfrm>
          <a:prstGeom prst="ellipse">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038572" y="300799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5667222" y="32556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6200622" y="293179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5848197" y="3217545"/>
            <a:ext cx="133349" cy="133349"/>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5890107" y="3259455"/>
            <a:ext cx="49530" cy="4953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5972022" y="3259455"/>
            <a:ext cx="161924" cy="49530"/>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6076797" y="3303270"/>
            <a:ext cx="32385" cy="47624"/>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7067397" y="3112770"/>
            <a:ext cx="133349" cy="133349"/>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7109307" y="3154680"/>
            <a:ext cx="49530" cy="4953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7191222" y="3154680"/>
            <a:ext cx="161924" cy="49530"/>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7295997" y="3198495"/>
            <a:ext cx="32385" cy="47624"/>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3" name="Connector 32"/>
          <p:cNvCxnSpPr/>
          <p:nvPr/>
        </p:nvCxnSpPr>
        <p:spPr>
          <a:xfrm>
            <a:off x="7048347" y="3474720"/>
            <a:ext cx="781050" cy="0"/>
          </a:xfrm>
          <a:prstGeom prst="line">
            <a:avLst/>
          </a:prstGeom>
          <a:ln w="28575">
            <a:solidFill>
              <a:srgbClr val="0E5753"/>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Oval 33"/>
          <p:cNvSpPr/>
          <p:nvPr/>
        </p:nvSpPr>
        <p:spPr>
          <a:xfrm>
            <a:off x="8124672" y="29127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8391372" y="31794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7934172" y="331279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766407" y="3525916"/>
            <a:ext cx="2926080" cy="178593"/>
          </a:xfrm>
          <a:prstGeom prst="rect">
            <a:avLst/>
          </a:prstGeom>
          <a:noFill/>
        </p:spPr>
        <p:txBody>
          <a:bodyPr wrap="square" lIns="18288" rIns="18288" tIns="18288" bIns="18288" anchor="t">
            <a:spAutoFit/>
          </a:bodyPr>
          <a:lstStyle/>
          <a:p>
            <a:pPr algn="ctr"/>
            <a:r>
              <a:rPr sz="937" b="1" i="0">
                <a:solidFill>
                  <a:srgbClr val="0A3F3C"/>
                </a:solidFill>
                <a:latin typeface="Segoe UI"/>
              </a:rPr>
              <a:t>used for energy</a:t>
            </a:r>
          </a:p>
        </p:txBody>
      </p:sp>
      <p:sp>
        <p:nvSpPr>
          <p:cNvPr id="38" name="TextBox 37"/>
          <p:cNvSpPr txBox="1"/>
          <p:nvPr/>
        </p:nvSpPr>
        <p:spPr>
          <a:xfrm>
            <a:off x="4674717" y="2459116"/>
            <a:ext cx="2926080" cy="178593"/>
          </a:xfrm>
          <a:prstGeom prst="rect">
            <a:avLst/>
          </a:prstGeom>
          <a:noFill/>
        </p:spPr>
        <p:txBody>
          <a:bodyPr wrap="square" lIns="18288" rIns="18288" tIns="18288" bIns="18288" anchor="t">
            <a:spAutoFit/>
          </a:bodyPr>
          <a:lstStyle/>
          <a:p>
            <a:pPr algn="r"/>
            <a:r>
              <a:rPr sz="937" b="1" i="0">
                <a:solidFill>
                  <a:srgbClr val="0A3F3C"/>
                </a:solidFill>
                <a:latin typeface="Segoe UI"/>
              </a:rPr>
              <a:t>Key opens the lock</a:t>
            </a:r>
          </a:p>
        </p:txBody>
      </p:sp>
      <p:sp>
        <p:nvSpPr>
          <p:cNvPr id="39" name="Oval 38"/>
          <p:cNvSpPr/>
          <p:nvPr/>
        </p:nvSpPr>
        <p:spPr>
          <a:xfrm>
            <a:off x="3495522" y="4436745"/>
            <a:ext cx="133349" cy="133349"/>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3714597" y="4400597"/>
            <a:ext cx="2926080" cy="192881"/>
          </a:xfrm>
          <a:prstGeom prst="rect">
            <a:avLst/>
          </a:prstGeom>
          <a:noFill/>
        </p:spPr>
        <p:txBody>
          <a:bodyPr wrap="square" lIns="18288" rIns="18288" tIns="18288" bIns="18288" anchor="t">
            <a:spAutoFit/>
          </a:bodyPr>
          <a:lstStyle/>
          <a:p>
            <a:pPr algn="l"/>
            <a:r>
              <a:rPr sz="1012" b="0" i="0">
                <a:solidFill>
                  <a:srgbClr val="46524F"/>
                </a:solidFill>
                <a:latin typeface="Segoe UI"/>
              </a:rPr>
              <a:t>Glucose (sugar)</a:t>
            </a:r>
          </a:p>
        </p:txBody>
      </p:sp>
      <p:sp>
        <p:nvSpPr>
          <p:cNvPr id="41" name="Oval 40"/>
          <p:cNvSpPr/>
          <p:nvPr/>
        </p:nvSpPr>
        <p:spPr>
          <a:xfrm>
            <a:off x="5200497" y="4436745"/>
            <a:ext cx="133349" cy="133349"/>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5242407" y="4478655"/>
            <a:ext cx="49530" cy="49530"/>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ounded Rectangle 42"/>
          <p:cNvSpPr/>
          <p:nvPr/>
        </p:nvSpPr>
        <p:spPr>
          <a:xfrm>
            <a:off x="5324322" y="4478655"/>
            <a:ext cx="161924" cy="49530"/>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5429097" y="4522470"/>
            <a:ext cx="32385" cy="47624"/>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5581497" y="4400597"/>
            <a:ext cx="2926080" cy="192881"/>
          </a:xfrm>
          <a:prstGeom prst="rect">
            <a:avLst/>
          </a:prstGeom>
          <a:noFill/>
        </p:spPr>
        <p:txBody>
          <a:bodyPr wrap="square" lIns="18288" rIns="18288" tIns="18288" bIns="18288" anchor="t">
            <a:spAutoFit/>
          </a:bodyPr>
          <a:lstStyle/>
          <a:p>
            <a:pPr algn="l"/>
            <a:r>
              <a:rPr sz="1012" b="0" i="0">
                <a:solidFill>
                  <a:srgbClr val="46524F"/>
                </a:solidFill>
                <a:latin typeface="Segoe UI"/>
              </a:rPr>
              <a:t>Insulin (the key)</a:t>
            </a:r>
          </a:p>
        </p:txBody>
      </p:sp>
      <p:sp>
        <p:nvSpPr>
          <p:cNvPr id="46" name="Rounded Rectangle 45"/>
          <p:cNvSpPr/>
          <p:nvPr/>
        </p:nvSpPr>
        <p:spPr>
          <a:xfrm>
            <a:off x="6972147" y="4370070"/>
            <a:ext cx="133349" cy="209550"/>
          </a:xfrm>
          <a:prstGeom prst="roundRect">
            <a:avLst>
              <a:gd name="adj" fmla="val 21428"/>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7181697" y="4400597"/>
            <a:ext cx="2926080" cy="192881"/>
          </a:xfrm>
          <a:prstGeom prst="rect">
            <a:avLst/>
          </a:prstGeom>
          <a:noFill/>
        </p:spPr>
        <p:txBody>
          <a:bodyPr wrap="square" lIns="18288" rIns="18288" tIns="18288" bIns="18288" anchor="t">
            <a:spAutoFit/>
          </a:bodyPr>
          <a:lstStyle/>
          <a:p>
            <a:pPr algn="l"/>
            <a:r>
              <a:rPr sz="1012" b="0" i="0">
                <a:solidFill>
                  <a:srgbClr val="46524F"/>
                </a:solidFill>
                <a:latin typeface="Segoe UI"/>
              </a:rPr>
              <a:t>The cell's lock</a:t>
            </a:r>
          </a:p>
        </p:txBody>
      </p:sp>
      <p:sp>
        <p:nvSpPr>
          <p:cNvPr id="48" name="TextBox 47"/>
          <p:cNvSpPr txBox="1"/>
          <p:nvPr/>
        </p:nvSpPr>
        <p:spPr>
          <a:xfrm>
            <a:off x="3371697" y="1758029"/>
            <a:ext cx="2926080" cy="271462"/>
          </a:xfrm>
          <a:prstGeom prst="rect">
            <a:avLst/>
          </a:prstGeom>
          <a:noFill/>
        </p:spPr>
        <p:txBody>
          <a:bodyPr wrap="square" lIns="18288" rIns="18288" tIns="18288" bIns="18288" anchor="t">
            <a:spAutoFit/>
          </a:bodyPr>
          <a:lstStyle/>
          <a:p>
            <a:pPr algn="l"/>
            <a:r>
              <a:rPr sz="1425" b="1" i="0">
                <a:solidFill>
                  <a:srgbClr val="0A3F3C"/>
                </a:solidFill>
                <a:latin typeface="Segoe UI"/>
              </a:rPr>
              <a:t>Working normally</a:t>
            </a:r>
          </a:p>
        </p:txBody>
      </p:sp>
      <p:sp>
        <p:nvSpPr>
          <p:cNvPr id="49" name="TextBox 48"/>
          <p:cNvSpPr txBox="1"/>
          <p:nvPr/>
        </p:nvSpPr>
        <p:spPr>
          <a:xfrm>
            <a:off x="3371697" y="2047922"/>
            <a:ext cx="2926080" cy="192881"/>
          </a:xfrm>
          <a:prstGeom prst="rect">
            <a:avLst/>
          </a:prstGeom>
          <a:noFill/>
        </p:spPr>
        <p:txBody>
          <a:bodyPr wrap="square" lIns="18288" rIns="18288" tIns="18288" bIns="18288" anchor="t">
            <a:spAutoFit/>
          </a:bodyPr>
          <a:lstStyle/>
          <a:p>
            <a:pPr algn="l"/>
            <a:r>
              <a:rPr sz="1012" b="0" i="0">
                <a:solidFill>
                  <a:srgbClr val="46524F"/>
                </a:solidFill>
                <a:latin typeface="Segoe UI"/>
              </a:rPr>
              <a:t>Insulin lets glucose into the cell.</a:t>
            </a:r>
          </a:p>
        </p:txBody>
      </p:sp>
      <p:sp>
        <p:nvSpPr>
          <p:cNvPr id="50" name="Rounded Rectangle 4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Rectangle 5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Insulin lets glucose move from the blood into cells.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Insulin Resistance &amp; Prediabetes; U.S. Centers for Disease Control and Prevention, About Insulin Resistance and Type 2 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In insulin resistance, the lock responds poorly</a:t>
            </a:r>
          </a:p>
        </p:txBody>
      </p:sp>
      <p:sp>
        <p:nvSpPr>
          <p:cNvPr id="8" name="Rounded Rectangle 7"/>
          <p:cNvSpPr/>
          <p:nvPr/>
        </p:nvSpPr>
        <p:spPr>
          <a:xfrm>
            <a:off x="548639" y="1645920"/>
            <a:ext cx="5410047" cy="3246028"/>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1901151" y="2655795"/>
            <a:ext cx="2705023" cy="865607"/>
          </a:xfrm>
          <a:prstGeom prst="roundRect">
            <a:avLst>
              <a:gd name="adj" fmla="val 50000"/>
            </a:avLst>
          </a:prstGeom>
          <a:solidFill>
            <a:srgbClr val="FBEAE6"/>
          </a:solidFill>
          <a:ln w="19050">
            <a:solidFill>
              <a:srgbClr val="EFC4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87317" y="2389350"/>
            <a:ext cx="2926080" cy="202876"/>
          </a:xfrm>
          <a:prstGeom prst="rect">
            <a:avLst/>
          </a:prstGeom>
          <a:noFill/>
        </p:spPr>
        <p:txBody>
          <a:bodyPr wrap="square" lIns="18288" rIns="18288" tIns="18288" bIns="18288" anchor="t">
            <a:spAutoFit/>
          </a:bodyPr>
          <a:lstStyle/>
          <a:p>
            <a:pPr algn="ctr"/>
            <a:r>
              <a:rPr sz="1064" b="1" i="0">
                <a:solidFill>
                  <a:srgbClr val="A3271B"/>
                </a:solidFill>
                <a:latin typeface="Segoe UI"/>
              </a:rPr>
              <a:t>Bloodstream</a:t>
            </a:r>
          </a:p>
        </p:txBody>
      </p:sp>
      <p:sp>
        <p:nvSpPr>
          <p:cNvPr id="11" name="Rounded Rectangle 10"/>
          <p:cNvSpPr/>
          <p:nvPr/>
        </p:nvSpPr>
        <p:spPr>
          <a:xfrm>
            <a:off x="674874" y="2908264"/>
            <a:ext cx="1009875" cy="396736"/>
          </a:xfrm>
          <a:prstGeom prst="roundRect">
            <a:avLst>
              <a:gd name="adj" fmla="val 50000"/>
            </a:avLst>
          </a:prstGeom>
          <a:solidFill>
            <a:srgbClr val="F6ECDB"/>
          </a:solidFill>
          <a:ln w="19050">
            <a:solidFill>
              <a:srgbClr val="B779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91276" y="3070565"/>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1071611" y="3034498"/>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1269979" y="3088599"/>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83227" y="3345125"/>
            <a:ext cx="2926080" cy="202876"/>
          </a:xfrm>
          <a:prstGeom prst="rect">
            <a:avLst/>
          </a:prstGeom>
          <a:noFill/>
        </p:spPr>
        <p:txBody>
          <a:bodyPr wrap="square" lIns="18288" rIns="18288" tIns="18288" bIns="18288" anchor="t">
            <a:spAutoFit/>
          </a:bodyPr>
          <a:lstStyle/>
          <a:p>
            <a:pPr algn="ctr"/>
            <a:r>
              <a:rPr sz="1064" b="1" i="0">
                <a:solidFill>
                  <a:srgbClr val="15201E"/>
                </a:solidFill>
                <a:latin typeface="Segoe UI"/>
              </a:rPr>
              <a:t>Pancreas</a:t>
            </a:r>
          </a:p>
        </p:txBody>
      </p:sp>
      <p:cxnSp>
        <p:nvCxnSpPr>
          <p:cNvPr id="16" name="Connector 15"/>
          <p:cNvCxnSpPr/>
          <p:nvPr/>
        </p:nvCxnSpPr>
        <p:spPr>
          <a:xfrm>
            <a:off x="1684749" y="3106632"/>
            <a:ext cx="378704" cy="0"/>
          </a:xfrm>
          <a:prstGeom prst="line">
            <a:avLst/>
          </a:prstGeom>
          <a:ln w="28575">
            <a:solidFill>
              <a:srgbClr val="B7791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83227" y="2668193"/>
            <a:ext cx="2926080" cy="169063"/>
          </a:xfrm>
          <a:prstGeom prst="rect">
            <a:avLst/>
          </a:prstGeom>
          <a:noFill/>
        </p:spPr>
        <p:txBody>
          <a:bodyPr wrap="square" lIns="18288" rIns="18288" tIns="18288" bIns="18288" anchor="t">
            <a:spAutoFit/>
          </a:bodyPr>
          <a:lstStyle/>
          <a:p>
            <a:pPr algn="ctr"/>
            <a:r>
              <a:rPr sz="887" b="0" i="0">
                <a:solidFill>
                  <a:srgbClr val="46524F"/>
                </a:solidFill>
                <a:latin typeface="Segoe UI"/>
              </a:rPr>
              <a:t>releases insulin</a:t>
            </a:r>
          </a:p>
        </p:txBody>
      </p:sp>
      <p:sp>
        <p:nvSpPr>
          <p:cNvPr id="18" name="Oval 17"/>
          <p:cNvSpPr/>
          <p:nvPr/>
        </p:nvSpPr>
        <p:spPr>
          <a:xfrm>
            <a:off x="4552075" y="2403326"/>
            <a:ext cx="1370545" cy="1370545"/>
          </a:xfrm>
          <a:prstGeom prst="ellipse">
            <a:avLst/>
          </a:prstGeom>
          <a:solidFill>
            <a:srgbClr val="E3EEEC"/>
          </a:solidFill>
          <a:ln w="25400">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774307" y="3860613"/>
            <a:ext cx="2926080" cy="189351"/>
          </a:xfrm>
          <a:prstGeom prst="rect">
            <a:avLst/>
          </a:prstGeom>
          <a:noFill/>
        </p:spPr>
        <p:txBody>
          <a:bodyPr wrap="square" lIns="18288" rIns="18288" tIns="18288" bIns="18288" anchor="t">
            <a:spAutoFit/>
          </a:bodyPr>
          <a:lstStyle/>
          <a:p>
            <a:pPr algn="ctr"/>
            <a:r>
              <a:rPr sz="993" b="1" i="0">
                <a:solidFill>
                  <a:srgbClr val="15201E"/>
                </a:solidFill>
                <a:latin typeface="Segoe UI"/>
              </a:rPr>
              <a:t>Muscle, fat or liver cell</a:t>
            </a:r>
          </a:p>
        </p:txBody>
      </p:sp>
      <p:sp>
        <p:nvSpPr>
          <p:cNvPr id="20" name="Rounded Rectangle 19"/>
          <p:cNvSpPr/>
          <p:nvPr/>
        </p:nvSpPr>
        <p:spPr>
          <a:xfrm>
            <a:off x="4461907" y="2944331"/>
            <a:ext cx="198368" cy="306569"/>
          </a:xfrm>
          <a:prstGeom prst="roundRect">
            <a:avLst>
              <a:gd name="adj" fmla="val 22727"/>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4529533" y="3029990"/>
            <a:ext cx="63117" cy="63117"/>
          </a:xfrm>
          <a:prstGeom prst="ellipse">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2252804" y="2935314"/>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2847910" y="316975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3352848" y="286318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3019228" y="3133683"/>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3058902" y="3173356"/>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3136446" y="3173356"/>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ounded Rectangle 27"/>
          <p:cNvSpPr/>
          <p:nvPr/>
        </p:nvSpPr>
        <p:spPr>
          <a:xfrm>
            <a:off x="3235630" y="3214833"/>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4173371" y="3034498"/>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4213045" y="3074172"/>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ounded Rectangle 30"/>
          <p:cNvSpPr/>
          <p:nvPr/>
        </p:nvSpPr>
        <p:spPr>
          <a:xfrm>
            <a:off x="4290589" y="3074172"/>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4389773" y="3115649"/>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33" name="Connector 32"/>
          <p:cNvCxnSpPr/>
          <p:nvPr/>
        </p:nvCxnSpPr>
        <p:spPr>
          <a:xfrm>
            <a:off x="4155338" y="3377135"/>
            <a:ext cx="739373" cy="0"/>
          </a:xfrm>
          <a:prstGeom prst="line">
            <a:avLst/>
          </a:prstGeom>
          <a:ln w="28575">
            <a:solidFill>
              <a:srgbClr val="0E5753"/>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Oval 33"/>
          <p:cNvSpPr/>
          <p:nvPr/>
        </p:nvSpPr>
        <p:spPr>
          <a:xfrm>
            <a:off x="5174230" y="2845147"/>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5426699" y="3097616"/>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4993895" y="322385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3810374" y="3425600"/>
            <a:ext cx="2926080" cy="169063"/>
          </a:xfrm>
          <a:prstGeom prst="rect">
            <a:avLst/>
          </a:prstGeom>
          <a:noFill/>
        </p:spPr>
        <p:txBody>
          <a:bodyPr wrap="square" lIns="18288" rIns="18288" tIns="18288" bIns="18288" anchor="t">
            <a:spAutoFit/>
          </a:bodyPr>
          <a:lstStyle/>
          <a:p>
            <a:pPr algn="ctr"/>
            <a:r>
              <a:rPr sz="887" b="1" i="0">
                <a:solidFill>
                  <a:srgbClr val="0A3F3C"/>
                </a:solidFill>
                <a:latin typeface="Segoe UI"/>
              </a:rPr>
              <a:t>used for energy</a:t>
            </a:r>
          </a:p>
        </p:txBody>
      </p:sp>
      <p:sp>
        <p:nvSpPr>
          <p:cNvPr id="38" name="TextBox 37"/>
          <p:cNvSpPr txBox="1"/>
          <p:nvPr/>
        </p:nvSpPr>
        <p:spPr>
          <a:xfrm>
            <a:off x="1752229" y="2415724"/>
            <a:ext cx="2926080" cy="169063"/>
          </a:xfrm>
          <a:prstGeom prst="rect">
            <a:avLst/>
          </a:prstGeom>
          <a:noFill/>
        </p:spPr>
        <p:txBody>
          <a:bodyPr wrap="square" lIns="18288" rIns="18288" tIns="18288" bIns="18288" anchor="t">
            <a:spAutoFit/>
          </a:bodyPr>
          <a:lstStyle/>
          <a:p>
            <a:pPr algn="r"/>
            <a:r>
              <a:rPr sz="887" b="1" i="0">
                <a:solidFill>
                  <a:srgbClr val="0A3F3C"/>
                </a:solidFill>
                <a:latin typeface="Segoe UI"/>
              </a:rPr>
              <a:t>Key opens the lock</a:t>
            </a:r>
          </a:p>
        </p:txBody>
      </p:sp>
      <p:sp>
        <p:nvSpPr>
          <p:cNvPr id="39" name="Oval 38"/>
          <p:cNvSpPr/>
          <p:nvPr/>
        </p:nvSpPr>
        <p:spPr>
          <a:xfrm>
            <a:off x="792092" y="4287826"/>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99477" y="4253608"/>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Glucose (sugar)</a:t>
            </a:r>
          </a:p>
        </p:txBody>
      </p:sp>
      <p:sp>
        <p:nvSpPr>
          <p:cNvPr id="41" name="Oval 40"/>
          <p:cNvSpPr/>
          <p:nvPr/>
        </p:nvSpPr>
        <p:spPr>
          <a:xfrm>
            <a:off x="2406089" y="4287826"/>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2445763" y="432750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ounded Rectangle 42"/>
          <p:cNvSpPr/>
          <p:nvPr/>
        </p:nvSpPr>
        <p:spPr>
          <a:xfrm>
            <a:off x="2523307" y="432750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ounded Rectangle 43"/>
          <p:cNvSpPr/>
          <p:nvPr/>
        </p:nvSpPr>
        <p:spPr>
          <a:xfrm>
            <a:off x="2622491" y="436897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2766759" y="4253608"/>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Insulin (the key)</a:t>
            </a:r>
          </a:p>
        </p:txBody>
      </p:sp>
      <p:sp>
        <p:nvSpPr>
          <p:cNvPr id="46" name="Rounded Rectangle 45"/>
          <p:cNvSpPr/>
          <p:nvPr/>
        </p:nvSpPr>
        <p:spPr>
          <a:xfrm>
            <a:off x="4083204" y="4224709"/>
            <a:ext cx="126234" cy="198368"/>
          </a:xfrm>
          <a:prstGeom prst="roundRect">
            <a:avLst>
              <a:gd name="adj" fmla="val 21428"/>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4281572" y="4253608"/>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The cell's lock</a:t>
            </a:r>
          </a:p>
        </p:txBody>
      </p:sp>
      <p:sp>
        <p:nvSpPr>
          <p:cNvPr id="48" name="TextBox 47"/>
          <p:cNvSpPr txBox="1"/>
          <p:nvPr/>
        </p:nvSpPr>
        <p:spPr>
          <a:xfrm>
            <a:off x="674874" y="1752047"/>
            <a:ext cx="2926080" cy="256977"/>
          </a:xfrm>
          <a:prstGeom prst="rect">
            <a:avLst/>
          </a:prstGeom>
          <a:noFill/>
        </p:spPr>
        <p:txBody>
          <a:bodyPr wrap="square" lIns="18288" rIns="18288" tIns="18288" bIns="18288" anchor="t">
            <a:spAutoFit/>
          </a:bodyPr>
          <a:lstStyle/>
          <a:p>
            <a:pPr algn="l"/>
            <a:r>
              <a:rPr sz="1348" b="1" i="0">
                <a:solidFill>
                  <a:srgbClr val="0A3F3C"/>
                </a:solidFill>
                <a:latin typeface="Segoe UI"/>
              </a:rPr>
              <a:t>Working normally</a:t>
            </a:r>
          </a:p>
        </p:txBody>
      </p:sp>
      <p:sp>
        <p:nvSpPr>
          <p:cNvPr id="49" name="TextBox 48"/>
          <p:cNvSpPr txBox="1"/>
          <p:nvPr/>
        </p:nvSpPr>
        <p:spPr>
          <a:xfrm>
            <a:off x="674874" y="2026471"/>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Insulin lets glucose into the cell.</a:t>
            </a:r>
          </a:p>
        </p:txBody>
      </p:sp>
      <p:sp>
        <p:nvSpPr>
          <p:cNvPr id="50" name="Rounded Rectangle 49"/>
          <p:cNvSpPr/>
          <p:nvPr/>
        </p:nvSpPr>
        <p:spPr>
          <a:xfrm>
            <a:off x="6233007" y="1645920"/>
            <a:ext cx="5410047" cy="3246028"/>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Rounded Rectangle 50"/>
          <p:cNvSpPr/>
          <p:nvPr/>
        </p:nvSpPr>
        <p:spPr>
          <a:xfrm>
            <a:off x="7585519" y="2655795"/>
            <a:ext cx="2705023" cy="865607"/>
          </a:xfrm>
          <a:prstGeom prst="roundRect">
            <a:avLst>
              <a:gd name="adj" fmla="val 50000"/>
            </a:avLst>
          </a:prstGeom>
          <a:solidFill>
            <a:srgbClr val="FBEAE6"/>
          </a:solidFill>
          <a:ln w="19050">
            <a:solidFill>
              <a:srgbClr val="EFC4B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6771685" y="2389350"/>
            <a:ext cx="2926080" cy="202876"/>
          </a:xfrm>
          <a:prstGeom prst="rect">
            <a:avLst/>
          </a:prstGeom>
          <a:noFill/>
        </p:spPr>
        <p:txBody>
          <a:bodyPr wrap="square" lIns="18288" rIns="18288" tIns="18288" bIns="18288" anchor="t">
            <a:spAutoFit/>
          </a:bodyPr>
          <a:lstStyle/>
          <a:p>
            <a:pPr algn="ctr"/>
            <a:r>
              <a:rPr sz="1064" b="1" i="0">
                <a:solidFill>
                  <a:srgbClr val="A3271B"/>
                </a:solidFill>
                <a:latin typeface="Segoe UI"/>
              </a:rPr>
              <a:t>Bloodstream</a:t>
            </a:r>
          </a:p>
        </p:txBody>
      </p:sp>
      <p:sp>
        <p:nvSpPr>
          <p:cNvPr id="53" name="Rounded Rectangle 52"/>
          <p:cNvSpPr/>
          <p:nvPr/>
        </p:nvSpPr>
        <p:spPr>
          <a:xfrm>
            <a:off x="6359242" y="2908264"/>
            <a:ext cx="1009875" cy="396736"/>
          </a:xfrm>
          <a:prstGeom prst="roundRect">
            <a:avLst>
              <a:gd name="adj" fmla="val 50000"/>
            </a:avLst>
          </a:prstGeom>
          <a:solidFill>
            <a:srgbClr val="F6ECDB"/>
          </a:solidFill>
          <a:ln w="19050">
            <a:solidFill>
              <a:srgbClr val="B7791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Oval 53"/>
          <p:cNvSpPr/>
          <p:nvPr/>
        </p:nvSpPr>
        <p:spPr>
          <a:xfrm>
            <a:off x="6575643" y="3070565"/>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Oval 54"/>
          <p:cNvSpPr/>
          <p:nvPr/>
        </p:nvSpPr>
        <p:spPr>
          <a:xfrm>
            <a:off x="6755978" y="3034498"/>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Oval 55"/>
          <p:cNvSpPr/>
          <p:nvPr/>
        </p:nvSpPr>
        <p:spPr>
          <a:xfrm>
            <a:off x="6954347" y="3088599"/>
            <a:ext cx="72133" cy="72133"/>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5401139" y="3345125"/>
            <a:ext cx="2926080" cy="202876"/>
          </a:xfrm>
          <a:prstGeom prst="rect">
            <a:avLst/>
          </a:prstGeom>
          <a:noFill/>
        </p:spPr>
        <p:txBody>
          <a:bodyPr wrap="square" lIns="18288" rIns="18288" tIns="18288" bIns="18288" anchor="t">
            <a:spAutoFit/>
          </a:bodyPr>
          <a:lstStyle/>
          <a:p>
            <a:pPr algn="ctr"/>
            <a:r>
              <a:rPr sz="1064" b="1" i="0">
                <a:solidFill>
                  <a:srgbClr val="15201E"/>
                </a:solidFill>
                <a:latin typeface="Segoe UI"/>
              </a:rPr>
              <a:t>Pancreas</a:t>
            </a:r>
          </a:p>
        </p:txBody>
      </p:sp>
      <p:cxnSp>
        <p:nvCxnSpPr>
          <p:cNvPr id="58" name="Connector 57"/>
          <p:cNvCxnSpPr/>
          <p:nvPr/>
        </p:nvCxnSpPr>
        <p:spPr>
          <a:xfrm>
            <a:off x="7369117" y="3106632"/>
            <a:ext cx="378703" cy="0"/>
          </a:xfrm>
          <a:prstGeom prst="line">
            <a:avLst/>
          </a:prstGeom>
          <a:ln w="28575">
            <a:solidFill>
              <a:srgbClr val="B7791F"/>
            </a:solidFill>
            <a:tailEnd type="triangle" w="med" len="med"/>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5401139" y="2668193"/>
            <a:ext cx="2926080" cy="169063"/>
          </a:xfrm>
          <a:prstGeom prst="rect">
            <a:avLst/>
          </a:prstGeom>
          <a:noFill/>
        </p:spPr>
        <p:txBody>
          <a:bodyPr wrap="square" lIns="18288" rIns="18288" tIns="18288" bIns="18288" anchor="t">
            <a:spAutoFit/>
          </a:bodyPr>
          <a:lstStyle/>
          <a:p>
            <a:pPr algn="ctr"/>
            <a:r>
              <a:rPr sz="887" b="0" i="0">
                <a:solidFill>
                  <a:srgbClr val="7A5300"/>
                </a:solidFill>
                <a:latin typeface="Segoe UI"/>
              </a:rPr>
              <a:t>releases MORE insulin</a:t>
            </a:r>
          </a:p>
        </p:txBody>
      </p:sp>
      <p:sp>
        <p:nvSpPr>
          <p:cNvPr id="60" name="Oval 59"/>
          <p:cNvSpPr/>
          <p:nvPr/>
        </p:nvSpPr>
        <p:spPr>
          <a:xfrm>
            <a:off x="10236442" y="2403326"/>
            <a:ext cx="1370545" cy="1370545"/>
          </a:xfrm>
          <a:prstGeom prst="ellipse">
            <a:avLst/>
          </a:prstGeom>
          <a:solidFill>
            <a:srgbClr val="E3EEEC"/>
          </a:solidFill>
          <a:ln w="25400">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9458675" y="3860613"/>
            <a:ext cx="2926080" cy="189351"/>
          </a:xfrm>
          <a:prstGeom prst="rect">
            <a:avLst/>
          </a:prstGeom>
          <a:noFill/>
        </p:spPr>
        <p:txBody>
          <a:bodyPr wrap="square" lIns="18288" rIns="18288" tIns="18288" bIns="18288" anchor="t">
            <a:spAutoFit/>
          </a:bodyPr>
          <a:lstStyle/>
          <a:p>
            <a:pPr algn="ctr"/>
            <a:r>
              <a:rPr sz="993" b="1" i="0">
                <a:solidFill>
                  <a:srgbClr val="15201E"/>
                </a:solidFill>
                <a:latin typeface="Segoe UI"/>
              </a:rPr>
              <a:t>Muscle, fat or liver cell</a:t>
            </a:r>
          </a:p>
        </p:txBody>
      </p:sp>
      <p:sp>
        <p:nvSpPr>
          <p:cNvPr id="62" name="Rounded Rectangle 61"/>
          <p:cNvSpPr/>
          <p:nvPr/>
        </p:nvSpPr>
        <p:spPr>
          <a:xfrm>
            <a:off x="10146275" y="2944331"/>
            <a:ext cx="198368" cy="306569"/>
          </a:xfrm>
          <a:prstGeom prst="roundRect">
            <a:avLst>
              <a:gd name="adj" fmla="val 22727"/>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Oval 62"/>
          <p:cNvSpPr/>
          <p:nvPr/>
        </p:nvSpPr>
        <p:spPr>
          <a:xfrm>
            <a:off x="10213900" y="3029990"/>
            <a:ext cx="63117" cy="63117"/>
          </a:xfrm>
          <a:prstGeom prst="ellipse">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Oval 63"/>
          <p:cNvSpPr/>
          <p:nvPr/>
        </p:nvSpPr>
        <p:spPr>
          <a:xfrm>
            <a:off x="7847005" y="2845147"/>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Oval 64"/>
          <p:cNvSpPr/>
          <p:nvPr/>
        </p:nvSpPr>
        <p:spPr>
          <a:xfrm>
            <a:off x="8261775" y="3187783"/>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Oval 65"/>
          <p:cNvSpPr/>
          <p:nvPr/>
        </p:nvSpPr>
        <p:spPr>
          <a:xfrm>
            <a:off x="8658512" y="2827113"/>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Oval 66"/>
          <p:cNvSpPr/>
          <p:nvPr/>
        </p:nvSpPr>
        <p:spPr>
          <a:xfrm>
            <a:off x="9145416" y="322385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Oval 67"/>
          <p:cNvSpPr/>
          <p:nvPr/>
        </p:nvSpPr>
        <p:spPr>
          <a:xfrm>
            <a:off x="9524119" y="2809080"/>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Oval 68"/>
          <p:cNvSpPr/>
          <p:nvPr/>
        </p:nvSpPr>
        <p:spPr>
          <a:xfrm>
            <a:off x="8063407" y="3025482"/>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Oval 69"/>
          <p:cNvSpPr/>
          <p:nvPr/>
        </p:nvSpPr>
        <p:spPr>
          <a:xfrm>
            <a:off x="8874914" y="3025482"/>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Oval 70"/>
          <p:cNvSpPr/>
          <p:nvPr/>
        </p:nvSpPr>
        <p:spPr>
          <a:xfrm>
            <a:off x="9343784" y="3007448"/>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Oval 71"/>
          <p:cNvSpPr/>
          <p:nvPr/>
        </p:nvSpPr>
        <p:spPr>
          <a:xfrm>
            <a:off x="8342926" y="2845147"/>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Oval 72"/>
          <p:cNvSpPr/>
          <p:nvPr/>
        </p:nvSpPr>
        <p:spPr>
          <a:xfrm>
            <a:off x="8382599" y="288482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ounded Rectangle 73"/>
          <p:cNvSpPr/>
          <p:nvPr/>
        </p:nvSpPr>
        <p:spPr>
          <a:xfrm>
            <a:off x="8460143" y="288482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Rounded Rectangle 74"/>
          <p:cNvSpPr/>
          <p:nvPr/>
        </p:nvSpPr>
        <p:spPr>
          <a:xfrm>
            <a:off x="8559328" y="292629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Oval 75"/>
          <p:cNvSpPr/>
          <p:nvPr/>
        </p:nvSpPr>
        <p:spPr>
          <a:xfrm>
            <a:off x="8793763" y="3241884"/>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Oval 76"/>
          <p:cNvSpPr/>
          <p:nvPr/>
        </p:nvSpPr>
        <p:spPr>
          <a:xfrm>
            <a:off x="8833437" y="3281557"/>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Rounded Rectangle 77"/>
          <p:cNvSpPr/>
          <p:nvPr/>
        </p:nvSpPr>
        <p:spPr>
          <a:xfrm>
            <a:off x="8910981" y="3281557"/>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Rounded Rectangle 78"/>
          <p:cNvSpPr/>
          <p:nvPr/>
        </p:nvSpPr>
        <p:spPr>
          <a:xfrm>
            <a:off x="9010165" y="3323034"/>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Oval 79"/>
          <p:cNvSpPr/>
          <p:nvPr/>
        </p:nvSpPr>
        <p:spPr>
          <a:xfrm>
            <a:off x="9190500" y="2845147"/>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Oval 80"/>
          <p:cNvSpPr/>
          <p:nvPr/>
        </p:nvSpPr>
        <p:spPr>
          <a:xfrm>
            <a:off x="9230173" y="288482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Rounded Rectangle 81"/>
          <p:cNvSpPr/>
          <p:nvPr/>
        </p:nvSpPr>
        <p:spPr>
          <a:xfrm>
            <a:off x="9307717" y="288482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Rounded Rectangle 82"/>
          <p:cNvSpPr/>
          <p:nvPr/>
        </p:nvSpPr>
        <p:spPr>
          <a:xfrm>
            <a:off x="9406902" y="292629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Oval 83"/>
          <p:cNvSpPr/>
          <p:nvPr/>
        </p:nvSpPr>
        <p:spPr>
          <a:xfrm>
            <a:off x="9605270" y="3223850"/>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Oval 84"/>
          <p:cNvSpPr/>
          <p:nvPr/>
        </p:nvSpPr>
        <p:spPr>
          <a:xfrm>
            <a:off x="9644944" y="3263524"/>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ounded Rectangle 85"/>
          <p:cNvSpPr/>
          <p:nvPr/>
        </p:nvSpPr>
        <p:spPr>
          <a:xfrm>
            <a:off x="9722488" y="3263524"/>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Rounded Rectangle 86"/>
          <p:cNvSpPr/>
          <p:nvPr/>
        </p:nvSpPr>
        <p:spPr>
          <a:xfrm>
            <a:off x="9821672" y="3305001"/>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Oval 87"/>
          <p:cNvSpPr/>
          <p:nvPr/>
        </p:nvSpPr>
        <p:spPr>
          <a:xfrm>
            <a:off x="7874055" y="3259917"/>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Oval 88"/>
          <p:cNvSpPr/>
          <p:nvPr/>
        </p:nvSpPr>
        <p:spPr>
          <a:xfrm>
            <a:off x="7913729" y="3299591"/>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Rounded Rectangle 89"/>
          <p:cNvSpPr/>
          <p:nvPr/>
        </p:nvSpPr>
        <p:spPr>
          <a:xfrm>
            <a:off x="7991273" y="3299591"/>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Rounded Rectangle 90"/>
          <p:cNvSpPr/>
          <p:nvPr/>
        </p:nvSpPr>
        <p:spPr>
          <a:xfrm>
            <a:off x="8090457" y="3341068"/>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Oval 91"/>
          <p:cNvSpPr/>
          <p:nvPr/>
        </p:nvSpPr>
        <p:spPr>
          <a:xfrm>
            <a:off x="9857739" y="3034498"/>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Oval 92"/>
          <p:cNvSpPr/>
          <p:nvPr/>
        </p:nvSpPr>
        <p:spPr>
          <a:xfrm>
            <a:off x="9897413" y="3074172"/>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Rounded Rectangle 93"/>
          <p:cNvSpPr/>
          <p:nvPr/>
        </p:nvSpPr>
        <p:spPr>
          <a:xfrm>
            <a:off x="9974957" y="3074172"/>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ounded Rectangle 94"/>
          <p:cNvSpPr/>
          <p:nvPr/>
        </p:nvSpPr>
        <p:spPr>
          <a:xfrm>
            <a:off x="10074141" y="3115649"/>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96" name="Connector 95"/>
          <p:cNvCxnSpPr/>
          <p:nvPr/>
        </p:nvCxnSpPr>
        <p:spPr>
          <a:xfrm>
            <a:off x="10173325" y="2727929"/>
            <a:ext cx="144268" cy="144268"/>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cxnSp>
        <p:nvCxnSpPr>
          <p:cNvPr id="97" name="Connector 96"/>
          <p:cNvCxnSpPr/>
          <p:nvPr/>
        </p:nvCxnSpPr>
        <p:spPr>
          <a:xfrm flipH="1">
            <a:off x="10173325" y="2727929"/>
            <a:ext cx="144268" cy="144268"/>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cxnSp>
        <p:nvCxnSpPr>
          <p:cNvPr id="98" name="Connector 97"/>
          <p:cNvCxnSpPr/>
          <p:nvPr/>
        </p:nvCxnSpPr>
        <p:spPr>
          <a:xfrm>
            <a:off x="9839706" y="3449269"/>
            <a:ext cx="631172" cy="0"/>
          </a:xfrm>
          <a:prstGeom prst="line">
            <a:avLst/>
          </a:prstGeom>
          <a:ln w="22860">
            <a:solidFill>
              <a:srgbClr val="A3271B"/>
            </a:solidFill>
            <a:prstDash val="dash"/>
            <a:tailEnd type="triangle" w="med" len="med"/>
          </a:ln>
        </p:spPr>
        <p:style>
          <a:lnRef idx="2">
            <a:schemeClr val="accent1"/>
          </a:lnRef>
          <a:fillRef idx="0">
            <a:schemeClr val="accent1"/>
          </a:fillRef>
          <a:effectRef idx="1">
            <a:schemeClr val="accent1"/>
          </a:effectRef>
          <a:fontRef idx="minor">
            <a:schemeClr val="tx1"/>
          </a:fontRef>
        </p:style>
      </p:cxnSp>
      <p:cxnSp>
        <p:nvCxnSpPr>
          <p:cNvPr id="99" name="Connector 98"/>
          <p:cNvCxnSpPr/>
          <p:nvPr/>
        </p:nvCxnSpPr>
        <p:spPr>
          <a:xfrm>
            <a:off x="10065124" y="3386151"/>
            <a:ext cx="126235" cy="126235"/>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cxnSp>
        <p:nvCxnSpPr>
          <p:cNvPr id="100" name="Connector 99"/>
          <p:cNvCxnSpPr/>
          <p:nvPr/>
        </p:nvCxnSpPr>
        <p:spPr>
          <a:xfrm flipH="1">
            <a:off x="10065124" y="3386151"/>
            <a:ext cx="126235" cy="126235"/>
          </a:xfrm>
          <a:prstGeom prst="line">
            <a:avLst/>
          </a:prstGeom>
          <a:ln w="33020">
            <a:solidFill>
              <a:srgbClr val="A3271B"/>
            </a:solidFill>
          </a:ln>
        </p:spPr>
        <p:style>
          <a:lnRef idx="2">
            <a:schemeClr val="accent1"/>
          </a:lnRef>
          <a:fillRef idx="0">
            <a:schemeClr val="accent1"/>
          </a:fillRef>
          <a:effectRef idx="1">
            <a:schemeClr val="accent1"/>
          </a:effectRef>
          <a:fontRef idx="minor">
            <a:schemeClr val="tx1"/>
          </a:fontRef>
        </p:style>
      </p:cxnSp>
      <p:sp>
        <p:nvSpPr>
          <p:cNvPr id="101" name="Oval 100"/>
          <p:cNvSpPr/>
          <p:nvPr/>
        </p:nvSpPr>
        <p:spPr>
          <a:xfrm>
            <a:off x="10858598" y="3025482"/>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TextBox 101"/>
          <p:cNvSpPr txBox="1"/>
          <p:nvPr/>
        </p:nvSpPr>
        <p:spPr>
          <a:xfrm>
            <a:off x="7474991" y="3600660"/>
            <a:ext cx="2926080" cy="175826"/>
          </a:xfrm>
          <a:prstGeom prst="rect">
            <a:avLst/>
          </a:prstGeom>
          <a:noFill/>
        </p:spPr>
        <p:txBody>
          <a:bodyPr wrap="square" lIns="18288" rIns="18288" tIns="18288" bIns="18288" anchor="t">
            <a:spAutoFit/>
          </a:bodyPr>
          <a:lstStyle/>
          <a:p>
            <a:pPr algn="ctr"/>
            <a:r>
              <a:rPr sz="922" b="1" i="0">
                <a:solidFill>
                  <a:srgbClr val="A3271B"/>
                </a:solidFill>
                <a:latin typeface="Segoe UI"/>
              </a:rPr>
              <a:t>Glucose builds up in the blood</a:t>
            </a:r>
          </a:p>
        </p:txBody>
      </p:sp>
      <p:sp>
        <p:nvSpPr>
          <p:cNvPr id="103" name="TextBox 102"/>
          <p:cNvSpPr txBox="1"/>
          <p:nvPr/>
        </p:nvSpPr>
        <p:spPr>
          <a:xfrm>
            <a:off x="7436597" y="2415724"/>
            <a:ext cx="2926080" cy="169063"/>
          </a:xfrm>
          <a:prstGeom prst="rect">
            <a:avLst/>
          </a:prstGeom>
          <a:noFill/>
        </p:spPr>
        <p:txBody>
          <a:bodyPr wrap="square" lIns="18288" rIns="18288" tIns="18288" bIns="18288" anchor="t">
            <a:spAutoFit/>
          </a:bodyPr>
          <a:lstStyle/>
          <a:p>
            <a:pPr algn="r"/>
            <a:r>
              <a:rPr sz="887" b="1" i="0">
                <a:solidFill>
                  <a:srgbClr val="A3271B"/>
                </a:solidFill>
                <a:latin typeface="Segoe UI"/>
              </a:rPr>
              <a:t>Lock responds poorly</a:t>
            </a:r>
          </a:p>
        </p:txBody>
      </p:sp>
      <p:sp>
        <p:nvSpPr>
          <p:cNvPr id="104" name="Oval 103"/>
          <p:cNvSpPr/>
          <p:nvPr/>
        </p:nvSpPr>
        <p:spPr>
          <a:xfrm>
            <a:off x="6476459" y="4287826"/>
            <a:ext cx="126234" cy="126234"/>
          </a:xfrm>
          <a:prstGeom prst="ellipse">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TextBox 104"/>
          <p:cNvSpPr txBox="1"/>
          <p:nvPr/>
        </p:nvSpPr>
        <p:spPr>
          <a:xfrm>
            <a:off x="6683844" y="4253608"/>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Glucose (sugar)</a:t>
            </a:r>
          </a:p>
        </p:txBody>
      </p:sp>
      <p:sp>
        <p:nvSpPr>
          <p:cNvPr id="106" name="Oval 105"/>
          <p:cNvSpPr/>
          <p:nvPr/>
        </p:nvSpPr>
        <p:spPr>
          <a:xfrm>
            <a:off x="8090457" y="4287826"/>
            <a:ext cx="126234" cy="126234"/>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Oval 106"/>
          <p:cNvSpPr/>
          <p:nvPr/>
        </p:nvSpPr>
        <p:spPr>
          <a:xfrm>
            <a:off x="8130130" y="4327500"/>
            <a:ext cx="46887" cy="46887"/>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Rounded Rectangle 107"/>
          <p:cNvSpPr/>
          <p:nvPr/>
        </p:nvSpPr>
        <p:spPr>
          <a:xfrm>
            <a:off x="8207674" y="4327500"/>
            <a:ext cx="153284" cy="46887"/>
          </a:xfrm>
          <a:prstGeom prst="roundRect">
            <a:avLst>
              <a:gd name="adj" fmla="val 28846"/>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ounded Rectangle 108"/>
          <p:cNvSpPr/>
          <p:nvPr/>
        </p:nvSpPr>
        <p:spPr>
          <a:xfrm>
            <a:off x="8306859" y="4368977"/>
            <a:ext cx="30656" cy="45083"/>
          </a:xfrm>
          <a:prstGeom prst="roundRect">
            <a:avLst>
              <a:gd name="adj" fmla="val 29411"/>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TextBox 109"/>
          <p:cNvSpPr txBox="1"/>
          <p:nvPr/>
        </p:nvSpPr>
        <p:spPr>
          <a:xfrm>
            <a:off x="8451127" y="4253608"/>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Insulin (the key)</a:t>
            </a:r>
          </a:p>
        </p:txBody>
      </p:sp>
      <p:sp>
        <p:nvSpPr>
          <p:cNvPr id="111" name="Rounded Rectangle 110"/>
          <p:cNvSpPr/>
          <p:nvPr/>
        </p:nvSpPr>
        <p:spPr>
          <a:xfrm>
            <a:off x="9767572" y="4224709"/>
            <a:ext cx="126234" cy="198368"/>
          </a:xfrm>
          <a:prstGeom prst="roundRect">
            <a:avLst>
              <a:gd name="adj" fmla="val 21428"/>
            </a:avLst>
          </a:prstGeom>
          <a:solidFill>
            <a:srgbClr val="FFFFFF"/>
          </a:solidFill>
          <a:ln w="19050">
            <a:solidFill>
              <a:srgbClr val="0A3F3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TextBox 111"/>
          <p:cNvSpPr txBox="1"/>
          <p:nvPr/>
        </p:nvSpPr>
        <p:spPr>
          <a:xfrm>
            <a:off x="9965940" y="4253608"/>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The cell's lock</a:t>
            </a:r>
          </a:p>
        </p:txBody>
      </p:sp>
      <p:sp>
        <p:nvSpPr>
          <p:cNvPr id="113" name="TextBox 112"/>
          <p:cNvSpPr txBox="1"/>
          <p:nvPr/>
        </p:nvSpPr>
        <p:spPr>
          <a:xfrm>
            <a:off x="6359242" y="1752047"/>
            <a:ext cx="2926080" cy="256977"/>
          </a:xfrm>
          <a:prstGeom prst="rect">
            <a:avLst/>
          </a:prstGeom>
          <a:noFill/>
        </p:spPr>
        <p:txBody>
          <a:bodyPr wrap="square" lIns="18288" rIns="18288" tIns="18288" bIns="18288" anchor="t">
            <a:spAutoFit/>
          </a:bodyPr>
          <a:lstStyle/>
          <a:p>
            <a:pPr algn="l"/>
            <a:r>
              <a:rPr sz="1348" b="1" i="0">
                <a:solidFill>
                  <a:srgbClr val="A3271B"/>
                </a:solidFill>
                <a:latin typeface="Segoe UI"/>
              </a:rPr>
              <a:t>Insulin resistance</a:t>
            </a:r>
          </a:p>
        </p:txBody>
      </p:sp>
      <p:sp>
        <p:nvSpPr>
          <p:cNvPr id="114" name="TextBox 113"/>
          <p:cNvSpPr txBox="1"/>
          <p:nvPr/>
        </p:nvSpPr>
        <p:spPr>
          <a:xfrm>
            <a:off x="6359242" y="2026471"/>
            <a:ext cx="2926080" cy="182589"/>
          </a:xfrm>
          <a:prstGeom prst="rect">
            <a:avLst/>
          </a:prstGeom>
          <a:noFill/>
        </p:spPr>
        <p:txBody>
          <a:bodyPr wrap="square" lIns="18288" rIns="18288" tIns="18288" bIns="18288" anchor="t">
            <a:spAutoFit/>
          </a:bodyPr>
          <a:lstStyle/>
          <a:p>
            <a:pPr algn="l"/>
            <a:r>
              <a:rPr sz="958" b="0" i="0">
                <a:solidFill>
                  <a:srgbClr val="46524F"/>
                </a:solidFill>
                <a:latin typeface="Segoe UI"/>
              </a:rPr>
              <a:t>Cells respond poorly; the pancreas makes more.</a:t>
            </a:r>
          </a:p>
        </p:txBody>
      </p:sp>
      <p:sp>
        <p:nvSpPr>
          <p:cNvPr id="115" name="Rounded Rectangle 1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TextBox 1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pancreas makes more insulin, until it can't keep up.</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About Insulin Resistance and Type 2 Diabetes; NIDDK, Insulin Resistance &amp; Prediabetes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It develops quietly, in stages</a:t>
            </a:r>
          </a:p>
        </p:txBody>
      </p:sp>
      <p:sp>
        <p:nvSpPr>
          <p:cNvPr id="8" name="TextBox 7"/>
          <p:cNvSpPr txBox="1"/>
          <p:nvPr/>
        </p:nvSpPr>
        <p:spPr>
          <a:xfrm>
            <a:off x="749808"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1</a:t>
            </a:r>
          </a:p>
        </p:txBody>
      </p:sp>
      <p:sp>
        <p:nvSpPr>
          <p:cNvPr id="9" name="TextBox 8"/>
          <p:cNvSpPr txBox="1"/>
          <p:nvPr/>
        </p:nvSpPr>
        <p:spPr>
          <a:xfrm>
            <a:off x="749808"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Cells respond</a:t>
            </a:r>
          </a:p>
        </p:txBody>
      </p:sp>
      <p:sp>
        <p:nvSpPr>
          <p:cNvPr id="10" name="TextBox 9"/>
          <p:cNvSpPr txBox="1"/>
          <p:nvPr/>
        </p:nvSpPr>
        <p:spPr>
          <a:xfrm>
            <a:off x="749808"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Insulin released</a:t>
            </a:r>
          </a:p>
        </p:txBody>
      </p:sp>
      <p:sp>
        <p:nvSpPr>
          <p:cNvPr id="11" name="Rounded Rectangle 10"/>
          <p:cNvSpPr/>
          <p:nvPr/>
        </p:nvSpPr>
        <p:spPr>
          <a:xfrm>
            <a:off x="749808"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41247"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Normal</a:t>
            </a:r>
          </a:p>
        </p:txBody>
      </p:sp>
      <p:sp>
        <p:nvSpPr>
          <p:cNvPr id="13" name="TextBox 12"/>
          <p:cNvSpPr txBox="1"/>
          <p:nvPr/>
        </p:nvSpPr>
        <p:spPr>
          <a:xfrm>
            <a:off x="749808"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Blood sugar</a:t>
            </a:r>
          </a:p>
        </p:txBody>
      </p:sp>
      <p:sp>
        <p:nvSpPr>
          <p:cNvPr id="14" name="Rounded Rectangle 13"/>
          <p:cNvSpPr/>
          <p:nvPr/>
        </p:nvSpPr>
        <p:spPr>
          <a:xfrm>
            <a:off x="749808" y="437997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41247" y="437997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Normal</a:t>
            </a:r>
          </a:p>
        </p:txBody>
      </p:sp>
      <p:cxnSp>
        <p:nvCxnSpPr>
          <p:cNvPr id="16" name="Connector 15"/>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523411"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2</a:t>
            </a:r>
          </a:p>
        </p:txBody>
      </p:sp>
      <p:sp>
        <p:nvSpPr>
          <p:cNvPr id="18" name="TextBox 17"/>
          <p:cNvSpPr txBox="1"/>
          <p:nvPr/>
        </p:nvSpPr>
        <p:spPr>
          <a:xfrm>
            <a:off x="3523411"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Cells resist</a:t>
            </a:r>
          </a:p>
        </p:txBody>
      </p:sp>
      <p:sp>
        <p:nvSpPr>
          <p:cNvPr id="19" name="TextBox 18"/>
          <p:cNvSpPr txBox="1"/>
          <p:nvPr/>
        </p:nvSpPr>
        <p:spPr>
          <a:xfrm>
            <a:off x="3523411"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Insulin released</a:t>
            </a:r>
          </a:p>
        </p:txBody>
      </p:sp>
      <p:sp>
        <p:nvSpPr>
          <p:cNvPr id="20" name="Rounded Rectangle 19"/>
          <p:cNvSpPr/>
          <p:nvPr/>
        </p:nvSpPr>
        <p:spPr>
          <a:xfrm>
            <a:off x="3523411"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614851"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Higher</a:t>
            </a:r>
          </a:p>
        </p:txBody>
      </p:sp>
      <p:sp>
        <p:nvSpPr>
          <p:cNvPr id="22" name="TextBox 21"/>
          <p:cNvSpPr txBox="1"/>
          <p:nvPr/>
        </p:nvSpPr>
        <p:spPr>
          <a:xfrm>
            <a:off x="3523411"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Blood sugar</a:t>
            </a:r>
          </a:p>
        </p:txBody>
      </p:sp>
      <p:sp>
        <p:nvSpPr>
          <p:cNvPr id="23" name="Rounded Rectangle 22"/>
          <p:cNvSpPr/>
          <p:nvPr/>
        </p:nvSpPr>
        <p:spPr>
          <a:xfrm>
            <a:off x="3523411" y="437997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14851" y="437997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Starting to rise</a:t>
            </a:r>
          </a:p>
        </p:txBody>
      </p:sp>
      <p:sp>
        <p:nvSpPr>
          <p:cNvPr id="25" name="Rectangle 24"/>
          <p:cNvSpPr/>
          <p:nvPr/>
        </p:nvSpPr>
        <p:spPr>
          <a:xfrm>
            <a:off x="6095847"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26" name="Connector 25"/>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297015" y="1737360"/>
            <a:ext cx="914400" cy="548640"/>
          </a:xfrm>
          <a:prstGeom prst="rect">
            <a:avLst/>
          </a:prstGeom>
          <a:noFill/>
        </p:spPr>
        <p:txBody>
          <a:bodyPr wrap="square" lIns="18288" rIns="18288" tIns="18288" bIns="18288" anchor="t">
            <a:spAutoFit/>
          </a:bodyPr>
          <a:lstStyle/>
          <a:p>
            <a:pPr algn="l"/>
            <a:r>
              <a:rPr sz="3000" b="0" i="0">
                <a:solidFill>
                  <a:srgbClr val="0E5753"/>
                </a:solidFill>
                <a:latin typeface="Georgia"/>
              </a:rPr>
              <a:t>3</a:t>
            </a:r>
          </a:p>
        </p:txBody>
      </p:sp>
      <p:sp>
        <p:nvSpPr>
          <p:cNvPr id="28" name="TextBox 27"/>
          <p:cNvSpPr txBox="1"/>
          <p:nvPr/>
        </p:nvSpPr>
        <p:spPr>
          <a:xfrm>
            <a:off x="6297015"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Pancreas can't keep up</a:t>
            </a:r>
          </a:p>
        </p:txBody>
      </p:sp>
      <p:sp>
        <p:nvSpPr>
          <p:cNvPr id="29" name="TextBox 28"/>
          <p:cNvSpPr txBox="1"/>
          <p:nvPr/>
        </p:nvSpPr>
        <p:spPr>
          <a:xfrm>
            <a:off x="6297015"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Insulin released</a:t>
            </a:r>
          </a:p>
        </p:txBody>
      </p:sp>
      <p:sp>
        <p:nvSpPr>
          <p:cNvPr id="30" name="Rounded Rectangle 29"/>
          <p:cNvSpPr/>
          <p:nvPr/>
        </p:nvSpPr>
        <p:spPr>
          <a:xfrm>
            <a:off x="6297015"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388455"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Can't keep up</a:t>
            </a:r>
          </a:p>
        </p:txBody>
      </p:sp>
      <p:sp>
        <p:nvSpPr>
          <p:cNvPr id="32" name="TextBox 31"/>
          <p:cNvSpPr txBox="1"/>
          <p:nvPr/>
        </p:nvSpPr>
        <p:spPr>
          <a:xfrm>
            <a:off x="6297015"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Blood sugar</a:t>
            </a:r>
          </a:p>
        </p:txBody>
      </p:sp>
      <p:sp>
        <p:nvSpPr>
          <p:cNvPr id="33" name="Rounded Rectangle 32"/>
          <p:cNvSpPr/>
          <p:nvPr/>
        </p:nvSpPr>
        <p:spPr>
          <a:xfrm>
            <a:off x="6297015" y="4379976"/>
            <a:ext cx="2224963" cy="365760"/>
          </a:xfrm>
          <a:prstGeom prst="roundRect">
            <a:avLst>
              <a:gd name="adj" fmla="val 8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388455" y="437997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Prediabetes range</a:t>
            </a:r>
          </a:p>
        </p:txBody>
      </p:sp>
      <p:cxnSp>
        <p:nvCxnSpPr>
          <p:cNvPr id="35" name="Connector 34"/>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9070619" y="1737360"/>
            <a:ext cx="914400" cy="548640"/>
          </a:xfrm>
          <a:prstGeom prst="rect">
            <a:avLst/>
          </a:prstGeom>
          <a:noFill/>
        </p:spPr>
        <p:txBody>
          <a:bodyPr wrap="square" lIns="18288" rIns="18288" tIns="18288" bIns="18288" anchor="t">
            <a:spAutoFit/>
          </a:bodyPr>
          <a:lstStyle/>
          <a:p>
            <a:pPr algn="l"/>
            <a:r>
              <a:rPr sz="3000" b="0" i="0">
                <a:solidFill>
                  <a:srgbClr val="B9D4CF"/>
                </a:solidFill>
                <a:latin typeface="Georgia"/>
              </a:rPr>
              <a:t>4</a:t>
            </a:r>
          </a:p>
        </p:txBody>
      </p:sp>
      <p:sp>
        <p:nvSpPr>
          <p:cNvPr id="37" name="TextBox 36"/>
          <p:cNvSpPr txBox="1"/>
          <p:nvPr/>
        </p:nvSpPr>
        <p:spPr>
          <a:xfrm>
            <a:off x="9070619" y="2331720"/>
            <a:ext cx="2371267" cy="685800"/>
          </a:xfrm>
          <a:prstGeom prst="rect">
            <a:avLst/>
          </a:prstGeom>
          <a:noFill/>
        </p:spPr>
        <p:txBody>
          <a:bodyPr wrap="square" lIns="18288" rIns="18288" tIns="18288" bIns="18288" anchor="t">
            <a:spAutoFit/>
          </a:bodyPr>
          <a:lstStyle/>
          <a:p>
            <a:pPr algn="l"/>
            <a:r>
              <a:rPr sz="2000" b="1" i="0">
                <a:solidFill>
                  <a:srgbClr val="15201E"/>
                </a:solidFill>
                <a:latin typeface="Segoe UI"/>
              </a:rPr>
              <a:t>Type 2 diabetes</a:t>
            </a:r>
          </a:p>
        </p:txBody>
      </p:sp>
      <p:sp>
        <p:nvSpPr>
          <p:cNvPr id="38" name="TextBox 37"/>
          <p:cNvSpPr txBox="1"/>
          <p:nvPr/>
        </p:nvSpPr>
        <p:spPr>
          <a:xfrm>
            <a:off x="9070619" y="329184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Insulin released</a:t>
            </a:r>
          </a:p>
        </p:txBody>
      </p:sp>
      <p:sp>
        <p:nvSpPr>
          <p:cNvPr id="39" name="Rounded Rectangle 38"/>
          <p:cNvSpPr/>
          <p:nvPr/>
        </p:nvSpPr>
        <p:spPr>
          <a:xfrm>
            <a:off x="9070619"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162059" y="3602736"/>
            <a:ext cx="2042083" cy="365760"/>
          </a:xfrm>
          <a:prstGeom prst="rect">
            <a:avLst/>
          </a:prstGeom>
          <a:noFill/>
        </p:spPr>
        <p:txBody>
          <a:bodyPr wrap="square" lIns="18288" rIns="18288" tIns="18288" bIns="18288" anchor="ctr">
            <a:spAutoFit/>
          </a:bodyPr>
          <a:lstStyle/>
          <a:p>
            <a:pPr algn="l"/>
            <a:r>
              <a:rPr sz="1500" b="1" i="0">
                <a:solidFill>
                  <a:srgbClr val="7A5300"/>
                </a:solidFill>
                <a:latin typeface="Segoe UI"/>
              </a:rPr>
              <a:t>Can't keep up</a:t>
            </a:r>
          </a:p>
        </p:txBody>
      </p:sp>
      <p:sp>
        <p:nvSpPr>
          <p:cNvPr id="41" name="TextBox 40"/>
          <p:cNvSpPr txBox="1"/>
          <p:nvPr/>
        </p:nvSpPr>
        <p:spPr>
          <a:xfrm>
            <a:off x="9070619" y="4069080"/>
            <a:ext cx="2371267" cy="292608"/>
          </a:xfrm>
          <a:prstGeom prst="rect">
            <a:avLst/>
          </a:prstGeom>
          <a:noFill/>
        </p:spPr>
        <p:txBody>
          <a:bodyPr wrap="square" lIns="18288" rIns="18288" tIns="18288" bIns="18288" anchor="t">
            <a:spAutoFit/>
          </a:bodyPr>
          <a:lstStyle/>
          <a:p>
            <a:pPr algn="l"/>
            <a:r>
              <a:rPr sz="1200" b="1" i="0">
                <a:solidFill>
                  <a:srgbClr val="5F6A67"/>
                </a:solidFill>
                <a:latin typeface="Segoe UI"/>
              </a:rPr>
              <a:t>Blood sugar</a:t>
            </a:r>
          </a:p>
        </p:txBody>
      </p:sp>
      <p:sp>
        <p:nvSpPr>
          <p:cNvPr id="42" name="Rounded Rectangle 41"/>
          <p:cNvSpPr/>
          <p:nvPr/>
        </p:nvSpPr>
        <p:spPr>
          <a:xfrm>
            <a:off x="9070619" y="4379976"/>
            <a:ext cx="2224963" cy="36576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9162059" y="4379976"/>
            <a:ext cx="2042083" cy="365760"/>
          </a:xfrm>
          <a:prstGeom prst="rect">
            <a:avLst/>
          </a:prstGeom>
          <a:noFill/>
        </p:spPr>
        <p:txBody>
          <a:bodyPr wrap="square" lIns="18288" rIns="18288" tIns="18288" bIns="18288" anchor="ctr">
            <a:spAutoFit/>
          </a:bodyPr>
          <a:lstStyle/>
          <a:p>
            <a:pPr algn="l"/>
            <a:r>
              <a:rPr sz="1500" b="1" i="0">
                <a:solidFill>
                  <a:srgbClr val="0A3F3C"/>
                </a:solidFill>
                <a:latin typeface="Segoe UI"/>
              </a:rPr>
              <a:t>Diabetes range</a:t>
            </a:r>
          </a:p>
        </p:txBody>
      </p:sp>
      <p:sp>
        <p:nvSpPr>
          <p:cNvPr id="44" name="Rounded Rectangle 4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These stages usually cause no symptoms.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Insulin Resistance &amp; Prediabetes; U.S. Centers for Disease Control and Prevention, About Insulin Resistance and Type 2 Diabetes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97.6 million</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U.S. adults had prediabetes in 2021.</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Not visible</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Overweight is a risk factor, but people without it can have insulin resistance too.</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You can't tell by looking. Testing is how it is found.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Insulin Resistance &amp; Prediabetes; MedlinePlus, Prediabetes; NIDDK, Diabetes Tests &amp; Diagnosis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Ordinary blood tests find it</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a:tableStyleId>{5C22544A-7EE6-4342-B048-85BDC9FD1C3A}</a:tableStyleId>
              </a:tblPr>
              <a:tblGrid>
                <a:gridCol w="3562426"/>
                <a:gridCol w="2544590"/>
                <a:gridCol w="2341023"/>
                <a:gridCol w="2646374"/>
              </a:tblGrid>
              <a:tr h="640080">
                <a:tc>
                  <a:txBody>
                    <a:bodyPr/>
                    <a:lstStyle/>
                    <a:p>
                      <a:pPr algn="l"/>
                      <a:r>
                        <a:rPr sz="1400" b="1" i="0">
                          <a:solidFill>
                            <a:srgbClr val="46524F"/>
                          </a:solidFill>
                          <a:latin typeface="Segoe UI"/>
                        </a:rPr>
                        <a:t>Test</a:t>
                      </a:r>
                    </a:p>
                  </a:txBody>
                  <a:tcPr marL="128016" marR="128016" anchor="ctr">
                    <a:solidFill>
                      <a:srgbClr val="EFECE4"/>
                    </a:solidFill>
                  </a:tcPr>
                </a:tc>
                <a:tc>
                  <a:txBody>
                    <a:bodyPr/>
                    <a:lstStyle/>
                    <a:p>
                      <a:pPr algn="l"/>
                      <a:r>
                        <a:rPr sz="1400" b="1" i="0">
                          <a:solidFill>
                            <a:srgbClr val="46524F"/>
                          </a:solidFill>
                          <a:latin typeface="Segoe UI"/>
                        </a:rPr>
                        <a:t>Normal</a:t>
                      </a:r>
                    </a:p>
                  </a:txBody>
                  <a:tcPr marL="128016" marR="128016" anchor="ctr">
                    <a:solidFill>
                      <a:srgbClr val="EFECE4"/>
                    </a:solidFill>
                  </a:tcPr>
                </a:tc>
                <a:tc>
                  <a:txBody>
                    <a:bodyPr/>
                    <a:lstStyle/>
                    <a:p>
                      <a:pPr algn="l"/>
                      <a:r>
                        <a:rPr sz="1400" b="1" i="0">
                          <a:solidFill>
                            <a:srgbClr val="46524F"/>
                          </a:solidFill>
                          <a:latin typeface="Segoe UI"/>
                        </a:rPr>
                        <a:t>Prediabetes</a:t>
                      </a:r>
                    </a:p>
                  </a:txBody>
                  <a:tcPr marL="128016" marR="128016" anchor="ctr">
                    <a:solidFill>
                      <a:srgbClr val="EFECE4"/>
                    </a:solidFill>
                  </a:tcPr>
                </a:tc>
                <a:tc>
                  <a:txBody>
                    <a:bodyPr/>
                    <a:lstStyle/>
                    <a:p>
                      <a:pPr algn="l"/>
                      <a:r>
                        <a:rPr sz="1400" b="1" i="0">
                          <a:solidFill>
                            <a:srgbClr val="46524F"/>
                          </a:solidFill>
                          <a:latin typeface="Segoe UI"/>
                        </a:rPr>
                        <a:t>Diabetes</a:t>
                      </a:r>
                    </a:p>
                  </a:txBody>
                  <a:tcPr marL="128016" marR="128016" anchor="ctr">
                    <a:solidFill>
                      <a:srgbClr val="EFECE4"/>
                    </a:solidFill>
                  </a:tcPr>
                </a:tc>
              </a:tr>
              <a:tr h="640080">
                <a:tc>
                  <a:txBody>
                    <a:bodyPr/>
                    <a:lstStyle/>
                    <a:p>
                      <a:pPr algn="l"/>
                      <a:r>
                        <a:rPr sz="1900" b="1" i="0">
                          <a:solidFill>
                            <a:srgbClr val="15201E"/>
                          </a:solidFill>
                          <a:latin typeface="Segoe UI"/>
                        </a:rPr>
                        <a:t>A1C</a:t>
                      </a:r>
                    </a:p>
                  </a:txBody>
                  <a:tcPr marL="128016" marR="128016" anchor="ctr">
                    <a:solidFill>
                      <a:srgbClr val="FFFFFF"/>
                    </a:solidFill>
                  </a:tcPr>
                </a:tc>
                <a:tc>
                  <a:txBody>
                    <a:bodyPr/>
                    <a:lstStyle/>
                    <a:p>
                      <a:pPr algn="l"/>
                      <a:r>
                        <a:rPr sz="1900" b="0" i="0">
                          <a:solidFill>
                            <a:srgbClr val="15201E"/>
                          </a:solidFill>
                          <a:latin typeface="Segoe UI"/>
                        </a:rPr>
                        <a:t>Below 5.7%</a:t>
                      </a:r>
                    </a:p>
                  </a:txBody>
                  <a:tcPr marL="128016" marR="128016" anchor="ctr">
                    <a:solidFill>
                      <a:srgbClr val="FFFFFF"/>
                    </a:solidFill>
                  </a:tcPr>
                </a:tc>
                <a:tc>
                  <a:txBody>
                    <a:bodyPr/>
                    <a:lstStyle/>
                    <a:p>
                      <a:pPr algn="l"/>
                      <a:r>
                        <a:rPr sz="1900" b="0" i="0">
                          <a:solidFill>
                            <a:srgbClr val="15201E"/>
                          </a:solidFill>
                          <a:latin typeface="Segoe UI"/>
                        </a:rPr>
                        <a:t>5.7% – 6.4%</a:t>
                      </a:r>
                    </a:p>
                  </a:txBody>
                  <a:tcPr marL="128016" marR="128016" anchor="ctr">
                    <a:solidFill>
                      <a:srgbClr val="F6ECDB"/>
                    </a:solidFill>
                  </a:tcPr>
                </a:tc>
                <a:tc>
                  <a:txBody>
                    <a:bodyPr/>
                    <a:lstStyle/>
                    <a:p>
                      <a:pPr algn="l"/>
                      <a:r>
                        <a:rPr sz="1900" b="0" i="0">
                          <a:solidFill>
                            <a:srgbClr val="15201E"/>
                          </a:solidFill>
                          <a:latin typeface="Segoe UI"/>
                        </a:rPr>
                        <a:t>6.5% or above</a:t>
                      </a:r>
                    </a:p>
                  </a:txBody>
                  <a:tcPr marL="128016" marR="128016" anchor="ctr">
                    <a:solidFill>
                      <a:srgbClr val="FFFFFF"/>
                    </a:solidFill>
                  </a:tcPr>
                </a:tc>
              </a:tr>
              <a:tr h="640080">
                <a:tc>
                  <a:txBody>
                    <a:bodyPr/>
                    <a:lstStyle/>
                    <a:p>
                      <a:pPr algn="l"/>
                      <a:r>
                        <a:rPr sz="1900" b="1" i="0">
                          <a:solidFill>
                            <a:srgbClr val="15201E"/>
                          </a:solidFill>
                          <a:latin typeface="Segoe UI"/>
                        </a:rPr>
                        <a:t>Fasting plasma glucose</a:t>
                      </a:r>
                    </a:p>
                  </a:txBody>
                  <a:tcPr marL="128016" marR="128016" anchor="ctr">
                    <a:solidFill>
                      <a:srgbClr val="FFFFFF"/>
                    </a:solidFill>
                  </a:tcPr>
                </a:tc>
                <a:tc>
                  <a:txBody>
                    <a:bodyPr/>
                    <a:lstStyle/>
                    <a:p>
                      <a:pPr algn="l"/>
                      <a:r>
                        <a:rPr sz="1900" b="0" i="0">
                          <a:solidFill>
                            <a:srgbClr val="15201E"/>
                          </a:solidFill>
                          <a:latin typeface="Segoe UI"/>
                        </a:rPr>
                        <a:t>99 mg/dL or below</a:t>
                      </a:r>
                    </a:p>
                  </a:txBody>
                  <a:tcPr marL="128016" marR="128016" anchor="ctr">
                    <a:solidFill>
                      <a:srgbClr val="FFFFFF"/>
                    </a:solidFill>
                  </a:tcPr>
                </a:tc>
                <a:tc>
                  <a:txBody>
                    <a:bodyPr/>
                    <a:lstStyle/>
                    <a:p>
                      <a:pPr algn="l"/>
                      <a:r>
                        <a:rPr sz="1900" b="0" i="0">
                          <a:solidFill>
                            <a:srgbClr val="15201E"/>
                          </a:solidFill>
                          <a:latin typeface="Segoe UI"/>
                        </a:rPr>
                        <a:t>100 – 125 mg/dL</a:t>
                      </a:r>
                    </a:p>
                  </a:txBody>
                  <a:tcPr marL="128016" marR="128016" anchor="ctr">
                    <a:solidFill>
                      <a:srgbClr val="F6ECDB"/>
                    </a:solidFill>
                  </a:tcPr>
                </a:tc>
                <a:tc>
                  <a:txBody>
                    <a:bodyPr/>
                    <a:lstStyle/>
                    <a:p>
                      <a:pPr algn="l"/>
                      <a:r>
                        <a:rPr sz="1900" b="0" i="0">
                          <a:solidFill>
                            <a:srgbClr val="15201E"/>
                          </a:solidFill>
                          <a:latin typeface="Segoe UI"/>
                        </a:rPr>
                        <a:t>126 mg/dL or above</a:t>
                      </a:r>
                    </a:p>
                  </a:txBody>
                  <a:tcPr marL="128016" marR="128016" anchor="ctr">
                    <a:solidFill>
                      <a:srgbClr val="FFFFFF"/>
                    </a:solidFill>
                  </a:tcPr>
                </a:tc>
              </a:tr>
              <a:tr h="640080">
                <a:tc>
                  <a:txBody>
                    <a:bodyPr/>
                    <a:lstStyle/>
                    <a:p>
                      <a:pPr algn="l"/>
                      <a:r>
                        <a:rPr sz="1900" b="1" i="0">
                          <a:solidFill>
                            <a:srgbClr val="15201E"/>
                          </a:solidFill>
                          <a:latin typeface="Segoe UI"/>
                        </a:rPr>
                        <a:t>Oral glucose tolerance test</a:t>
                      </a:r>
                    </a:p>
                  </a:txBody>
                  <a:tcPr marL="128016" marR="128016" anchor="ctr">
                    <a:solidFill>
                      <a:srgbClr val="FFFFFF"/>
                    </a:solidFill>
                  </a:tcPr>
                </a:tc>
                <a:tc>
                  <a:txBody>
                    <a:bodyPr/>
                    <a:lstStyle/>
                    <a:p>
                      <a:pPr algn="l"/>
                      <a:r>
                        <a:rPr sz="1900" b="0" i="0">
                          <a:solidFill>
                            <a:srgbClr val="15201E"/>
                          </a:solidFill>
                          <a:latin typeface="Segoe UI"/>
                        </a:rPr>
                        <a:t>—</a:t>
                      </a:r>
                    </a:p>
                  </a:txBody>
                  <a:tcPr marL="128016" marR="128016" anchor="ctr">
                    <a:solidFill>
                      <a:srgbClr val="FFFFFF"/>
                    </a:solidFill>
                  </a:tcPr>
                </a:tc>
                <a:tc>
                  <a:txBody>
                    <a:bodyPr/>
                    <a:lstStyle/>
                    <a:p>
                      <a:pPr algn="l"/>
                      <a:r>
                        <a:rPr sz="1900" b="0" i="0">
                          <a:solidFill>
                            <a:srgbClr val="15201E"/>
                          </a:solidFill>
                          <a:latin typeface="Segoe UI"/>
                        </a:rPr>
                        <a:t>140 – 199 mg/dL</a:t>
                      </a:r>
                    </a:p>
                  </a:txBody>
                  <a:tcPr marL="128016" marR="128016" anchor="ctr">
                    <a:solidFill>
                      <a:srgbClr val="F6ECDB"/>
                    </a:solidFill>
                  </a:tcPr>
                </a:tc>
                <a:tc>
                  <a:txBody>
                    <a:bodyPr/>
                    <a:lstStyle/>
                    <a:p>
                      <a:pPr algn="l"/>
                      <a:r>
                        <a:rPr sz="1900" b="0" i="0">
                          <a:solidFill>
                            <a:srgbClr val="15201E"/>
                          </a:solidFill>
                          <a:latin typeface="Segoe UI"/>
                        </a:rPr>
                        <a:t>—</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An A1C of 5.7% to 6.4% is the prediabetes range.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Insulin Resistance &amp; Prediabetes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Ask for a test if this is you</a:t>
            </a:r>
          </a:p>
        </p:txBody>
      </p:sp>
      <p:sp>
        <p:nvSpPr>
          <p:cNvPr id="8" name="TextBox 7"/>
          <p:cNvSpPr txBox="1"/>
          <p:nvPr/>
        </p:nvSpPr>
        <p:spPr>
          <a:xfrm>
            <a:off x="548640" y="1783080"/>
            <a:ext cx="3291840" cy="1371600"/>
          </a:xfrm>
          <a:prstGeom prst="rect">
            <a:avLst/>
          </a:prstGeom>
          <a:noFill/>
        </p:spPr>
        <p:txBody>
          <a:bodyPr wrap="square" lIns="18288" rIns="18288" tIns="18288" bIns="18288" anchor="t">
            <a:spAutoFit/>
          </a:bodyPr>
          <a:lstStyle/>
          <a:p>
            <a:pPr algn="l"/>
            <a:r>
              <a:rPr sz="9600" b="0" i="0">
                <a:solidFill>
                  <a:srgbClr val="0A3F3C"/>
                </a:solidFill>
                <a:latin typeface="Georgia"/>
              </a:rPr>
              <a:t>35+</a:t>
            </a:r>
          </a:p>
        </p:txBody>
      </p:sp>
      <p:sp>
        <p:nvSpPr>
          <p:cNvPr id="9" name="TextBox 8"/>
          <p:cNvSpPr txBox="1"/>
          <p:nvPr/>
        </p:nvSpPr>
        <p:spPr>
          <a:xfrm>
            <a:off x="548640" y="3246120"/>
            <a:ext cx="3108960" cy="548640"/>
          </a:xfrm>
          <a:prstGeom prst="rect">
            <a:avLst/>
          </a:prstGeom>
          <a:noFill/>
        </p:spPr>
        <p:txBody>
          <a:bodyPr wrap="square" lIns="18288" rIns="18288" tIns="18288" bIns="18288" anchor="t">
            <a:spAutoFit/>
          </a:bodyPr>
          <a:lstStyle/>
          <a:p>
            <a:pPr algn="l"/>
            <a:r>
              <a:rPr sz="2000" b="0" i="0">
                <a:solidFill>
                  <a:srgbClr val="46524F"/>
                </a:solidFill>
                <a:latin typeface="Segoe UI"/>
              </a:rPr>
              <a:t>years and older</a:t>
            </a:r>
          </a:p>
        </p:txBody>
      </p:sp>
      <p:sp>
        <p:nvSpPr>
          <p:cNvPr id="10" name="Oval 9"/>
          <p:cNvSpPr/>
          <p:nvPr/>
        </p:nvSpPr>
        <p:spPr>
          <a:xfrm>
            <a:off x="42062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3712" y="178308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Age 35 or older</a:t>
            </a:r>
          </a:p>
        </p:txBody>
      </p:sp>
      <p:sp>
        <p:nvSpPr>
          <p:cNvPr id="12" name="Oval 11"/>
          <p:cNvSpPr/>
          <p:nvPr/>
        </p:nvSpPr>
        <p:spPr>
          <a:xfrm>
            <a:off x="42062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53712" y="260604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Overweight plus another risk factor</a:t>
            </a:r>
          </a:p>
        </p:txBody>
      </p:sp>
      <p:sp>
        <p:nvSpPr>
          <p:cNvPr id="14" name="Oval 13"/>
          <p:cNvSpPr/>
          <p:nvPr/>
        </p:nvSpPr>
        <p:spPr>
          <a:xfrm>
            <a:off x="42062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53712" y="342900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Family history of diabetes</a:t>
            </a:r>
          </a:p>
        </p:txBody>
      </p:sp>
      <p:sp>
        <p:nvSpPr>
          <p:cNvPr id="16" name="Oval 15"/>
          <p:cNvSpPr/>
          <p:nvPr/>
        </p:nvSpPr>
        <p:spPr>
          <a:xfrm>
            <a:off x="42062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53712" y="425196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Diabetes in a past pregnancy, or PCOS</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Normal result but risk factors? Retest at least every 3 years.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Diabetes Prevention Program (DPP)</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In a major trial, lifestyle change lowered risk most</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Lower chance of type 2 diabetes vs placebo, by years of follow-up</a:t>
            </a:r>
          </a:p>
        </p:txBody>
      </p:sp>
      <p:sp>
        <p:nvSpPr>
          <p:cNvPr id="9" name="Rectangle 8"/>
          <p:cNvSpPr/>
          <p:nvPr/>
        </p:nvSpPr>
        <p:spPr>
          <a:xfrm>
            <a:off x="685800" y="2011680"/>
            <a:ext cx="219456" cy="219456"/>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6696" y="1947672"/>
            <a:ext cx="2377440" cy="347472"/>
          </a:xfrm>
          <a:prstGeom prst="rect">
            <a:avLst/>
          </a:prstGeom>
          <a:noFill/>
        </p:spPr>
        <p:txBody>
          <a:bodyPr wrap="square" lIns="18288" rIns="18288" tIns="18288" bIns="18288" anchor="t">
            <a:spAutoFit/>
          </a:bodyPr>
          <a:lstStyle/>
          <a:p>
            <a:pPr algn="l"/>
            <a:r>
              <a:rPr sz="1500" b="0" i="0">
                <a:solidFill>
                  <a:srgbClr val="46524F"/>
                </a:solidFill>
                <a:latin typeface="Segoe UI"/>
              </a:rPr>
              <a:t>Lifestyle program</a:t>
            </a:r>
          </a:p>
        </p:txBody>
      </p:sp>
      <p:sp>
        <p:nvSpPr>
          <p:cNvPr id="11" name="Rectangle 10"/>
          <p:cNvSpPr/>
          <p:nvPr/>
        </p:nvSpPr>
        <p:spPr>
          <a:xfrm>
            <a:off x="3429000" y="2011680"/>
            <a:ext cx="219456" cy="219456"/>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39896" y="1947672"/>
            <a:ext cx="2377440" cy="347472"/>
          </a:xfrm>
          <a:prstGeom prst="rect">
            <a:avLst/>
          </a:prstGeom>
          <a:noFill/>
        </p:spPr>
        <p:txBody>
          <a:bodyPr wrap="square" lIns="18288" rIns="18288" tIns="18288" bIns="18288" anchor="t">
            <a:spAutoFit/>
          </a:bodyPr>
          <a:lstStyle/>
          <a:p>
            <a:pPr algn="l"/>
            <a:r>
              <a:rPr sz="1500" b="0" i="0">
                <a:solidFill>
                  <a:srgbClr val="46524F"/>
                </a:solidFill>
                <a:latin typeface="Segoe UI"/>
              </a:rPr>
              <a:t>Metformin</a:t>
            </a:r>
          </a:p>
        </p:txBody>
      </p:sp>
      <p:graphicFrame>
        <p:nvGraphicFramePr>
          <p:cNvPr id="13" name="Chart 12"/>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4" name="Rounded Rectangle 13"/>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was studied, and what each group received</a:t>
            </a:r>
          </a:p>
        </p:txBody>
      </p:sp>
      <p:sp>
        <p:nvSpPr>
          <p:cNvPr id="16" name="TextBox 15"/>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1" i="0">
                <a:solidFill>
                  <a:srgbClr val="15201E"/>
                </a:solidFill>
                <a:latin typeface="Segoe UI"/>
              </a:rPr>
              <a:t>Who:</a:t>
            </a:r>
            <a:r>
              <a:rPr sz="1250" b="0" i="0">
                <a:solidFill>
                  <a:srgbClr val="15201E"/>
                </a:solidFill>
                <a:latin typeface="Segoe UI"/>
              </a:rPr>
              <a:t> 3,234 adults at high risk for type 2 diabetes, at 27 U.S. centers, 1996–2001.</a:t>
            </a:r>
          </a:p>
          <a:p>
            <a:pPr algn="l">
              <a:spcAft>
                <a:spcPts val="937"/>
              </a:spcAft>
            </a:pPr>
            <a:r>
              <a:rPr sz="1250" b="1" i="0">
                <a:solidFill>
                  <a:srgbClr val="15201E"/>
                </a:solidFill>
                <a:latin typeface="Segoe UI"/>
              </a:rPr>
              <a:t>Lifestyle group:</a:t>
            </a:r>
            <a:r>
              <a:rPr sz="1250" b="0" i="0">
                <a:solidFill>
                  <a:srgbClr val="15201E"/>
                </a:solidFill>
                <a:latin typeface="Segoe UI"/>
              </a:rPr>
              <a:t> aimed for 7% weight loss and 150 minutes of exercise a week, with intensive coaching.</a:t>
            </a:r>
          </a:p>
          <a:p>
            <a:pPr algn="l">
              <a:spcAft>
                <a:spcPts val="937"/>
              </a:spcAft>
            </a:pPr>
            <a:r>
              <a:rPr sz="1250" b="1" i="0">
                <a:solidFill>
                  <a:srgbClr val="15201E"/>
                </a:solidFill>
                <a:latin typeface="Segoe UI"/>
              </a:rPr>
              <a:t>Metformin group:</a:t>
            </a:r>
            <a:r>
              <a:rPr sz="1250" b="0" i="0">
                <a:solidFill>
                  <a:srgbClr val="15201E"/>
                </a:solidFill>
                <a:latin typeface="Segoe UI"/>
              </a:rPr>
              <a:t> 850 mg twice a day, plus standard advice.</a:t>
            </a:r>
          </a:p>
          <a:p>
            <a:pPr algn="l">
              <a:spcAft>
                <a:spcPts val="937"/>
              </a:spcAft>
            </a:pPr>
            <a:r>
              <a:rPr sz="1250" b="1" i="0">
                <a:solidFill>
                  <a:srgbClr val="15201E"/>
                </a:solidFill>
                <a:latin typeface="Segoe UI"/>
              </a:rPr>
              <a:t>Placebo group:</a:t>
            </a:r>
            <a:r>
              <a:rPr sz="1250" b="0" i="0">
                <a:solidFill>
                  <a:srgbClr val="15201E"/>
                </a:solidFill>
                <a:latin typeface="Segoe UI"/>
              </a:rPr>
              <a:t> a dummy pill twice a day, plus standard advice.</a:t>
            </a:r>
          </a:p>
        </p:txBody>
      </p:sp>
      <p:sp>
        <p:nvSpPr>
          <p:cNvPr id="17" name="Rounded Rectangle 16"/>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These are results from a research trial in these participants. They are not evidence for any ProperHealth or Clarkson service.</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Trial results in high-risk adults, not a pharmacy or clinic program.</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Diabetes Prevention Program (DPP); NIDDK, Insulin Resistance &amp; Prediabetes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lifestyle goals were modest</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7%</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weight loss, kept off</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150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minutes of exercise a week</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5⁠–⁠7%</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weight loss helped people at high risk</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About 7% weight loss and 150 minutes of activity a week.</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About Insulin Resistance and Type 2 Diabetes; NIDDK, Insulin Resistance &amp; Prediabetes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“Diabetes is not a sugar problem.”</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2019-02-26</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NIDDK and CDC</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Insulin rises before blood sugar does</a:t>
            </a:r>
          </a:p>
          <a:p>
            <a:pPr algn="l">
              <a:spcAft>
                <a:spcPts val="1275"/>
              </a:spcAft>
            </a:pPr>
            <a:r>
              <a:rPr sz="1700" b="0" i="0">
                <a:solidFill>
                  <a:srgbClr val="15201E"/>
                </a:solidFill>
                <a:latin typeface="Segoe UI"/>
              </a:rPr>
              <a:t>That stage is usually silent</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"Reversal" programmes built on his framework</a:t>
            </a:r>
          </a:p>
          <a:p>
            <a:pPr algn="l">
              <a:spcAft>
                <a:spcPts val="1275"/>
              </a:spcAft>
            </a:pPr>
            <a:r>
              <a:rPr sz="1700" b="0" i="0">
                <a:solidFill>
                  <a:srgbClr val="15201E"/>
                </a:solidFill>
                <a:latin typeface="Segoe UI"/>
              </a:rPr>
              <a:t>Rejecting standard A1C and glucose tests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Historical context, not current guidance.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NCCIH, Diabetes and Dietary Supplements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diabetes plan, and the evidence</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A guaranteed "reversal plan"</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Lifestyle programs can reverse prediabetes; this plan has no published results.</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Oxygen therapy to clear "cellular grease"</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8" name="Rounded Rectangle 17"/>
          <p:cNvSpPr/>
          <p:nvPr/>
        </p:nvSpPr>
        <p:spPr>
          <a:xfrm>
            <a:off x="6263640"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No published trials found; success figures given without a source.</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Same goal, different method; this plan has no published results.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Insulin, Medicines, &amp; Other Diabetes Treatments; NIDDK, Low Blood Glucose (Hypoglycemia); NCCIH, Diabetes and Dietary Supplements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Check medicines before changing your diet</a:t>
            </a:r>
          </a:p>
        </p:txBody>
      </p:sp>
      <p:sp>
        <p:nvSpPr>
          <p:cNvPr id="8" name="Rounded Rectangle 7"/>
          <p:cNvSpPr/>
          <p:nvPr/>
        </p:nvSpPr>
        <p:spPr>
          <a:xfrm>
            <a:off x="548640"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If you take insulin or a sulfonylurea</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Eating changes can push blood sugar too low.</a:t>
            </a:r>
          </a:p>
          <a:p>
            <a:pPr algn="l">
              <a:spcAft>
                <a:spcPts val="1350"/>
              </a:spcAft>
            </a:pPr>
            <a:r>
              <a:rPr sz="1800" b="0" i="0">
                <a:solidFill>
                  <a:srgbClr val="15201E"/>
                </a:solidFill>
                <a:latin typeface="Segoe UI"/>
              </a:rPr>
              <a:t>Talk to your prescriber first.</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Signs of low blood sugar</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Shaky, hungry or dizzy.</a:t>
            </a:r>
          </a:p>
          <a:p>
            <a:pPr algn="l">
              <a:spcAft>
                <a:spcPts val="1350"/>
              </a:spcAft>
            </a:pPr>
            <a:r>
              <a:rPr sz="1800" b="0" i="0">
                <a:solidFill>
                  <a:srgbClr val="15201E"/>
                </a:solidFill>
                <a:latin typeface="Segoe UI"/>
              </a:rPr>
              <a:t>Confused or irritable.</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Supplements sold for blood sugar</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Weak evidence, no clear conclusions.</a:t>
            </a:r>
          </a:p>
          <a:p>
            <a:pPr algn="l">
              <a:spcAft>
                <a:spcPts val="1350"/>
              </a:spcAft>
            </a:pPr>
            <a:r>
              <a:rPr sz="1800" b="0" i="0">
                <a:solidFill>
                  <a:srgbClr val="15201E"/>
                </a:solidFill>
                <a:latin typeface="Segoe UI"/>
              </a:rPr>
              <a:t>Berberine may interact with medicines.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pharmacist can check interactions before you start anything new.</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Very high readings with thirst or blurred vision: call</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Shaky or confused on diabetes medicine: treat; no better,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Fruity breath, fast breathing or vomiting with high sugar: call 911</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Foot sore not healing: call now; new numbness: book</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Sudden vision change with diabetes: call a doctor now</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If in doubt, seek care. This list awaits pharmacist sign-off.</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Insulin Resistance &amp; Prediabetes; U.S. Centers for Disease Control and Prevention, About Insulin Resistance and Type 2 Diabetes; NCCIH, Diabetes and Dietary Supplements; NIDDK, Diabetes Prevention Program (DPP)</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Five small steps this week</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Find your last A1C</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to be tested if you qualify</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Move after your largest meal</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about a structured program</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every medicine and supplement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the first: know your last A1C.</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Insulin Resistance &amp; Prediabetes</a:t>
            </a:r>
          </a:p>
          <a:p>
            <a:pPr algn="l">
              <a:spcAft>
                <a:spcPts val="1200"/>
              </a:spcAft>
            </a:pPr>
            <a:r>
              <a:rPr sz="1600" b="0" i="0">
                <a:solidFill>
                  <a:srgbClr val="46524F"/>
                </a:solidFill>
                <a:latin typeface="Segoe UI"/>
              </a:rPr>
              <a:t>NIDDK — What Is Diabetes?</a:t>
            </a:r>
          </a:p>
          <a:p>
            <a:pPr algn="l">
              <a:spcAft>
                <a:spcPts val="1200"/>
              </a:spcAft>
            </a:pPr>
            <a:r>
              <a:rPr sz="1600" b="0" i="0">
                <a:solidFill>
                  <a:srgbClr val="46524F"/>
                </a:solidFill>
                <a:latin typeface="Segoe UI"/>
              </a:rPr>
              <a:t>U.S. Centers for Disease Control and Prevention — About Insulin Resistance and Type 2 Diabetes</a:t>
            </a:r>
          </a:p>
          <a:p>
            <a:pPr algn="l">
              <a:spcAft>
                <a:spcPts val="1200"/>
              </a:spcAft>
            </a:pPr>
            <a:r>
              <a:rPr sz="1600" b="0" i="0">
                <a:solidFill>
                  <a:srgbClr val="46524F"/>
                </a:solidFill>
                <a:latin typeface="Segoe UI"/>
              </a:rPr>
              <a:t>MedlinePlus — Prediabetes</a:t>
            </a:r>
          </a:p>
          <a:p>
            <a:pPr algn="l">
              <a:spcAft>
                <a:spcPts val="1200"/>
              </a:spcAft>
            </a:pPr>
            <a:r>
              <a:rPr sz="1600" b="0" i="0">
                <a:solidFill>
                  <a:srgbClr val="46524F"/>
                </a:solidFill>
                <a:latin typeface="Segoe UI"/>
              </a:rPr>
              <a:t>NIDDK — Diabetes Tests &amp; Diagnosis</a:t>
            </a:r>
          </a:p>
          <a:p>
            <a:pPr algn="l">
              <a:spcAft>
                <a:spcPts val="1200"/>
              </a:spcAft>
            </a:pPr>
            <a:r>
              <a:rPr sz="1600" b="0" i="0">
                <a:solidFill>
                  <a:srgbClr val="46524F"/>
                </a:solidFill>
                <a:latin typeface="Segoe UI"/>
              </a:rPr>
              <a:t>NIDDK — Diabetes Prevention Program (DPP)</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Insulin, Medicines, &amp; Other Diabetes Treatments</a:t>
            </a:r>
          </a:p>
          <a:p>
            <a:pPr algn="l">
              <a:spcAft>
                <a:spcPts val="1200"/>
              </a:spcAft>
            </a:pPr>
            <a:r>
              <a:rPr sz="1600" b="0" i="0">
                <a:solidFill>
                  <a:srgbClr val="46524F"/>
                </a:solidFill>
                <a:latin typeface="Segoe UI"/>
              </a:rPr>
              <a:t>NIDDK — Low Blood Glucose (Hypoglycemia)</a:t>
            </a:r>
          </a:p>
          <a:p>
            <a:pPr algn="l">
              <a:spcAft>
                <a:spcPts val="1200"/>
              </a:spcAft>
            </a:pPr>
            <a:r>
              <a:rPr sz="1600" b="0" i="0">
                <a:solidFill>
                  <a:srgbClr val="46524F"/>
                </a:solidFill>
                <a:latin typeface="Segoe UI"/>
              </a:rPr>
              <a:t>NCCIH — Diabetes and Dietary Supplements</a:t>
            </a:r>
          </a:p>
          <a:p>
            <a:pPr algn="l">
              <a:spcAft>
                <a:spcPts val="1200"/>
              </a:spcAft>
            </a:pPr>
            <a:r>
              <a:rPr sz="1600" b="0" i="0">
                <a:solidFill>
                  <a:srgbClr val="46524F"/>
                </a:solidFill>
                <a:latin typeface="Segoe UI"/>
              </a:rPr>
              <a:t>NIH Office of Dietary Supplements — Vitamin B12 - Fact Sheet for Consumers</a:t>
            </a:r>
          </a:p>
          <a:p>
            <a:pPr algn="l">
              <a:spcAft>
                <a:spcPts val="1200"/>
              </a:spcAft>
            </a:pPr>
            <a:r>
              <a:rPr sz="1600" b="0" i="0">
                <a:solidFill>
                  <a:srgbClr val="46524F"/>
                </a:solidFill>
                <a:latin typeface="Segoe UI"/>
              </a:rPr>
              <a:t>Pakistan Institute of Medical Advancement — Diabetes pages: brochure set page 6 (English) and Urdu trifold (ProperHealth translation)</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INSULIN RESISTANCE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17</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was my last A1C, and when should it be repeated?</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I have risk factors that mean I should be tested more often?</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 structured lifestyle program available to me?</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or supplements cause low blood sugar?</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