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زیادہ سے زیادہ گھنٹے</c:v>
                </c:pt>
              </c:strCache>
            </c:strRef>
          </c:tx>
          <c:spPr>
            <a:solidFill>
              <a:srgbClr val="B7791F"/>
            </a:solidFill>
          </c:spPr>
          <c:cat>
            <c:strRef>
              <c:f>Sheet1!$A$2:$A$7</c:f>
              <c:strCache>
                <c:ptCount val="6"/>
                <c:pt idx="0">
                  <c:v>بالغ، 18 سال سے زیادہ</c:v>
                </c:pt>
                <c:pt idx="1">
                  <c:v>نوعمر 13–18 سال</c:v>
                </c:pt>
                <c:pt idx="2">
                  <c:v>عمر 6–12 سال</c:v>
                </c:pt>
                <c:pt idx="3">
                  <c:v>عمر 3–5 سال</c:v>
                </c:pt>
                <c:pt idx="4">
                  <c:v>عمر 1–2 سال</c:v>
                </c:pt>
                <c:pt idx="5">
                  <c:v>شیر خوار، 4–12 ماہ</c:v>
                </c:pt>
              </c:strCache>
            </c:strRef>
          </c:cat>
          <c:val>
            <c:numRef>
              <c:f>Sheet1!$B$2:$B$7</c:f>
              <c:numCache>
                <c:formatCode>General</c:formatCode>
                <c:ptCount val="6"/>
                <c:pt idx="0">
                  <c:v>9</c:v>
                </c:pt>
                <c:pt idx="1">
                  <c:v>10</c:v>
                </c:pt>
                <c:pt idx="2">
                  <c:v>12</c:v>
                </c:pt>
                <c:pt idx="3">
                  <c:v>13</c:v>
                </c:pt>
                <c:pt idx="4">
                  <c:v>14</c:v>
                </c:pt>
                <c:pt idx="5">
                  <c:v>16</c:v>
                </c:pt>
              </c:numCache>
            </c:numRef>
          </c:val>
        </c:ser>
        <c:ser>
          <c:idx val="1"/>
          <c:order val="1"/>
          <c:tx>
            <c:strRef>
              <c:f>Sheet1!$C$1</c:f>
              <c:strCache>
                <c:ptCount val="1"/>
                <c:pt idx="0">
                  <c:v>کم از کم گھنٹے</c:v>
                </c:pt>
              </c:strCache>
            </c:strRef>
          </c:tx>
          <c:spPr>
            <a:solidFill>
              <a:srgbClr val="0E5753"/>
            </a:solidFill>
          </c:spPr>
          <c:cat>
            <c:strRef>
              <c:f>Sheet1!$A$2:$A$7</c:f>
              <c:strCache>
                <c:ptCount val="6"/>
                <c:pt idx="0">
                  <c:v>بالغ، 18 سال سے زیادہ</c:v>
                </c:pt>
                <c:pt idx="1">
                  <c:v>نوعمر 13–18 سال</c:v>
                </c:pt>
                <c:pt idx="2">
                  <c:v>عمر 6–12 سال</c:v>
                </c:pt>
                <c:pt idx="3">
                  <c:v>عمر 3–5 سال</c:v>
                </c:pt>
                <c:pt idx="4">
                  <c:v>عمر 1–2 سال</c:v>
                </c:pt>
                <c:pt idx="5">
                  <c:v>شیر خوار، 4–12 ماہ</c:v>
                </c:pt>
              </c:strCache>
            </c:strRef>
          </c:cat>
          <c:val>
            <c:numRef>
              <c:f>Sheet1!$C$2:$C$7</c:f>
              <c:numCache>
                <c:formatCode>General</c:formatCode>
                <c:ptCount val="6"/>
                <c:pt idx="0">
                  <c:v>7</c:v>
                </c:pt>
                <c:pt idx="1">
                  <c:v>8</c:v>
                </c:pt>
                <c:pt idx="2">
                  <c:v>9</c:v>
                </c:pt>
                <c:pt idx="3">
                  <c:v>10</c:v>
                </c:pt>
                <c:pt idx="4">
                  <c:v>11</c:v>
                </c:pt>
                <c:pt idx="5">
                  <c:v>12</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16.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بےخوابی کو آسان زبان میں سمجھاتی ہے: یہ کیا ہے، یہ خود کو کیوں قائم رکھتی ہے، اور پہلے کیا تجویز کیا جاتا ہے۔ ان سلائیڈز کی ہر بات صحتِ عامہ کے ذرائع سے لی گئی ہے، جن کا نام ہر سلائیڈ کے نیچے درج ہے۔ اپنی دواؤں سے متعلق سوالات فارماسسٹ یا معالج سے پوچھیں؛ یہ عمومی تعلیم ہے،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حیرت سے آغاز کریں۔ زیادہ تر لوگ سمجھتے ہیں کہ بےخوابی کا علاج گولی ہے۔ دراصل طویل بےخوابی کا عموماً پہلا تجویز کردہ علاج تھراپی کا ایک مختصر کورس ہے جسے CBT-I کہتے ہیں۔ حاضرین سے پوچھیں کہ کیا کسی نے اس کا نام سنا ہے۔ زیادہ تر نے نہیں سنا، اور آج کی بات یہی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ایک عام انداز ہے۔ دباؤ والا ہفتہ نیند خراب کرتا ہے۔ پھر آپ خود نیند کی فکر کرنے اور گھڑی دیکھنے لگتے ہیں، جو اسے بدتر کرتا ہے۔ جاگتے لیٹے رہنے سے دماغ سیکھ لیتا ہے کہ بستر جاگنے کی جگہ ہے۔ پھر اگلے دن کی جھپکیاں اور کیفین نیند کو مزید دور کرتی ہیں۔ واضح کریں کہ یہ تصویری وضاحت ہے، تشخیص نہیں۔</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 تعریفیں۔ مختصر بےخوابی اکثر دباؤ یا معمول بدلنے کے بعد آتی ہے اور دنوں یا ہفتوں میں گزر جاتی ہے۔ دائمی بےخوابی ہفتے میں 3 یا زیادہ راتیں، 3 مہینے سے زیادہ ہوتی ہے۔ اور زیادہ تر دائمی بےخوابی ثانوی ہوتی ہے، یعنی کسی اور چیز کی علامت: کوئی بیماری، دوا، کیفین یا الکحل۔ اسی لیے وجہ تلاش کرنا فائدہ مند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MedlinePlus کی عمومی سفارشات ہیں۔ بالغوں کو 7 سے 9 گھنٹے نیند چاہیے۔ بڑی عمر کے افراد کو بھی تقریباً اتنی ہی چاہیے، جو بہت سے لوگوں کے لیے حیران کن ہے۔ بچوں کو زیادہ چاہیے، اور چھوٹے بچوں کے اوقات میں جھپکیاں شامل ہیں۔ انہیں عمومی حدوں کے طور پر پیش کریں، کسی ایک رات کا اسکور نہیں۔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چونکہ زیادہ تر دائمی بےخوابی کی کوئی وجہ ہوتی ہے، معالج اسے تلاش کرے گا۔ بعض دوائیں نیند خراب کرتی ہیں۔ کیفین کا اثر آٹھ گھنٹے تک رہ سکتا ہے، اور الکحل نیند ہلکی کرتی ہے۔ زور کے خراٹے یا ہانپتے ہوئے جاگنا سلیپ ایپنیا کی طرف اشارہ ہو سکتا ہے، جس کا الگ معائنہ ضروری ہے۔ خون کے ٹیسٹ تھائرائیڈ جانچ سکتے ہیں، اور نیند کا مطالعہ دوسرے عارضے تلاش کرتا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CBT-I ہے۔ یہ عموماً چھ سے آٹھ ہفتے چلتی ہے اور آمنے سامنے، فون پر یا آن لائن ہو سکتی ہے۔ اس کے پانچ حصے ہیں: نیند کی فکر کے لیے کاگنیٹو تھراپی، آرام کی تربیت، نیند کی تعلیم، نیند کی حد بندی، اور اسٹیمولس کنٹرول۔ NHLBI کے مطابق طویل بےخوابی میں عموماً یہی پہلا علاج تجویز ہوتا ہے اور یہ بہت مؤثر ہو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CBT-I کے دو حصے جو کوئی بھی شروع کر سکتا ہے۔ پہلا، ہر روز سونے اور جاگنے کا ایک ہی وقت، ہفتے کے آخر سمیت، تقریباً ایک گھنٹے سے زیادہ فرق نہیں۔ دوسرا، اگر تقریباً بیس منٹ میں نیند نہ آئے تو اٹھ کر کوئی پرسکون کام کریں، اور غنودگی ہو تو واپس جائیں۔ بتائیں کہ شروع میں یہ آسان ہونے سے پہلے مشکل لگتا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مختلف طریقوں کا موازنہ یوں ہے۔ پہلے تجویز کردہ: CBT-I، باقاعدہ معمول اور جاگنے پر اٹھ جانا۔ صرف مشورے کے ساتھ: اینٹی ہسٹامین والی نیند کی دوائیں، مختصر مدت کے لیے نسخے والی دوائیں، اور کاوا ہرگز نہیں، جو جگر کے سنگین نقصان سے جڑا ہے۔ بےخوابی کے لیے کمزور یا غیر ثابت: میلاٹونن، ویلیریَن، اور صرف آرام کی تکنیک۔</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حفاظت۔ اینٹی ہسٹامین والی نیند کی دوائیں بعض لوگوں کے لیے غیر محفوظ ہیں، اور ڈائفین ہائیڈرامین عموماً بزرگوں کو نہیں دینی چاہیے۔ نسخے والی نیند کی دوائیں مختصر مدت کے لیے ہیں اور بعض نیند میں چلنے بلکہ گاڑی چلانے کا سبب بھی بن سکتی ہیں۔ میلاٹونن بےخوابی کا ثابت شدہ علاج نہیں۔ اور سپلیمنٹس فروخت سے پہلے FDA سے نہیں جانچے جاتے، اس لیے سب کے بارے میں معالج کو بتائیں۔ فارماسسٹ نیند کے لیے لی جانے والی چیزوں کا جائزہ لے کر سوالات کی تیاری میں مدد دے سکتا ہے؛ فارماسسٹ بےخوابی کی تشخیص نہیں کرتا اور نہ نیند کی دوا شروع یا بند کرتا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2014 میں لکھا کہ انہیں سونے کے وقت کوئی ٹیکنالوجی نہیں چاہیے، اور وہ نیند کو دوا سے دبانے کے بجائے اس کی حفاظت کی چیز سمجھتے تھے۔ موجودہ مشورہ اس کے قریب ہے: آخری گھنٹہ پرسکون اور تیز اسکرین سے دور۔ ان کے علاج کے طریقے اور نیند کے ریکارڈ میں آکسیڈنٹ تھراپی کا مواد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مدد ضروری ہے۔ پہلی بات واضح طور پر پڑھیں: جسے خود کو نقصان پہنچانے کے خیالات ہوں وہ ابھی 988 پر کال یا ٹیکسٹ کرے، یا فوری خطرے میں 911 پر۔ یہ فہرست پراپر ہیلتھ کی حفاظتی عبارت ہے جس کی فارماسسٹ سے منظوری باقی ہے، اس لیے اسے عمومی رہنمائی کے طور پر پیش کریں اور لوگوں کو ان کی اپنی طبی ٹیم کی طرف رجوع کروائیں۔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قدم۔ سب سے مفید دو ہیں: ہر روز جاگنے کا ایک وقت، اور بیس منٹ جاگنے کے بعد اٹھ جانا۔ ایک سے دو ہفتے کی نیند کی ڈائری اگلی ملاقات کو کہیں زیادہ مفید بناتی ہے، اور نام لے کر CBT-I کا پوچھنا وہ سوال ہے جو زیادہ تر لوگ کبھی نہیں پوچھتے۔</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کی ہر بات ان ذرائع سے ہے: NHLBI، نیشنل انسٹی ٹیوٹ آن ایجنگ، NCCIH اور MedlinePlus۔ ہر ماخذ ایک ہی دن محفوظ کیا گیا اور لفظ بہ لفظ جانچا گیا۔ تمام دعووں کی مکمل فہرست، ہر ایک کے اصل اقتباس کے ساتھ، موضوع کے حوالہ جات والے صفحے پر موجود ہے، تاکہ حاضرین میں سے کوئی بھی کسی بات کی خود تصدیق کر سکے۔ فوری مدد کی علامات ان ذرائع کا بھی حوالہ دیتی ہیں: MedlinePlus — Depression؛ MedlinePlus — Drowsiness؛ NHLBI — Sleep Deprivation and Deficiency — How Sleep Affects Your Health؛ MedlinePlus — Zolpidem: MedlinePlus Drug Information۔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مشورہ دیں کہ وہ نیند کی ڈائری اور نیند کے لیے استعمال ہونے والی ہر چیز، سپلیمنٹس سمیت، ساتھ لائیں۔ یاد دلائیں کہ یہ لیکچر جائزے کا نسخہ ہے اور ابھی فارماسسٹ سے منظور شدہ نہیں، اور یہاں کچھ بھی کسی تجویز کردہ دوا کو بند کرنے کی وجہ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بےخوابی اور نیند: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بےخوابی خود کو کیوں قائم رکھتی ہے، اور کون سا علاج پہلے تجویز کیا جاتا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Insomnia: Treatment</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پھر جاگتے رہے؟ پہلا تجویز کردہ علاج گولی نہیں ہے۔</a:t>
            </a:r>
          </a:p>
        </p:txBody>
      </p:sp>
      <p:sp>
        <p:nvSpPr>
          <p:cNvPr id="8" name="Rectangle 7"/>
          <p:cNvSpPr/>
          <p:nvPr/>
        </p:nvSpPr>
        <p:spPr>
          <a:xfrm>
            <a:off x="11588191" y="3520440"/>
            <a:ext cx="54864" cy="10261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11176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طویل بےخوابی میں عموماً پہلے </a:t>
            </a:r>
            <a:r>
              <a:rPr sz="2304" b="0" i="0" lang="en-US">
                <a:solidFill>
                  <a:srgbClr val="46524F"/>
                </a:solidFill>
                <a:latin typeface="Segoe UI"/>
              </a:rPr>
              <a:t>‎CBT-I‎</a:t>
            </a:r>
            <a:r>
              <a:rPr sz="2304" b="0" i="0" lang="ur-PK">
                <a:solidFill>
                  <a:srgbClr val="46524F"/>
                </a:solidFill>
                <a:latin typeface="Segoe UI"/>
                <a:cs typeface="Noto Nastaliq Urdu"/>
              </a:rPr>
              <a:t> نامی مختصر تھراپی تجویز کی جاتی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What Is Insomnia?; NHLBI, Insomnia: Causes and Risk Factors; NHLBI, Insomnia: Treatment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فکر اور عادات بےخوابی کو قائم رکھتی ہیں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ایک محرک</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ذہنی دباؤ یا معمول کی تبدیلی چند راتوں کی نیند خراب کرتی ہے۔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نیند کی فکر</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گھڑی دیکھنا اور نیند کی فکر اسے بدتر کرتے ہیں۔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بستر جاگنے کی جگہ بن جاتا ہے</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جاگتے لیٹے رہنے سے بستر جاگنے سے جڑ جاتا ہے۔ اسٹیمولس کنٹرول اسے الٹتا ہے۔</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دن میں کمی پوری کرنا</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لمبی جھپکیاں، کیفین اور دن ڈھلے اسکرین نیند کو مزید دور کرتے ہیں۔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یہ چکر توڑیں: بستر نیند کے لیے ہے، جاگتے لیٹنے کے لیے نہیں۔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What Is Insomnia?; MedlinePlus, Insomnia</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‎3‎</a:t>
            </a:r>
            <a:r>
              <a:rPr sz="5759" b="0" i="0" lang="ur-PK">
                <a:solidFill>
                  <a:srgbClr val="0A3F3C"/>
                </a:solidFill>
                <a:latin typeface="Georgia"/>
                <a:cs typeface="Noto Nastaliq Urdu"/>
              </a:rPr>
              <a:t> × </a:t>
            </a:r>
            <a:r>
              <a:rPr sz="5759" b="0" i="0" lang="en-US">
                <a:solidFill>
                  <a:srgbClr val="0A3F3C"/>
                </a:solidFill>
                <a:latin typeface="Georgia"/>
              </a:rPr>
              <a:t>‎3‎</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ہفتے میں راتیں، </a:t>
            </a:r>
            <a:r>
              <a:rPr sz="2304" b="0" i="0" lang="en-US">
                <a:solidFill>
                  <a:srgbClr val="46524F"/>
                </a:solidFill>
                <a:latin typeface="Segoe UI"/>
              </a:rPr>
              <a:t>‎3‎</a:t>
            </a:r>
            <a:r>
              <a:rPr sz="2304" b="0" i="0" lang="ur-PK">
                <a:solidFill>
                  <a:srgbClr val="46524F"/>
                </a:solidFill>
                <a:latin typeface="Segoe UI"/>
                <a:cs typeface="Noto Nastaliq Urdu"/>
              </a:rPr>
              <a:t> مہینے سے زیادہ</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ثانوی</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زیادہ تر دائمی بےخوابی کی کوئی اور وجہ ہوتی ہے۔</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وجہ تلاش کریں: بیماری، دوا، کیفین، الکحل۔</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Healthy Sleep; NIA, Sleep and Older Adults; NHLBI, What Is Insomnia?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بالغوں کو روزانہ </a:t>
            </a:r>
            <a:r>
              <a:rPr sz="2937" b="0" i="0" lang="en-US">
                <a:solidFill>
                  <a:srgbClr val="15201E"/>
                </a:solidFill>
                <a:latin typeface="Georgia"/>
              </a:rPr>
              <a:t>‎7‎</a:t>
            </a:r>
            <a:r>
              <a:rPr sz="2937" b="0" i="0" lang="ur-PK">
                <a:solidFill>
                  <a:srgbClr val="15201E"/>
                </a:solidFill>
                <a:latin typeface="Georgia"/>
                <a:cs typeface="Noto Nastaliq Urdu"/>
              </a:rPr>
              <a:t> سے </a:t>
            </a:r>
            <a:r>
              <a:rPr sz="2937" b="0" i="0" lang="en-US">
                <a:solidFill>
                  <a:srgbClr val="15201E"/>
                </a:solidFill>
                <a:latin typeface="Georgia"/>
              </a:rPr>
              <a:t>‎9‎</a:t>
            </a:r>
            <a:r>
              <a:rPr sz="2937" b="0" i="0" lang="ur-PK">
                <a:solidFill>
                  <a:srgbClr val="15201E"/>
                </a:solidFill>
                <a:latin typeface="Georgia"/>
                <a:cs typeface="Noto Nastaliq Urdu"/>
              </a:rPr>
              <a:t> گھنٹے نیند چاہیے</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عمر کے لحاظ سے روزانہ نیند کے تجویز کردہ گھنٹے</a:t>
            </a:r>
          </a:p>
        </p:txBody>
      </p:sp>
      <p:sp>
        <p:nvSpPr>
          <p:cNvPr id="9" name="Rectangle 8"/>
          <p:cNvSpPr/>
          <p:nvPr/>
        </p:nvSpPr>
        <p:spPr>
          <a:xfrm>
            <a:off x="11286439" y="2011680"/>
            <a:ext cx="219456" cy="219456"/>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17559" y="1947672"/>
            <a:ext cx="2377440" cy="347472"/>
          </a:xfrm>
          <a:prstGeom prst="rect">
            <a:avLst/>
          </a:prstGeom>
          <a:noFill/>
        </p:spPr>
        <p:txBody>
          <a:bodyPr wrap="square" lIns="18288" rIns="18288" tIns="18288" bIns="18288" anchor="t">
            <a:spAutoFit/>
          </a:bodyPr>
          <a:lstStyle/>
          <a:p>
            <a:pPr algn="r" rtl="1">
              <a:lnSpc>
                <a:spcPct val="125000"/>
              </a:lnSpc>
            </a:pPr>
            <a:r>
              <a:rPr sz="1632" b="0" i="0" lang="ur-PK">
                <a:solidFill>
                  <a:srgbClr val="46524F"/>
                </a:solidFill>
                <a:latin typeface="Segoe UI"/>
                <a:cs typeface="Noto Nastaliq Urdu"/>
              </a:rPr>
              <a:t>کم از کم گھنٹے</a:t>
            </a:r>
          </a:p>
        </p:txBody>
      </p:sp>
      <p:sp>
        <p:nvSpPr>
          <p:cNvPr id="11" name="Rectangle 10"/>
          <p:cNvSpPr/>
          <p:nvPr/>
        </p:nvSpPr>
        <p:spPr>
          <a:xfrm>
            <a:off x="8543239" y="2011680"/>
            <a:ext cx="219456" cy="219456"/>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074359" y="1947672"/>
            <a:ext cx="2377440" cy="347472"/>
          </a:xfrm>
          <a:prstGeom prst="rect">
            <a:avLst/>
          </a:prstGeom>
          <a:noFill/>
        </p:spPr>
        <p:txBody>
          <a:bodyPr wrap="square" lIns="18288" rIns="18288" tIns="18288" bIns="18288" anchor="t">
            <a:spAutoFit/>
          </a:bodyPr>
          <a:lstStyle/>
          <a:p>
            <a:pPr algn="r" rtl="1">
              <a:lnSpc>
                <a:spcPct val="125000"/>
              </a:lnSpc>
            </a:pPr>
            <a:r>
              <a:rPr sz="1439" b="0" i="0" lang="ur-PK">
                <a:solidFill>
                  <a:srgbClr val="46524F"/>
                </a:solidFill>
                <a:latin typeface="Segoe UI"/>
                <a:cs typeface="Noto Nastaliq Urdu"/>
              </a:rPr>
              <a:t>زیادہ سے زیادہ گھنٹے</a:t>
            </a:r>
          </a:p>
        </p:txBody>
      </p:sp>
      <p:graphicFrame>
        <p:nvGraphicFramePr>
          <p:cNvPr id="13" name="Chart 12"/>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4" name="Rounded Rectangle 13"/>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یہ اعداد کیا ہیں</a:t>
            </a:r>
          </a:p>
        </p:txBody>
      </p:sp>
      <p:sp>
        <p:nvSpPr>
          <p:cNvPr id="16" name="TextBox 15"/>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15201E"/>
                </a:solidFill>
                <a:latin typeface="Segoe UI"/>
                <a:cs typeface="Noto Nastaliq Urdu"/>
              </a:rPr>
              <a:t>عمر کے گروپوں کے لیے عمومی سفارشات، جو </a:t>
            </a:r>
            <a:r>
              <a:rPr sz="1200" b="0" i="0" lang="en-US">
                <a:solidFill>
                  <a:srgbClr val="15201E"/>
                </a:solidFill>
                <a:latin typeface="Segoe UI"/>
              </a:rPr>
              <a:t>‎MedlinePlus‎</a:t>
            </a:r>
            <a:r>
              <a:rPr sz="1200" b="0" i="0" lang="ur-PK">
                <a:solidFill>
                  <a:srgbClr val="15201E"/>
                </a:solidFill>
                <a:latin typeface="Segoe UI"/>
                <a:cs typeface="Noto Nastaliq Urdu"/>
              </a:rPr>
              <a:t> (امریکی نیشنل لائبریری آف میڈیسن) نے شائع کیں۔</a:t>
            </a:r>
          </a:p>
          <a:p>
            <a:pPr algn="r" rtl="1">
              <a:lnSpc>
                <a:spcPct val="125000"/>
              </a:lnSpc>
              <a:spcAft>
                <a:spcPts val="937"/>
              </a:spcAft>
            </a:pPr>
            <a:r>
              <a:rPr sz="1200" b="0" i="0" lang="ur-PK">
                <a:solidFill>
                  <a:srgbClr val="15201E"/>
                </a:solidFill>
                <a:latin typeface="Segoe UI"/>
                <a:cs typeface="Noto Nastaliq Urdu"/>
              </a:rPr>
              <a:t>روزانہ نیند کے گھنٹے۔ شیر خوار اور </a:t>
            </a:r>
            <a:r>
              <a:rPr sz="1200" b="0" i="0" lang="en-US">
                <a:solidFill>
                  <a:srgbClr val="15201E"/>
                </a:solidFill>
                <a:latin typeface="Segoe UI"/>
              </a:rPr>
              <a:t>‎5‎</a:t>
            </a:r>
            <a:r>
              <a:rPr sz="1200" b="0" i="0" lang="ur-PK">
                <a:solidFill>
                  <a:srgbClr val="15201E"/>
                </a:solidFill>
                <a:latin typeface="Segoe UI"/>
                <a:cs typeface="Noto Nastaliq Urdu"/>
              </a:rPr>
              <a:t> سال تک کے بچوں کے لیے ان میں جھپکیاں شامل ہیں۔</a:t>
            </a:r>
          </a:p>
          <a:p>
            <a:pPr algn="r" rtl="1">
              <a:lnSpc>
                <a:spcPct val="125000"/>
              </a:lnSpc>
              <a:spcAft>
                <a:spcPts val="937"/>
              </a:spcAft>
            </a:pPr>
            <a:r>
              <a:rPr sz="1200" b="0" i="0" lang="en-US">
                <a:solidFill>
                  <a:srgbClr val="15201E"/>
                </a:solidFill>
                <a:latin typeface="Segoe UI"/>
              </a:rPr>
              <a:t>‎18‎</a:t>
            </a:r>
            <a:r>
              <a:rPr sz="1200" b="0" i="0" lang="ur-PK">
                <a:solidFill>
                  <a:srgbClr val="15201E"/>
                </a:solidFill>
                <a:latin typeface="Segoe UI"/>
                <a:cs typeface="Noto Nastaliq Urdu"/>
              </a:rPr>
              <a:t> سال اور زیادہ عمر کے بالغ: </a:t>
            </a:r>
            <a:r>
              <a:rPr sz="1200" b="0" i="0" lang="en-US">
                <a:solidFill>
                  <a:srgbClr val="15201E"/>
                </a:solidFill>
                <a:latin typeface="Segoe UI"/>
              </a:rPr>
              <a:t>‎7–9‎</a:t>
            </a:r>
            <a:r>
              <a:rPr sz="1200" b="0" i="0" lang="ur-PK">
                <a:solidFill>
                  <a:srgbClr val="15201E"/>
                </a:solidFill>
                <a:latin typeface="Segoe UI"/>
                <a:cs typeface="Noto Nastaliq Urdu"/>
              </a:rPr>
              <a:t> گھنٹے۔ بڑی عمر کے افراد کو بھی تقریباً اتنی ہی۔</a:t>
            </a:r>
          </a:p>
        </p:txBody>
      </p:sp>
      <p:sp>
        <p:nvSpPr>
          <p:cNvPr id="17" name="Rounded Rectangle 16"/>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عمومی سفارشات ہیں، آپ میں ناپے گئے نتائج نہیں، اور نہ ہی پراپر ہیلتھ یا کلارکسن کی کسی سروس کی وضاحت۔</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بڑی عمر کے افراد کو بھی تقریباً اتنی ہی چاہیے۔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Insomnia: Diagnosis; NHLBI, Sleep Deprivation and Deficiency: Healthy Sleep Habits; NHLBI, Insomnia: Treatment; NIA, Sleep and Older Adults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بےخوابی کے پیچھے اکثر کوئی اور مسئلہ ہوتا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نزلے، الرجی اور نسخے کی بعض دوائیں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کیفین، جس کا اثر </a:t>
            </a:r>
            <a:r>
              <a:rPr sz="2111" b="0" i="0" lang="en-US">
                <a:solidFill>
                  <a:srgbClr val="15201E"/>
                </a:solidFill>
                <a:latin typeface="Segoe UI"/>
              </a:rPr>
              <a:t>‎8‎</a:t>
            </a:r>
            <a:r>
              <a:rPr sz="2111" b="0" i="0" lang="ur-PK">
                <a:solidFill>
                  <a:srgbClr val="15201E"/>
                </a:solidFill>
                <a:latin typeface="Segoe UI"/>
                <a:cs typeface="Noto Nastaliq Urdu"/>
              </a:rPr>
              <a:t> گھنٹے تک رہ سکتا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الکحل، جو نیند ہلکی کرتی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خراٹے یا ہانپنا: ممکنہ سلیپ ایپنیا</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خون کے ٹیسٹ اور نیند کا مطالعہ دوسری وجوہات ڈھونڈ سکتے ہیں۔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Insomnia: Treatment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‎CBT-I‎</a:t>
            </a:r>
            <a:r>
              <a:rPr sz="2937" b="0" i="0" lang="ur-PK">
                <a:solidFill>
                  <a:srgbClr val="15201E"/>
                </a:solidFill>
                <a:latin typeface="Georgia"/>
                <a:cs typeface="Noto Nastaliq Urdu"/>
              </a:rPr>
              <a:t>: چھ سے آٹھ ہفتوں میں بہتر نیند</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4475058"/>
                <a:gridCol w="4475058"/>
                <a:gridCol w="2144298"/>
              </a:tblGrid>
              <a:tr h="533400">
                <a:tc>
                  <a:txBody>
                    <a:bodyPr/>
                    <a:lstStyle/>
                    <a:p>
                      <a:pPr algn="r" rtl="1">
                        <a:lnSpc>
                          <a:spcPct val="125000"/>
                        </a:lnSpc>
                      </a:pPr>
                      <a:r>
                        <a:rPr sz="1344" b="0" i="0" lang="ur-PK">
                          <a:solidFill>
                            <a:srgbClr val="46524F"/>
                          </a:solidFill>
                          <a:latin typeface="Segoe UI"/>
                          <a:cs typeface="Noto Nastaliq Urdu"/>
                        </a:rPr>
                        <a:t>آپ سے کیا چاہتا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کرتا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حصہ</a:t>
                      </a:r>
                    </a:p>
                  </a:txBody>
                  <a:tcPr marL="128016" marR="128016" anchor="ctr">
                    <a:solidFill>
                      <a:srgbClr val="EFECE4"/>
                    </a:solidFill>
                  </a:tcPr>
                </a:tc>
              </a:tr>
              <a:tr h="533400">
                <a:tc>
                  <a:txBody>
                    <a:bodyPr/>
                    <a:lstStyle/>
                    <a:p>
                      <a:pPr algn="r" rtl="1">
                        <a:lnSpc>
                          <a:spcPct val="125000"/>
                        </a:lnSpc>
                      </a:pPr>
                      <a:r>
                        <a:rPr sz="1439" b="0" i="0" lang="ur-PK">
                          <a:solidFill>
                            <a:srgbClr val="15201E"/>
                          </a:solidFill>
                          <a:latin typeface="Segoe UI"/>
                          <a:cs typeface="Noto Nastaliq Urdu"/>
                        </a:rPr>
                        <a:t>نیند سے متعلق پریشان خیالات کو پہچاننا اور ان پر سوال اٹھانا۔</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نیند نہ آنے کی گھبراہٹ کم کرتی ہے۔</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کاگنیٹو تھراپی</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آرام کا کوئی طریقہ، اکثر سونے کے وقت، مشق کرنا۔</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آرام کرنا اور جلد سونا سکھاتی ہے۔</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آرام کی تربیت</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باقاعدہ معمول، اور کیفین اور اسکرین کو پہلے کر دینا۔</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نیند کی اچھی عادات سکھاتی ہے۔</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نیند کی تعلیم</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تھراپسٹ کے مقرر کردہ وقت پر قائم رہنا۔</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بستر میں ایک مقررہ وقت؛ وقت کے ساتھ نیند بہتر ہوتی ہے۔</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نیند کی حد بندی</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غنودگی ہو تو بستر؛ نیند نہ آئے تو اٹھ جانا۔</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بستر کو نیند سے جوڑتا ہے۔</a:t>
                      </a:r>
                    </a:p>
                  </a:txBody>
                  <a:tcPr marL="128016" marR="128016" anchor="ctr">
                    <a:solidFill>
                      <a:srgbClr val="F6ECDB"/>
                    </a:solidFill>
                  </a:tcPr>
                </a:tc>
                <a:tc>
                  <a:txBody>
                    <a:bodyPr/>
                    <a:lstStyle/>
                    <a:p>
                      <a:pPr algn="r" rtl="1">
                        <a:lnSpc>
                          <a:spcPct val="125000"/>
                        </a:lnSpc>
                      </a:pPr>
                      <a:r>
                        <a:rPr sz="1439" b="0" i="0" lang="ur-PK">
                          <a:solidFill>
                            <a:srgbClr val="15201E"/>
                          </a:solidFill>
                          <a:latin typeface="Segoe UI"/>
                          <a:cs typeface="Noto Nastaliq Urdu"/>
                        </a:rPr>
                        <a:t>اسٹیمولس کنٹرول</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طویل بےخوابی کا عموماً پہلا علاج۔</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Healthy Sleep; NHLBI, Insomnia: Treatment; NHLBI, Sleep Deprivation and Deficiency: Healthy Sleep Habits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‎CBT-I‎</a:t>
            </a:r>
            <a:r>
              <a:rPr sz="2937" b="0" i="0" lang="ur-PK">
                <a:solidFill>
                  <a:srgbClr val="15201E"/>
                </a:solidFill>
                <a:latin typeface="Georgia"/>
                <a:cs typeface="Noto Nastaliq Urdu"/>
              </a:rPr>
              <a:t> کی دو عادتیں آج رات سے</a:t>
            </a:r>
          </a:p>
        </p:txBody>
      </p:sp>
      <p:sp>
        <p:nvSpPr>
          <p:cNvPr id="8" name="TextBox 7"/>
          <p:cNvSpPr txBox="1"/>
          <p:nvPr/>
        </p:nvSpPr>
        <p:spPr>
          <a:xfrm>
            <a:off x="8351215" y="1783080"/>
            <a:ext cx="3291840" cy="1371600"/>
          </a:xfrm>
          <a:prstGeom prst="rect">
            <a:avLst/>
          </a:prstGeom>
          <a:noFill/>
        </p:spPr>
        <p:txBody>
          <a:bodyPr wrap="square" lIns="18288" rIns="18288" tIns="18288" bIns="18288" anchor="t">
            <a:spAutoFit/>
          </a:bodyPr>
          <a:lstStyle/>
          <a:p>
            <a:pPr algn="r"/>
            <a:r>
              <a:rPr sz="9600" b="0" i="0">
                <a:solidFill>
                  <a:srgbClr val="0A3F3C"/>
                </a:solidFill>
                <a:latin typeface="Georgia"/>
              </a:rPr>
              <a:t>20</a:t>
            </a:r>
          </a:p>
        </p:txBody>
      </p:sp>
      <p:sp>
        <p:nvSpPr>
          <p:cNvPr id="9" name="TextBox 8"/>
          <p:cNvSpPr txBox="1"/>
          <p:nvPr/>
        </p:nvSpPr>
        <p:spPr>
          <a:xfrm>
            <a:off x="8534095" y="3246120"/>
            <a:ext cx="3108960" cy="548640"/>
          </a:xfrm>
          <a:prstGeom prst="rect">
            <a:avLst/>
          </a:prstGeom>
          <a:noFill/>
        </p:spPr>
        <p:txBody>
          <a:bodyPr wrap="square" lIns="18288" rIns="18288" tIns="18288" bIns="18288" anchor="t">
            <a:spAutoFit/>
          </a:bodyPr>
          <a:lstStyle/>
          <a:p>
            <a:pPr algn="r" rtl="1">
              <a:lnSpc>
                <a:spcPct val="125000"/>
              </a:lnSpc>
            </a:pPr>
            <a:r>
              <a:rPr sz="1920" b="0" i="0" lang="ur-PK">
                <a:solidFill>
                  <a:srgbClr val="46524F"/>
                </a:solidFill>
                <a:latin typeface="Segoe UI"/>
                <a:cs typeface="Noto Nastaliq Urdu"/>
              </a:rPr>
              <a:t>منٹ جاگے؟ اٹھ جائیں</a:t>
            </a:r>
          </a:p>
        </p:txBody>
      </p:sp>
      <p:sp>
        <p:nvSpPr>
          <p:cNvPr id="10" name="Oval 9"/>
          <p:cNvSpPr/>
          <p:nvPr/>
        </p:nvSpPr>
        <p:spPr>
          <a:xfrm>
            <a:off x="78574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78308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ہر روز جاگنے کا ایک وقت، ہفتے کے آخر بھی</a:t>
            </a:r>
          </a:p>
        </p:txBody>
      </p:sp>
      <p:sp>
        <p:nvSpPr>
          <p:cNvPr id="12" name="Oval 11"/>
          <p:cNvSpPr/>
          <p:nvPr/>
        </p:nvSpPr>
        <p:spPr>
          <a:xfrm>
            <a:off x="78574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8" y="2606040"/>
            <a:ext cx="70710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ہفتے کے آخر کا فرق: زیادہ سے زیادہ تقریباً ایک گھنٹہ</a:t>
            </a:r>
          </a:p>
        </p:txBody>
      </p:sp>
      <p:sp>
        <p:nvSpPr>
          <p:cNvPr id="14" name="Oval 13"/>
          <p:cNvSpPr/>
          <p:nvPr/>
        </p:nvSpPr>
        <p:spPr>
          <a:xfrm>
            <a:off x="78574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8" y="3429000"/>
            <a:ext cx="70710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‎20‎</a:t>
            </a:r>
            <a:r>
              <a:rPr sz="2111" b="0" i="0" lang="ur-PK">
                <a:solidFill>
                  <a:srgbClr val="15201E"/>
                </a:solidFill>
                <a:latin typeface="Segoe UI"/>
                <a:cs typeface="Noto Nastaliq Urdu"/>
              </a:rPr>
              <a:t> منٹ تک نیند نہ آئے؟ اٹھ جائیں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شروع میں آسان ہونے سے پہلے مشکل لگے گا۔</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Insomnia: Treatment; NCCIH, Sleep Disorders and Complementary Health Approaches; MedlinePlus, Healthy Sleep; NIA, Sleep and Older Adults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نیند کی زیادہ تر دوائیں کمزور یا پرخطر ہیں</a:t>
            </a:r>
          </a:p>
        </p:txBody>
      </p:sp>
      <p:sp>
        <p:nvSpPr>
          <p:cNvPr id="8" name="Rounded Rectangle 7"/>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پہلے تجویز کردہ</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en-US">
                <a:solidFill>
                  <a:srgbClr val="15201E"/>
                </a:solidFill>
                <a:latin typeface="Segoe UI"/>
              </a:rPr>
              <a:t>‎CBT-I‎</a:t>
            </a:r>
            <a:r>
              <a:rPr sz="1728" b="0" i="0" lang="ur-PK">
                <a:solidFill>
                  <a:srgbClr val="15201E"/>
                </a:solidFill>
                <a:latin typeface="Segoe UI"/>
                <a:cs typeface="Noto Nastaliq Urdu"/>
              </a:rPr>
              <a:t>، طویل بےخوابی کا عموماً پہلا علاج</a:t>
            </a:r>
          </a:p>
          <a:p>
            <a:pPr algn="r" rtl="1">
              <a:lnSpc>
                <a:spcPct val="125000"/>
              </a:lnSpc>
              <a:spcAft>
                <a:spcPts val="1350"/>
              </a:spcAft>
            </a:pPr>
            <a:r>
              <a:rPr sz="1728" b="0" i="0" lang="ur-PK">
                <a:solidFill>
                  <a:srgbClr val="15201E"/>
                </a:solidFill>
                <a:latin typeface="Segoe UI"/>
                <a:cs typeface="Noto Nastaliq Urdu"/>
              </a:rPr>
              <a:t>ہر روز سونے اور جاگنے کا ایک ہی وقت</a:t>
            </a:r>
          </a:p>
          <a:p>
            <a:pPr algn="r" rtl="1">
              <a:lnSpc>
                <a:spcPct val="125000"/>
              </a:lnSpc>
              <a:spcAft>
                <a:spcPts val="1350"/>
              </a:spcAft>
            </a:pPr>
            <a:r>
              <a:rPr sz="1728" b="0" i="0" lang="en-US">
                <a:solidFill>
                  <a:srgbClr val="15201E"/>
                </a:solidFill>
                <a:latin typeface="Segoe UI"/>
              </a:rPr>
              <a:t>‎20‎</a:t>
            </a:r>
            <a:r>
              <a:rPr sz="1728" b="0" i="0" lang="ur-PK">
                <a:solidFill>
                  <a:srgbClr val="15201E"/>
                </a:solidFill>
                <a:latin typeface="Segoe UI"/>
                <a:cs typeface="Noto Nastaliq Urdu"/>
              </a:rPr>
              <a:t> منٹ جاگنے کے بعد اٹھ جانا</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صرف مشورے کے ساتھ</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اینٹی ہسٹامین والی نیند کی دوائیں، جو بعض لوگوں کے لیے غیر محفوظ ہیں</a:t>
            </a:r>
          </a:p>
          <a:p>
            <a:pPr algn="r" rtl="1">
              <a:lnSpc>
                <a:spcPct val="125000"/>
              </a:lnSpc>
              <a:spcAft>
                <a:spcPts val="1350"/>
              </a:spcAft>
            </a:pPr>
            <a:r>
              <a:rPr sz="1728" b="0" i="0" lang="ur-PK">
                <a:solidFill>
                  <a:srgbClr val="15201E"/>
                </a:solidFill>
                <a:latin typeface="Segoe UI"/>
                <a:cs typeface="Noto Nastaliq Urdu"/>
              </a:rPr>
              <a:t>نسخے والی نیند کی دوائیں، مختصر مدت کے لیے</a:t>
            </a:r>
          </a:p>
          <a:p>
            <a:pPr algn="r" rtl="1">
              <a:lnSpc>
                <a:spcPct val="125000"/>
              </a:lnSpc>
              <a:spcAft>
                <a:spcPts val="1350"/>
              </a:spcAft>
            </a:pPr>
            <a:r>
              <a:rPr sz="1728" b="0" i="0" lang="ur-PK">
                <a:solidFill>
                  <a:srgbClr val="15201E"/>
                </a:solidFill>
                <a:latin typeface="Segoe UI"/>
                <a:cs typeface="Noto Nastaliq Urdu"/>
              </a:rPr>
              <a:t>کاوا، جو جگر کے سنگین نقصان سے جڑا ہے</a:t>
            </a:r>
          </a:p>
        </p:txBody>
      </p:sp>
      <p:sp>
        <p:nvSpPr>
          <p:cNvPr id="14" name="Rounded Rectangle 13"/>
          <p:cNvSpPr/>
          <p:nvPr/>
        </p:nvSpPr>
        <p:spPr>
          <a:xfrm>
            <a:off x="548639"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بےخوابی کے لیے کمزور یا غیر ثابت</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میلاٹونن: بےخوابی کے لیے ثابت نہیں</a:t>
            </a:r>
          </a:p>
          <a:p>
            <a:pPr algn="r" rtl="1">
              <a:lnSpc>
                <a:spcPct val="125000"/>
              </a:lnSpc>
              <a:spcAft>
                <a:spcPts val="1350"/>
              </a:spcAft>
            </a:pPr>
            <a:r>
              <a:rPr sz="1728" b="0" i="0" lang="ur-PK">
                <a:solidFill>
                  <a:srgbClr val="15201E"/>
                </a:solidFill>
                <a:latin typeface="Segoe UI"/>
                <a:cs typeface="Noto Nastaliq Urdu"/>
              </a:rPr>
              <a:t>ویلیریَن: فائدہ ثابت نہیں</a:t>
            </a:r>
          </a:p>
          <a:p>
            <a:pPr algn="r" rtl="1">
              <a:lnSpc>
                <a:spcPct val="125000"/>
              </a:lnSpc>
              <a:spcAft>
                <a:spcPts val="1350"/>
              </a:spcAft>
            </a:pPr>
            <a:r>
              <a:rPr sz="1728" b="0" i="0" lang="ur-PK">
                <a:solidFill>
                  <a:srgbClr val="15201E"/>
                </a:solidFill>
                <a:latin typeface="Segoe UI"/>
                <a:cs typeface="Noto Nastaliq Urdu"/>
              </a:rPr>
              <a:t>صرف آرام کی تکنیک: تھوڑے، کم معیار کے شواہد</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پہلے عادات اور </a:t>
            </a:r>
            <a:r>
              <a:rPr sz="1728" b="0" i="0" lang="en-US">
                <a:solidFill>
                  <a:srgbClr val="0A3F3C"/>
                </a:solidFill>
                <a:latin typeface="Segoe UI"/>
              </a:rPr>
              <a:t>‎CBT-I‎</a:t>
            </a:r>
            <a:r>
              <a:rPr sz="1728" b="0" i="0" lang="ur-PK">
                <a:solidFill>
                  <a:srgbClr val="0A3F3C"/>
                </a:solidFill>
                <a:latin typeface="Segoe UI"/>
                <a:cs typeface="Noto Nastaliq Urdu"/>
              </a:rPr>
              <a:t>؛ گولیاں زیادہ سے زیادہ مختصر مدت کے لیے۔</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Insomnia: Treatment; MedlinePlus, Diphenhydramine; NCCIH, Sleep Disorders and Complementary Health Approaches; NIA, Sleep and Older Adults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نیند کی دواؤں کے حقیقی خطرات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اینٹی ہسٹامین دوائیں: بعض کے لیے غیر محفوظ، بزرگ پرہیز کریں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نسخے والی نیند کی دوائیں: صرف مختصر مدت</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نایاب: نیند میں چلنا یا گاڑی چلانا</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میلاٹونن: بےخوابی کے لیے ثابت نہیں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نیند کی ہر چیز کے بارے میں اپنے معالجین کو بتائیں۔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Sleep Deprivation and Deficiency: Healthy Sleep Habits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“Bedtime technology for me? No, thank you.”</a:t>
            </a:r>
          </a:p>
        </p:txBody>
      </p:sp>
      <p:sp>
        <p:nvSpPr>
          <p:cNvPr id="10" name="TextBox 9"/>
          <p:cNvSpPr txBox="1"/>
          <p:nvPr/>
        </p:nvSpPr>
        <p:spPr>
          <a:xfrm>
            <a:off x="5836615" y="26212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‎2014-12-26‎</a:t>
            </a:r>
          </a:p>
        </p:txBody>
      </p:sp>
      <p:sp>
        <p:nvSpPr>
          <p:cNvPr id="11" name="TextBox 10"/>
          <p:cNvSpPr txBox="1"/>
          <p:nvPr/>
        </p:nvSpPr>
        <p:spPr>
          <a:xfrm>
            <a:off x="5836615" y="30327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"سونے کے وقت ٹیکنالوجی؟ نہیں، شکریہ۔"</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سونے سے پہلے کے گھنٹے کی حفاظت</a:t>
            </a:r>
          </a:p>
          <a:p>
            <a:pPr algn="r" rtl="1">
              <a:lnSpc>
                <a:spcPct val="125000"/>
              </a:lnSpc>
              <a:spcAft>
                <a:spcPts val="1275"/>
              </a:spcAft>
            </a:pPr>
            <a:r>
              <a:rPr sz="1632" b="0" i="0" lang="ur-PK">
                <a:solidFill>
                  <a:srgbClr val="15201E"/>
                </a:solidFill>
                <a:latin typeface="Segoe UI"/>
                <a:cs typeface="Noto Nastaliq Urdu"/>
              </a:rPr>
              <a:t>دن کی عادات نیند پر اثر ڈالتی ہیں</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بےخوابی کے لیے علاج کے طریقے</a:t>
            </a:r>
          </a:p>
          <a:p>
            <a:pPr algn="r" rtl="1">
              <a:lnSpc>
                <a:spcPct val="125000"/>
              </a:lnSpc>
              <a:spcAft>
                <a:spcPts val="1275"/>
              </a:spcAft>
            </a:pPr>
            <a:r>
              <a:rPr sz="1632" b="0" i="0" lang="ur-PK">
                <a:solidFill>
                  <a:srgbClr val="15201E"/>
                </a:solidFill>
                <a:latin typeface="Segoe UI"/>
                <a:cs typeface="Noto Nastaliq Urdu"/>
              </a:rPr>
              <a:t>آکسیڈنٹ تھراپی</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نیند کی ان کی عادات درست؛ ان کے علاج کے حق میں شواہد نہیں۔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خودکشی کے خیال: </a:t>
            </a:r>
            <a:r>
              <a:rPr sz="1920" b="0" i="0" lang="en-US">
                <a:solidFill>
                  <a:srgbClr val="15201E"/>
                </a:solidFill>
                <a:latin typeface="Segoe UI"/>
              </a:rPr>
              <a:t>‎988‎</a:t>
            </a:r>
            <a:r>
              <a:rPr sz="1920" b="0" i="0" lang="ur-PK">
                <a:solidFill>
                  <a:srgbClr val="15201E"/>
                </a:solidFill>
                <a:latin typeface="Segoe UI"/>
                <a:cs typeface="Noto Nastaliq Urdu"/>
              </a:rPr>
              <a:t>؛ فوری خطرہ: </a:t>
            </a:r>
            <a:r>
              <a:rPr sz="1920" b="0" i="0" lang="en-US">
                <a:solidFill>
                  <a:srgbClr val="15201E"/>
                </a:solidFill>
                <a:latin typeface="Segoe UI"/>
              </a:rPr>
              <a:t>‎911‎</a:t>
            </a:r>
          </a:p>
        </p:txBody>
      </p:sp>
      <p:sp>
        <p:nvSpPr>
          <p:cNvPr id="9" name="Oval 8"/>
          <p:cNvSpPr/>
          <p:nvPr/>
        </p:nvSpPr>
        <p:spPr>
          <a:xfrm>
            <a:off x="11313871"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25552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گاڑی چلاتے ہوئے نیند: گاڑی روکیں، مشورہ لیں</a:t>
            </a:r>
          </a:p>
        </p:txBody>
      </p:sp>
      <p:sp>
        <p:nvSpPr>
          <p:cNvPr id="11" name="Oval 10"/>
          <p:cNvSpPr/>
          <p:nvPr/>
        </p:nvSpPr>
        <p:spPr>
          <a:xfrm>
            <a:off x="11313871"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281940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خراٹے، سانس رکنا یا ہانپنا: نیند کا معائنہ</a:t>
            </a:r>
          </a:p>
        </p:txBody>
      </p:sp>
      <p:sp>
        <p:nvSpPr>
          <p:cNvPr id="13" name="Oval 12"/>
          <p:cNvSpPr/>
          <p:nvPr/>
        </p:nvSpPr>
        <p:spPr>
          <a:xfrm>
            <a:off x="11313871"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38328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نیند میں چلنا یا ڈرائیونگ: معالج کو کال</a:t>
            </a:r>
          </a:p>
        </p:txBody>
      </p:sp>
      <p:sp>
        <p:nvSpPr>
          <p:cNvPr id="15" name="Oval 14"/>
          <p:cNvSpPr/>
          <p:nvPr/>
        </p:nvSpPr>
        <p:spPr>
          <a:xfrm>
            <a:off x="11313871"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394716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نیند کی دوا پر الجھن یا گرنا: فوراً معالج کو بتائیں</a:t>
            </a:r>
          </a:p>
        </p:txBody>
      </p:sp>
      <p:sp>
        <p:nvSpPr>
          <p:cNvPr id="17" name="Oval 16"/>
          <p:cNvSpPr/>
          <p:nvPr/>
        </p:nvSpPr>
        <p:spPr>
          <a:xfrm>
            <a:off x="11313871"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640080" y="45110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بےخوابی کے ساتھ ناامیدی یا اداسی: ملاقات طے کریں</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خود کو نقصان پہنچانے کے خیالات: ابھی </a:t>
            </a:r>
            <a:r>
              <a:rPr sz="1728" b="0" i="0" lang="en-US">
                <a:solidFill>
                  <a:srgbClr val="0A3F3C"/>
                </a:solidFill>
                <a:latin typeface="Segoe UI"/>
              </a:rPr>
              <a:t>‎988‎</a:t>
            </a:r>
            <a:r>
              <a:rPr sz="1728" b="0" i="0" lang="ur-PK">
                <a:solidFill>
                  <a:srgbClr val="0A3F3C"/>
                </a:solidFill>
                <a:latin typeface="Segoe UI"/>
                <a:cs typeface="Noto Nastaliq Urdu"/>
              </a:rPr>
              <a:t> پر کال یا ٹیکسٹ کریں۔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Insomnia: Diagnosis; NHLBI, Insomnia: Treatment; MedlinePlus, Healthy Sleep; NHLBI, Sleep Deprivation and Deficiency: Healthy Sleep Habits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ہر دن کے لیے جاگنے کا ایک وقت مقرر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تقریباً </a:t>
            </a:r>
            <a:r>
              <a:rPr sz="2111" b="0" i="0" lang="en-US">
                <a:solidFill>
                  <a:srgbClr val="15201E"/>
                </a:solidFill>
                <a:latin typeface="Segoe UI"/>
              </a:rPr>
              <a:t>‎20‎</a:t>
            </a:r>
            <a:r>
              <a:rPr sz="2111" b="0" i="0" lang="ur-PK">
                <a:solidFill>
                  <a:srgbClr val="15201E"/>
                </a:solidFill>
                <a:latin typeface="Segoe UI"/>
                <a:cs typeface="Noto Nastaliq Urdu"/>
              </a:rPr>
              <a:t> منٹ جاگنے کے بعد اٹھ جائیں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کیفین اور اسکرین کو پہلے کر دیں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ایک سے دو ہفتے نیند کی ڈائری رکھیں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نام لے کر </a:t>
            </a:r>
            <a:r>
              <a:rPr sz="2111" b="0" i="0" lang="en-US">
                <a:solidFill>
                  <a:srgbClr val="15201E"/>
                </a:solidFill>
                <a:latin typeface="Segoe UI"/>
              </a:rPr>
              <a:t>‎CBT-I‎</a:t>
            </a:r>
            <a:r>
              <a:rPr sz="2111" b="0" i="0" lang="ur-PK">
                <a:solidFill>
                  <a:srgbClr val="15201E"/>
                </a:solidFill>
                <a:latin typeface="Segoe UI"/>
                <a:cs typeface="Noto Nastaliq Urdu"/>
              </a:rPr>
              <a:t> کے بارے میں پوچھیں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مقررہ وقت پر اٹھنے سے شروع کریں۔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NHLBI — What Is Insomnia?</a:t>
            </a:r>
          </a:p>
          <a:p>
            <a:pPr algn="l">
              <a:spcAft>
                <a:spcPts val="1200"/>
              </a:spcAft>
            </a:pPr>
            <a:r>
              <a:rPr sz="1600" b="0" i="0">
                <a:solidFill>
                  <a:srgbClr val="46524F"/>
                </a:solidFill>
                <a:latin typeface="Segoe UI"/>
              </a:rPr>
              <a:t>NHLBI — Insomnia: Causes and Risk Factors</a:t>
            </a:r>
          </a:p>
          <a:p>
            <a:pPr algn="l">
              <a:spcAft>
                <a:spcPts val="1200"/>
              </a:spcAft>
            </a:pPr>
            <a:r>
              <a:rPr sz="1600" b="0" i="0">
                <a:solidFill>
                  <a:srgbClr val="46524F"/>
                </a:solidFill>
                <a:latin typeface="Segoe UI"/>
              </a:rPr>
              <a:t>NHLBI — Insomnia: Diagnosis</a:t>
            </a:r>
          </a:p>
          <a:p>
            <a:pPr algn="l">
              <a:spcAft>
                <a:spcPts val="1200"/>
              </a:spcAft>
            </a:pPr>
            <a:r>
              <a:rPr sz="1600" b="0" i="0">
                <a:solidFill>
                  <a:srgbClr val="46524F"/>
                </a:solidFill>
                <a:latin typeface="Segoe UI"/>
              </a:rPr>
              <a:t>NHLBI — Insomnia: Treatment</a:t>
            </a:r>
          </a:p>
          <a:p>
            <a:pPr algn="l">
              <a:spcAft>
                <a:spcPts val="1200"/>
              </a:spcAft>
            </a:pPr>
            <a:r>
              <a:rPr sz="1600" b="0" i="0">
                <a:solidFill>
                  <a:srgbClr val="46524F"/>
                </a:solidFill>
                <a:latin typeface="Segoe UI"/>
              </a:rPr>
              <a:t>NHLBI — Sleep Deprivation and Deficiency: Healthy Sleep Habits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Insomnia</a:t>
            </a:r>
          </a:p>
          <a:p>
            <a:pPr algn="l">
              <a:spcAft>
                <a:spcPts val="1200"/>
              </a:spcAft>
            </a:pPr>
            <a:r>
              <a:rPr sz="1600" b="0" i="0">
                <a:solidFill>
                  <a:srgbClr val="46524F"/>
                </a:solidFill>
                <a:latin typeface="Segoe UI"/>
              </a:rPr>
              <a:t>MedlinePlus — Healthy Sleep</a:t>
            </a:r>
          </a:p>
          <a:p>
            <a:pPr algn="l">
              <a:spcAft>
                <a:spcPts val="1200"/>
              </a:spcAft>
            </a:pPr>
            <a:r>
              <a:rPr sz="1600" b="0" i="0">
                <a:solidFill>
                  <a:srgbClr val="46524F"/>
                </a:solidFill>
                <a:latin typeface="Segoe UI"/>
              </a:rPr>
              <a:t>NCCIH — Sleep Disorders and Complementary Health Approaches</a:t>
            </a:r>
          </a:p>
          <a:p>
            <a:pPr algn="l">
              <a:spcAft>
                <a:spcPts val="1200"/>
              </a:spcAft>
            </a:pPr>
            <a:r>
              <a:rPr sz="1600" b="0" i="0">
                <a:solidFill>
                  <a:srgbClr val="46524F"/>
                </a:solidFill>
                <a:latin typeface="Segoe UI"/>
              </a:rPr>
              <a:t>MedlinePlus — Diphenhydramine</a:t>
            </a:r>
          </a:p>
          <a:p>
            <a:pPr algn="l">
              <a:spcAft>
                <a:spcPts val="1200"/>
              </a:spcAft>
            </a:pPr>
            <a:r>
              <a:rPr sz="1600" b="0" i="0">
                <a:solidFill>
                  <a:srgbClr val="46524F"/>
                </a:solidFill>
                <a:latin typeface="Segoe UI"/>
              </a:rPr>
              <a:t>NIA — Sleep and Older Adults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‎4‎</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بےخوابی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15</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یا عادت مجھے جگائے رکھتی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a:t>
            </a:r>
            <a:r>
              <a:rPr sz="2111" b="0" i="0" lang="en-US">
                <a:solidFill>
                  <a:srgbClr val="F7F5F0"/>
                </a:solidFill>
                <a:latin typeface="Segoe UI"/>
              </a:rPr>
              <a:t>‎CBT-I‎</a:t>
            </a:r>
            <a:r>
              <a:rPr sz="2111" b="0" i="0" lang="ur-PK">
                <a:solidFill>
                  <a:srgbClr val="F7F5F0"/>
                </a:solidFill>
                <a:latin typeface="Segoe UI"/>
                <a:cs typeface="Noto Nastaliq Urdu"/>
              </a:rPr>
              <a:t> میرے لیے آمنے سامنے یا آن لائن دستیاب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سلیپ ایپنیا کا معائنہ کروانا چاہیے؟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نیند کی دوا میرے لیے محفوظ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