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Most hours</c:v>
                </c:pt>
              </c:strCache>
            </c:strRef>
          </c:tx>
          <c:spPr>
            <a:solidFill>
              <a:srgbClr val="B7791F"/>
            </a:solidFill>
          </c:spPr>
          <c:cat>
            <c:strRef>
              <c:f>Sheet1!$A$2:$A$7</c:f>
              <c:strCache>
                <c:ptCount val="6"/>
                <c:pt idx="0">
                  <c:v>Adults 18+</c:v>
                </c:pt>
                <c:pt idx="1">
                  <c:v>Teens 13–18</c:v>
                </c:pt>
                <c:pt idx="2">
                  <c:v>Ages 6–12</c:v>
                </c:pt>
                <c:pt idx="3">
                  <c:v>Ages 3–5</c:v>
                </c:pt>
                <c:pt idx="4">
                  <c:v>Ages 1–2</c:v>
                </c:pt>
                <c:pt idx="5">
                  <c:v>Babies 4–12 months</c:v>
                </c:pt>
              </c:strCache>
            </c:strRef>
          </c:cat>
          <c:val>
            <c:numRef>
              <c:f>Sheet1!$B$2:$B$7</c:f>
              <c:numCache>
                <c:formatCode>General</c:formatCode>
                <c:ptCount val="6"/>
                <c:pt idx="0">
                  <c:v>9</c:v>
                </c:pt>
                <c:pt idx="1">
                  <c:v>10</c:v>
                </c:pt>
                <c:pt idx="2">
                  <c:v>12</c:v>
                </c:pt>
                <c:pt idx="3">
                  <c:v>13</c:v>
                </c:pt>
                <c:pt idx="4">
                  <c:v>14</c:v>
                </c:pt>
                <c:pt idx="5">
                  <c:v>16</c:v>
                </c:pt>
              </c:numCache>
            </c:numRef>
          </c:val>
        </c:ser>
        <c:ser>
          <c:idx val="1"/>
          <c:order val="1"/>
          <c:tx>
            <c:strRef>
              <c:f>Sheet1!$C$1</c:f>
              <c:strCache>
                <c:ptCount val="1"/>
                <c:pt idx="0">
                  <c:v>Fewest hours</c:v>
                </c:pt>
              </c:strCache>
            </c:strRef>
          </c:tx>
          <c:spPr>
            <a:solidFill>
              <a:srgbClr val="0E5753"/>
            </a:solidFill>
          </c:spPr>
          <c:cat>
            <c:strRef>
              <c:f>Sheet1!$A$2:$A$7</c:f>
              <c:strCache>
                <c:ptCount val="6"/>
                <c:pt idx="0">
                  <c:v>Adults 18+</c:v>
                </c:pt>
                <c:pt idx="1">
                  <c:v>Teens 13–18</c:v>
                </c:pt>
                <c:pt idx="2">
                  <c:v>Ages 6–12</c:v>
                </c:pt>
                <c:pt idx="3">
                  <c:v>Ages 3–5</c:v>
                </c:pt>
                <c:pt idx="4">
                  <c:v>Ages 1–2</c:v>
                </c:pt>
                <c:pt idx="5">
                  <c:v>Babies 4–12 months</c:v>
                </c:pt>
              </c:strCache>
            </c:strRef>
          </c:cat>
          <c:val>
            <c:numRef>
              <c:f>Sheet1!$C$2:$C$7</c:f>
              <c:numCache>
                <c:formatCode>General</c:formatCode>
                <c:ptCount val="6"/>
                <c:pt idx="0">
                  <c:v>7</c:v>
                </c:pt>
                <c:pt idx="1">
                  <c:v>8</c:v>
                </c:pt>
                <c:pt idx="2">
                  <c:v>9</c:v>
                </c:pt>
                <c:pt idx="3">
                  <c:v>10</c:v>
                </c:pt>
                <c:pt idx="4">
                  <c:v>11</c:v>
                </c:pt>
                <c:pt idx="5">
                  <c:v>12</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16.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explains insomnia in plain language: what it is, why it can keep itself going, and what is recommended first. Everything on these slides comes from public-health sources, named at the bottom of each slide. Please keep questions about your own medicines for a pharmacist or prescriber; this is general education, not individual advice.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with the surprise. Most people assume insomnia treatment means a pill. In fact the first treatment usually recommended for long-term insomnia is a short course of therapy called CBT-I. Ask the room whether anyone has heard of it. Most have not, and that is the point of today.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a common pattern. A stressful week disturbs sleep. Then you start worrying about sleep itself and watching the clock, which makes it worse. Lying awake teaches the brain that bed is a place to be awake. Then naps and caffeine the next day push sleep further away. Stress that this is an illustration, not a diagnosis.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definitions. Short-term insomnia often follows stress or a change in routine and passes within days or weeks. Chronic insomnia is 3 or more nights a week for more than 3 months. And most chronic insomnia is secondary, meaning it is a symptom of something else: a medical condition, a medicine, caffeine or alcohol. That is why the cause is worth looking for.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general recommendations from MedlinePlus. Adults need 7 to 9 hours. Older adults need about the same as other adults, which surprises many people. Children need more, and the times for young children include naps. Present these as general ranges, not a score to worry about on a single night.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Because most chronic insomnia has a cause, your provider will look for one. Some medicines disrupt sleep. Caffeine's effects can last up to eight hours, and alcohol makes sleep lighter. Loud snoring or waking up gasping can point to sleep apnea, which needs its own assessment. Blood tests can check the thyroid, and a sleep study looks for other sleep disorders.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CBT-I. It usually runs 6 to 8 weeks and can be done in person, by phone or online. It has five parts: cognitive therapy for worry about sleep, relaxation training, sleep education, sleep restriction, and stimulus control. NHLBI says it is usually recommended as the first treatment for long-term insomnia and can be very effective.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pieces of CBT-I that anyone can start. First, the same sleep and wake time every day, weekends included, with no more than about an hour's difference. Second, if you can't fall asleep within about twenty minutes, get up and do something relaxing, then go back when sleepy. Warn people that this feels harder before it feels easier.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how the options compare. Recommended first: CBT-I, a regular schedule and getting up when awake. Use only with advice: antihistamine sleep aids, prescription sleep medicines for the short term, and never kava, which is linked to serious liver injury. Weak or unproven for insomnia: melatonin, valerian, and relaxation on its own.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Safety. Antihistamine sleep aids can be unsafe for some people, and diphenhydramine generally should not be used in older adults. Prescription sleep medicines are for the short term and some can cause sleepwalking or even driving while asleep. Melatonin has not been proven to treat insomnia. And supplements are not reviewed by the FDA before sale, so tell your providers about all of them. A pharmacist can review what you take for sleep and help you prepare questions; a pharmacist does not diagnose insomnia or start or stop sleep medicines.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in 2014 that he wanted no technology at bedtime, and treated sleep as something to protect rather than medicate. Current advice is close: a quiet last hour away from bright screens. His remedy protocols and the oxidant-therapy material in his sleep records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help. Read the first one clearly: anyone with thoughts of harming themselves should call or text 988 now, or 911 in immediate danger. This list is ProperHealth safety wording awaiting pharmacist sign-off, so present it as general guidance and direct people to their own care team.</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for this week. The two most useful are a single wake-up time every day and getting up after twenty minutes awake. A one- to two-week sleep diary makes the next appointment far more useful, and asking for CBT-I by name is the question most people never ask.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statement in this lecture comes from these sources: NHLBI, the National Institute on Aging, NCCIH and MedlinePlus. Each was saved on the same day and checked word for word. The full list of claims, with the exact passage each one rests on, is on the topic's sources page, so anyone in the room can check a statement for themselves. The warning signs also cite: MedlinePlus — Depression; MedlinePlus — Drowsiness; NHLBI — Sleep Deprivation and Deficiency — How Sleep Affects Your Health; MedlinePlus — Zolpidem: MedlinePlus Drug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Suggest they bring a sleep diary and every product they use for sleep, including supplements. Remind the room that this lecture is a review edition and has not yet been approved by a pharmacist, and that nothing here is a reason to stop a prescribed medicine.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INSOMNIA</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Insomnia &amp; sleep: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Why sleeplessness keeps itself going, and the treatment that is recommended first</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Insomnia: Treatment</a:t>
            </a:r>
          </a:p>
        </p:txBody>
      </p:sp>
      <p:sp>
        <p:nvSpPr>
          <p:cNvPr id="7" name="TextBox 6"/>
          <p:cNvSpPr txBox="1"/>
          <p:nvPr/>
        </p:nvSpPr>
        <p:spPr>
          <a:xfrm>
            <a:off x="548640" y="2205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Lying awake again? The first treatment usually recommended isn't a pill.</a:t>
            </a:r>
          </a:p>
        </p:txBody>
      </p:sp>
      <p:sp>
        <p:nvSpPr>
          <p:cNvPr id="8" name="Rectangle 7"/>
          <p:cNvSpPr/>
          <p:nvPr/>
        </p:nvSpPr>
        <p:spPr>
          <a:xfrm>
            <a:off x="548640" y="4953000"/>
            <a:ext cx="54864" cy="670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907280"/>
            <a:ext cx="9601200" cy="762000"/>
          </a:xfrm>
          <a:prstGeom prst="rect">
            <a:avLst/>
          </a:prstGeom>
          <a:noFill/>
        </p:spPr>
        <p:txBody>
          <a:bodyPr wrap="square" lIns="18288" rIns="18288" tIns="18288" bIns="18288" anchor="t">
            <a:spAutoFit/>
          </a:bodyPr>
          <a:lstStyle/>
          <a:p>
            <a:pPr algn="l"/>
            <a:r>
              <a:rPr sz="2400" b="0" i="0">
                <a:solidFill>
                  <a:srgbClr val="46524F"/>
                </a:solidFill>
                <a:latin typeface="Segoe UI"/>
              </a:rPr>
              <a:t>For long-term insomnia, a short therapy called CBT-I is usually recommended first.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What Is Insomnia?; NHLBI, Insomnia: Causes and Risk Factors; NHLBI, Insomnia: Treatment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Worry and habits can keep insomnia going</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 trigger</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Stress or a change in routine disturbs sleep for a few nights.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Worry about sleep</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Clock-watching and worrying about sleep make it worse.</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Bed becomes a place to be awake</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Lying awake teaches you to link bed with being awake. Stimulus control reverses this.</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Daytime catch-up</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Long naps, caffeine and screens late in the day push sleep further away.</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Break the loop: bed is for sleep, not for lying awake.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What Is Insomnia?; MedlinePlus, Insomnia</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3 × 3</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nights a week, for more than 3 months</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Secondary</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Most chronic insomnia has another cause.</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Look for the cause: conditions, medicines, caffeine, alcohol.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Healthy Sleep; NIA, Sleep and Older Adults; NHLBI, What Is Insomnia?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Adults need 7 to 9 hours a day</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Recommended hours of sleep a day, by age</a:t>
            </a:r>
          </a:p>
        </p:txBody>
      </p:sp>
      <p:sp>
        <p:nvSpPr>
          <p:cNvPr id="9" name="Rectangle 8"/>
          <p:cNvSpPr/>
          <p:nvPr/>
        </p:nvSpPr>
        <p:spPr>
          <a:xfrm>
            <a:off x="685800" y="2011680"/>
            <a:ext cx="219456" cy="219456"/>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6696" y="1947672"/>
            <a:ext cx="2377440" cy="347472"/>
          </a:xfrm>
          <a:prstGeom prst="rect">
            <a:avLst/>
          </a:prstGeom>
          <a:noFill/>
        </p:spPr>
        <p:txBody>
          <a:bodyPr wrap="square" lIns="18288" rIns="18288" tIns="18288" bIns="18288" anchor="t">
            <a:spAutoFit/>
          </a:bodyPr>
          <a:lstStyle/>
          <a:p>
            <a:pPr algn="l"/>
            <a:r>
              <a:rPr sz="1500" b="0" i="0">
                <a:solidFill>
                  <a:srgbClr val="46524F"/>
                </a:solidFill>
                <a:latin typeface="Segoe UI"/>
              </a:rPr>
              <a:t>Fewest hours</a:t>
            </a:r>
          </a:p>
        </p:txBody>
      </p:sp>
      <p:sp>
        <p:nvSpPr>
          <p:cNvPr id="11" name="Rectangle 10"/>
          <p:cNvSpPr/>
          <p:nvPr/>
        </p:nvSpPr>
        <p:spPr>
          <a:xfrm>
            <a:off x="3429000" y="2011680"/>
            <a:ext cx="219456" cy="219456"/>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739896" y="1947672"/>
            <a:ext cx="2377440" cy="347472"/>
          </a:xfrm>
          <a:prstGeom prst="rect">
            <a:avLst/>
          </a:prstGeom>
          <a:noFill/>
        </p:spPr>
        <p:txBody>
          <a:bodyPr wrap="square" lIns="18288" rIns="18288" tIns="18288" bIns="18288" anchor="t">
            <a:spAutoFit/>
          </a:bodyPr>
          <a:lstStyle/>
          <a:p>
            <a:pPr algn="l"/>
            <a:r>
              <a:rPr sz="1500" b="0" i="0">
                <a:solidFill>
                  <a:srgbClr val="46524F"/>
                </a:solidFill>
                <a:latin typeface="Segoe UI"/>
              </a:rPr>
              <a:t>Most hours</a:t>
            </a:r>
          </a:p>
        </p:txBody>
      </p:sp>
      <p:graphicFrame>
        <p:nvGraphicFramePr>
          <p:cNvPr id="13" name="Chart 12"/>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4" name="Rounded Rectangle 13"/>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What these numbers are</a:t>
            </a:r>
          </a:p>
        </p:txBody>
      </p:sp>
      <p:sp>
        <p:nvSpPr>
          <p:cNvPr id="16" name="TextBox 15"/>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General recommendations by age group, published by MedlinePlus (U.S. National Library of Medicine).</a:t>
            </a:r>
          </a:p>
          <a:p>
            <a:pPr algn="l">
              <a:spcAft>
                <a:spcPts val="937"/>
              </a:spcAft>
            </a:pPr>
            <a:r>
              <a:rPr sz="1250" b="0" i="0">
                <a:solidFill>
                  <a:srgbClr val="15201E"/>
                </a:solidFill>
                <a:latin typeface="Segoe UI"/>
              </a:rPr>
              <a:t>Hours of sleep per day. For babies and children up to age 5 they include naps.</a:t>
            </a:r>
          </a:p>
          <a:p>
            <a:pPr algn="l">
              <a:spcAft>
                <a:spcPts val="937"/>
              </a:spcAft>
            </a:pPr>
            <a:r>
              <a:rPr sz="1250" b="0" i="0">
                <a:solidFill>
                  <a:srgbClr val="15201E"/>
                </a:solidFill>
                <a:latin typeface="Segoe UI"/>
              </a:rPr>
              <a:t>Adults 18 and older: 7 to 9 hours. Older adults need about the same.</a:t>
            </a:r>
          </a:p>
        </p:txBody>
      </p:sp>
      <p:sp>
        <p:nvSpPr>
          <p:cNvPr id="17" name="Rounded Rectangle 16"/>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General recommendations, not results measured in you, and not a description of a ProperHealth or Clarkson service.</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Older adults need about the same as younger adults.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Insomnia: Diagnosis; NHLBI, Sleep Deprivation and Deficiency: Healthy Sleep Habits; NHLBI, Insomnia: Treatment; NIA, Sleep and Older Adults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Other problems often sit behind insomnia</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Some cold, allergy and prescription medicines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Caffeine, which can last up to 8 hours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Alcohol, which makes sleep lighter</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Snoring or gasping: possible sleep apnea</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Blood tests and a sleep study can find other causes.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Insomnia: Treatment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CBT-I retrains sleep in 6 to 8 weeks</a:t>
            </a:r>
          </a:p>
        </p:txBody>
      </p:sp>
      <p:graphicFrame>
        <p:nvGraphicFramePr>
          <p:cNvPr id="8" name="Table 7"/>
          <p:cNvGraphicFramePr>
            <a:graphicFrameLocks noGrp="1"/>
          </p:cNvGraphicFramePr>
          <p:nvPr/>
        </p:nvGraphicFramePr>
        <p:xfrm>
          <a:off x="548640" y="1783080"/>
          <a:ext cx="11094413" cy="3200400"/>
        </p:xfrm>
        <a:graphic>
          <a:graphicData uri="http://schemas.openxmlformats.org/drawingml/2006/table">
            <a:tbl>
              <a:tblPr firstRow="1" bandRow="0">
                <a:tableStyleId>{5C22544A-7EE6-4342-B048-85BDC9FD1C3A}</a:tableStyleId>
              </a:tblPr>
              <a:tblGrid>
                <a:gridCol w="2435359"/>
                <a:gridCol w="4329527"/>
                <a:gridCol w="4329527"/>
              </a:tblGrid>
              <a:tr h="533400">
                <a:tc>
                  <a:txBody>
                    <a:bodyPr/>
                    <a:lstStyle/>
                    <a:p>
                      <a:pPr algn="l"/>
                      <a:r>
                        <a:rPr sz="1400" b="1" i="0">
                          <a:solidFill>
                            <a:srgbClr val="46524F"/>
                          </a:solidFill>
                          <a:latin typeface="Segoe UI"/>
                        </a:rPr>
                        <a:t>Part</a:t>
                      </a:r>
                    </a:p>
                  </a:txBody>
                  <a:tcPr marL="128016" marR="128016" anchor="ctr">
                    <a:solidFill>
                      <a:srgbClr val="EFECE4"/>
                    </a:solidFill>
                  </a:tcPr>
                </a:tc>
                <a:tc>
                  <a:txBody>
                    <a:bodyPr/>
                    <a:lstStyle/>
                    <a:p>
                      <a:pPr algn="l"/>
                      <a:r>
                        <a:rPr sz="1400" b="1" i="0">
                          <a:solidFill>
                            <a:srgbClr val="46524F"/>
                          </a:solidFill>
                          <a:latin typeface="Segoe UI"/>
                        </a:rPr>
                        <a:t>What it does</a:t>
                      </a:r>
                    </a:p>
                  </a:txBody>
                  <a:tcPr marL="128016" marR="128016" anchor="ctr">
                    <a:solidFill>
                      <a:srgbClr val="EFECE4"/>
                    </a:solidFill>
                  </a:tcPr>
                </a:tc>
                <a:tc>
                  <a:txBody>
                    <a:bodyPr/>
                    <a:lstStyle/>
                    <a:p>
                      <a:pPr algn="l"/>
                      <a:r>
                        <a:rPr sz="1400" b="1" i="0">
                          <a:solidFill>
                            <a:srgbClr val="46524F"/>
                          </a:solidFill>
                          <a:latin typeface="Segoe UI"/>
                        </a:rPr>
                        <a:t>What it asks of you</a:t>
                      </a:r>
                    </a:p>
                  </a:txBody>
                  <a:tcPr marL="128016" marR="128016" anchor="ctr">
                    <a:solidFill>
                      <a:srgbClr val="EFECE4"/>
                    </a:solidFill>
                  </a:tcPr>
                </a:tc>
              </a:tr>
              <a:tr h="533400">
                <a:tc>
                  <a:txBody>
                    <a:bodyPr/>
                    <a:lstStyle/>
                    <a:p>
                      <a:pPr algn="l"/>
                      <a:r>
                        <a:rPr sz="1500" b="1" i="0">
                          <a:solidFill>
                            <a:srgbClr val="15201E"/>
                          </a:solidFill>
                          <a:latin typeface="Segoe UI"/>
                        </a:rPr>
                        <a:t>Cognitive therapy</a:t>
                      </a:r>
                    </a:p>
                  </a:txBody>
                  <a:tcPr marL="128016" marR="128016" anchor="ctr">
                    <a:solidFill>
                      <a:srgbClr val="FFFFFF"/>
                    </a:solidFill>
                  </a:tcPr>
                </a:tc>
                <a:tc>
                  <a:txBody>
                    <a:bodyPr/>
                    <a:lstStyle/>
                    <a:p>
                      <a:pPr algn="l"/>
                      <a:r>
                        <a:rPr sz="1500" b="0" i="0">
                          <a:solidFill>
                            <a:srgbClr val="15201E"/>
                          </a:solidFill>
                          <a:latin typeface="Segoe UI"/>
                        </a:rPr>
                        <a:t>Helps you feel less nervous about not being able to sleep.</a:t>
                      </a:r>
                    </a:p>
                  </a:txBody>
                  <a:tcPr marL="128016" marR="128016" anchor="ctr">
                    <a:solidFill>
                      <a:srgbClr val="F6ECDB"/>
                    </a:solidFill>
                  </a:tcPr>
                </a:tc>
                <a:tc>
                  <a:txBody>
                    <a:bodyPr/>
                    <a:lstStyle/>
                    <a:p>
                      <a:pPr algn="l"/>
                      <a:r>
                        <a:rPr sz="1500" b="0" i="0">
                          <a:solidFill>
                            <a:srgbClr val="15201E"/>
                          </a:solidFill>
                          <a:latin typeface="Segoe UI"/>
                        </a:rPr>
                        <a:t>Noticing and questioning worried thoughts about sleep.</a:t>
                      </a:r>
                    </a:p>
                  </a:txBody>
                  <a:tcPr marL="128016" marR="128016" anchor="ctr">
                    <a:solidFill>
                      <a:srgbClr val="FFFFFF"/>
                    </a:solidFill>
                  </a:tcPr>
                </a:tc>
              </a:tr>
              <a:tr h="533400">
                <a:tc>
                  <a:txBody>
                    <a:bodyPr/>
                    <a:lstStyle/>
                    <a:p>
                      <a:pPr algn="l"/>
                      <a:r>
                        <a:rPr sz="1500" b="1" i="0">
                          <a:solidFill>
                            <a:srgbClr val="15201E"/>
                          </a:solidFill>
                          <a:latin typeface="Segoe UI"/>
                        </a:rPr>
                        <a:t>Relaxation training</a:t>
                      </a:r>
                    </a:p>
                  </a:txBody>
                  <a:tcPr marL="128016" marR="128016" anchor="ctr">
                    <a:solidFill>
                      <a:srgbClr val="FFFFFF"/>
                    </a:solidFill>
                  </a:tcPr>
                </a:tc>
                <a:tc>
                  <a:txBody>
                    <a:bodyPr/>
                    <a:lstStyle/>
                    <a:p>
                      <a:pPr algn="l"/>
                      <a:r>
                        <a:rPr sz="1500" b="0" i="0">
                          <a:solidFill>
                            <a:srgbClr val="15201E"/>
                          </a:solidFill>
                          <a:latin typeface="Segoe UI"/>
                        </a:rPr>
                        <a:t>Teaches you how to relax and fall asleep faster.</a:t>
                      </a:r>
                    </a:p>
                  </a:txBody>
                  <a:tcPr marL="128016" marR="128016" anchor="ctr">
                    <a:solidFill>
                      <a:srgbClr val="F6ECDB"/>
                    </a:solidFill>
                  </a:tcPr>
                </a:tc>
                <a:tc>
                  <a:txBody>
                    <a:bodyPr/>
                    <a:lstStyle/>
                    <a:p>
                      <a:pPr algn="l"/>
                      <a:r>
                        <a:rPr sz="1500" b="0" i="0">
                          <a:solidFill>
                            <a:srgbClr val="15201E"/>
                          </a:solidFill>
                          <a:latin typeface="Segoe UI"/>
                        </a:rPr>
                        <a:t>Practicing a relaxation method, often at bedtime.</a:t>
                      </a:r>
                    </a:p>
                  </a:txBody>
                  <a:tcPr marL="128016" marR="128016" anchor="ctr">
                    <a:solidFill>
                      <a:srgbClr val="FFFFFF"/>
                    </a:solidFill>
                  </a:tcPr>
                </a:tc>
              </a:tr>
              <a:tr h="533400">
                <a:tc>
                  <a:txBody>
                    <a:bodyPr/>
                    <a:lstStyle/>
                    <a:p>
                      <a:pPr algn="l"/>
                      <a:r>
                        <a:rPr sz="1500" b="1" i="0">
                          <a:solidFill>
                            <a:srgbClr val="15201E"/>
                          </a:solidFill>
                          <a:latin typeface="Segoe UI"/>
                        </a:rPr>
                        <a:t>Sleep education</a:t>
                      </a:r>
                    </a:p>
                  </a:txBody>
                  <a:tcPr marL="128016" marR="128016" anchor="ctr">
                    <a:solidFill>
                      <a:srgbClr val="FFFFFF"/>
                    </a:solidFill>
                  </a:tcPr>
                </a:tc>
                <a:tc>
                  <a:txBody>
                    <a:bodyPr/>
                    <a:lstStyle/>
                    <a:p>
                      <a:pPr algn="l"/>
                      <a:r>
                        <a:rPr sz="1500" b="0" i="0">
                          <a:solidFill>
                            <a:srgbClr val="15201E"/>
                          </a:solidFill>
                          <a:latin typeface="Segoe UI"/>
                        </a:rPr>
                        <a:t>Helps you learn good sleep habits.</a:t>
                      </a:r>
                    </a:p>
                  </a:txBody>
                  <a:tcPr marL="128016" marR="128016" anchor="ctr">
                    <a:solidFill>
                      <a:srgbClr val="F6ECDB"/>
                    </a:solidFill>
                  </a:tcPr>
                </a:tc>
                <a:tc>
                  <a:txBody>
                    <a:bodyPr/>
                    <a:lstStyle/>
                    <a:p>
                      <a:pPr algn="l"/>
                      <a:r>
                        <a:rPr sz="1500" b="0" i="0">
                          <a:solidFill>
                            <a:srgbClr val="15201E"/>
                          </a:solidFill>
                          <a:latin typeface="Segoe UI"/>
                        </a:rPr>
                        <a:t>A regular schedule, and caffeine and screens moved earlier.</a:t>
                      </a:r>
                    </a:p>
                  </a:txBody>
                  <a:tcPr marL="128016" marR="128016" anchor="ctr">
                    <a:solidFill>
                      <a:srgbClr val="FFFFFF"/>
                    </a:solidFill>
                  </a:tcPr>
                </a:tc>
              </a:tr>
              <a:tr h="533400">
                <a:tc>
                  <a:txBody>
                    <a:bodyPr/>
                    <a:lstStyle/>
                    <a:p>
                      <a:pPr algn="l"/>
                      <a:r>
                        <a:rPr sz="1500" b="1" i="0">
                          <a:solidFill>
                            <a:srgbClr val="15201E"/>
                          </a:solidFill>
                          <a:latin typeface="Segoe UI"/>
                        </a:rPr>
                        <a:t>Sleep restriction</a:t>
                      </a:r>
                    </a:p>
                  </a:txBody>
                  <a:tcPr marL="128016" marR="128016" anchor="ctr">
                    <a:solidFill>
                      <a:srgbClr val="FFFFFF"/>
                    </a:solidFill>
                  </a:tcPr>
                </a:tc>
                <a:tc>
                  <a:txBody>
                    <a:bodyPr/>
                    <a:lstStyle/>
                    <a:p>
                      <a:pPr algn="l"/>
                      <a:r>
                        <a:rPr sz="1500" b="0" i="0">
                          <a:solidFill>
                            <a:srgbClr val="15201E"/>
                          </a:solidFill>
                          <a:latin typeface="Segoe UI"/>
                        </a:rPr>
                        <a:t>Sets a specific amount of time in bed; with time, sleep improves.</a:t>
                      </a:r>
                    </a:p>
                  </a:txBody>
                  <a:tcPr marL="128016" marR="128016" anchor="ctr">
                    <a:solidFill>
                      <a:srgbClr val="F6ECDB"/>
                    </a:solidFill>
                  </a:tcPr>
                </a:tc>
                <a:tc>
                  <a:txBody>
                    <a:bodyPr/>
                    <a:lstStyle/>
                    <a:p>
                      <a:pPr algn="l"/>
                      <a:r>
                        <a:rPr sz="1500" b="0" i="0">
                          <a:solidFill>
                            <a:srgbClr val="15201E"/>
                          </a:solidFill>
                          <a:latin typeface="Segoe UI"/>
                        </a:rPr>
                        <a:t>Keeping to the time in bed your therapist sets.</a:t>
                      </a:r>
                    </a:p>
                  </a:txBody>
                  <a:tcPr marL="128016" marR="128016" anchor="ctr">
                    <a:solidFill>
                      <a:srgbClr val="FFFFFF"/>
                    </a:solidFill>
                  </a:tcPr>
                </a:tc>
              </a:tr>
              <a:tr h="533400">
                <a:tc>
                  <a:txBody>
                    <a:bodyPr/>
                    <a:lstStyle/>
                    <a:p>
                      <a:pPr algn="l"/>
                      <a:r>
                        <a:rPr sz="1500" b="1" i="0">
                          <a:solidFill>
                            <a:srgbClr val="15201E"/>
                          </a:solidFill>
                          <a:latin typeface="Segoe UI"/>
                        </a:rPr>
                        <a:t>Stimulus control</a:t>
                      </a:r>
                    </a:p>
                  </a:txBody>
                  <a:tcPr marL="128016" marR="128016" anchor="ctr">
                    <a:solidFill>
                      <a:srgbClr val="FFFFFF"/>
                    </a:solidFill>
                  </a:tcPr>
                </a:tc>
                <a:tc>
                  <a:txBody>
                    <a:bodyPr/>
                    <a:lstStyle/>
                    <a:p>
                      <a:pPr algn="l"/>
                      <a:r>
                        <a:rPr sz="1500" b="0" i="0">
                          <a:solidFill>
                            <a:srgbClr val="15201E"/>
                          </a:solidFill>
                          <a:latin typeface="Segoe UI"/>
                        </a:rPr>
                        <a:t>Links being in bed with being asleep.</a:t>
                      </a:r>
                    </a:p>
                  </a:txBody>
                  <a:tcPr marL="128016" marR="128016" anchor="ctr">
                    <a:solidFill>
                      <a:srgbClr val="F6ECDB"/>
                    </a:solidFill>
                  </a:tcPr>
                </a:tc>
                <a:tc>
                  <a:txBody>
                    <a:bodyPr/>
                    <a:lstStyle/>
                    <a:p>
                      <a:pPr algn="l"/>
                      <a:r>
                        <a:rPr sz="1500" b="0" i="0">
                          <a:solidFill>
                            <a:srgbClr val="15201E"/>
                          </a:solidFill>
                          <a:latin typeface="Segoe UI"/>
                        </a:rPr>
                        <a:t>Bed only when sleepy; out of bed if you can't sleep.</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Usually the first treatment for long-term insomnia.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Healthy Sleep; NHLBI, Insomnia: Treatment; NHLBI, Sleep Deprivation and Deficiency: Healthy Sleep Habits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Two CBT-I habits can start tonight</a:t>
            </a:r>
          </a:p>
        </p:txBody>
      </p:sp>
      <p:sp>
        <p:nvSpPr>
          <p:cNvPr id="8" name="TextBox 7"/>
          <p:cNvSpPr txBox="1"/>
          <p:nvPr/>
        </p:nvSpPr>
        <p:spPr>
          <a:xfrm>
            <a:off x="548640" y="1783080"/>
            <a:ext cx="3291840" cy="1371600"/>
          </a:xfrm>
          <a:prstGeom prst="rect">
            <a:avLst/>
          </a:prstGeom>
          <a:noFill/>
        </p:spPr>
        <p:txBody>
          <a:bodyPr wrap="square" lIns="18288" rIns="18288" tIns="18288" bIns="18288" anchor="t">
            <a:spAutoFit/>
          </a:bodyPr>
          <a:lstStyle/>
          <a:p>
            <a:pPr algn="l"/>
            <a:r>
              <a:rPr sz="9600" b="0" i="0">
                <a:solidFill>
                  <a:srgbClr val="0A3F3C"/>
                </a:solidFill>
                <a:latin typeface="Georgia"/>
              </a:rPr>
              <a:t>20</a:t>
            </a:r>
          </a:p>
        </p:txBody>
      </p:sp>
      <p:sp>
        <p:nvSpPr>
          <p:cNvPr id="9" name="TextBox 8"/>
          <p:cNvSpPr txBox="1"/>
          <p:nvPr/>
        </p:nvSpPr>
        <p:spPr>
          <a:xfrm>
            <a:off x="548640" y="3246120"/>
            <a:ext cx="3108960" cy="548640"/>
          </a:xfrm>
          <a:prstGeom prst="rect">
            <a:avLst/>
          </a:prstGeom>
          <a:noFill/>
        </p:spPr>
        <p:txBody>
          <a:bodyPr wrap="square" lIns="18288" rIns="18288" tIns="18288" bIns="18288" anchor="t">
            <a:spAutoFit/>
          </a:bodyPr>
          <a:lstStyle/>
          <a:p>
            <a:pPr algn="l"/>
            <a:r>
              <a:rPr sz="2000" b="0" i="0">
                <a:solidFill>
                  <a:srgbClr val="46524F"/>
                </a:solidFill>
                <a:latin typeface="Segoe UI"/>
              </a:rPr>
              <a:t>minutes awake? Get up</a:t>
            </a:r>
          </a:p>
        </p:txBody>
      </p:sp>
      <p:sp>
        <p:nvSpPr>
          <p:cNvPr id="10" name="Oval 9"/>
          <p:cNvSpPr/>
          <p:nvPr/>
        </p:nvSpPr>
        <p:spPr>
          <a:xfrm>
            <a:off x="42062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53712" y="178308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Same wake time every day, weekends too</a:t>
            </a:r>
          </a:p>
        </p:txBody>
      </p:sp>
      <p:sp>
        <p:nvSpPr>
          <p:cNvPr id="12" name="Oval 11"/>
          <p:cNvSpPr/>
          <p:nvPr/>
        </p:nvSpPr>
        <p:spPr>
          <a:xfrm>
            <a:off x="42062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53712" y="260604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Weekend difference: about an hour at most</a:t>
            </a:r>
          </a:p>
        </p:txBody>
      </p:sp>
      <p:sp>
        <p:nvSpPr>
          <p:cNvPr id="14" name="Oval 13"/>
          <p:cNvSpPr/>
          <p:nvPr/>
        </p:nvSpPr>
        <p:spPr>
          <a:xfrm>
            <a:off x="42062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53712" y="342900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Can't sleep after 20 minutes? Get up</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Expect it to feel harder before it feels easier.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Insomnia: Treatment; NCCIH, Sleep Disorders and Complementary Health Approaches; MedlinePlus, Healthy Sleep; NIA, Sleep and Older Adults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Most sleep aids are weak or risky</a:t>
            </a:r>
          </a:p>
        </p:txBody>
      </p:sp>
      <p:sp>
        <p:nvSpPr>
          <p:cNvPr id="8" name="Rounded Rectangle 7"/>
          <p:cNvSpPr/>
          <p:nvPr/>
        </p:nvSpPr>
        <p:spPr>
          <a:xfrm>
            <a:off x="548640"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Recommended first</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CBT-I, usually the first treatment for long-term insomnia</a:t>
            </a:r>
          </a:p>
          <a:p>
            <a:pPr algn="l">
              <a:spcAft>
                <a:spcPts val="1350"/>
              </a:spcAft>
            </a:pPr>
            <a:r>
              <a:rPr sz="1800" b="0" i="0">
                <a:solidFill>
                  <a:srgbClr val="15201E"/>
                </a:solidFill>
                <a:latin typeface="Segoe UI"/>
              </a:rPr>
              <a:t>The same sleep and wake time every day</a:t>
            </a:r>
          </a:p>
          <a:p>
            <a:pPr algn="l">
              <a:spcAft>
                <a:spcPts val="1350"/>
              </a:spcAft>
            </a:pPr>
            <a:r>
              <a:rPr sz="1800" b="0" i="0">
                <a:solidFill>
                  <a:srgbClr val="15201E"/>
                </a:solidFill>
                <a:latin typeface="Segoe UI"/>
              </a:rPr>
              <a:t>Getting up after 20 minutes awake</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Use only with advice</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Antihistamine sleep aids, which can be unsafe for some people</a:t>
            </a:r>
          </a:p>
          <a:p>
            <a:pPr algn="l">
              <a:spcAft>
                <a:spcPts val="1350"/>
              </a:spcAft>
            </a:pPr>
            <a:r>
              <a:rPr sz="1800" b="0" i="0">
                <a:solidFill>
                  <a:srgbClr val="15201E"/>
                </a:solidFill>
                <a:latin typeface="Segoe UI"/>
              </a:rPr>
              <a:t>Prescription sleep medicines, for the short term</a:t>
            </a:r>
          </a:p>
          <a:p>
            <a:pPr algn="l">
              <a:spcAft>
                <a:spcPts val="1350"/>
              </a:spcAft>
            </a:pPr>
            <a:r>
              <a:rPr sz="1800" b="0" i="0">
                <a:solidFill>
                  <a:srgbClr val="15201E"/>
                </a:solidFill>
                <a:latin typeface="Segoe UI"/>
              </a:rPr>
              <a:t>Kava, linked to serious liver injury</a:t>
            </a:r>
          </a:p>
        </p:txBody>
      </p:sp>
      <p:sp>
        <p:nvSpPr>
          <p:cNvPr id="14" name="Rounded Rectangle 13"/>
          <p:cNvSpPr/>
          <p:nvPr/>
        </p:nvSpPr>
        <p:spPr>
          <a:xfrm>
            <a:off x="8127796"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Weak or unproven for insomnia</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Melatonin: not proven for insomnia</a:t>
            </a:r>
          </a:p>
          <a:p>
            <a:pPr algn="l">
              <a:spcAft>
                <a:spcPts val="1350"/>
              </a:spcAft>
            </a:pPr>
            <a:r>
              <a:rPr sz="1800" b="0" i="0">
                <a:solidFill>
                  <a:srgbClr val="15201E"/>
                </a:solidFill>
                <a:latin typeface="Segoe UI"/>
              </a:rPr>
              <a:t>Valerian: value not demonstrated</a:t>
            </a:r>
          </a:p>
          <a:p>
            <a:pPr algn="l">
              <a:spcAft>
                <a:spcPts val="1350"/>
              </a:spcAft>
            </a:pPr>
            <a:r>
              <a:rPr sz="1800" b="0" i="0">
                <a:solidFill>
                  <a:srgbClr val="15201E"/>
                </a:solidFill>
                <a:latin typeface="Segoe UI"/>
              </a:rPr>
              <a:t>Relaxation alone: small, low-quality evidence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Habits and CBT-I come first; pills are short-term at most.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Insomnia: Treatment; MedlinePlus, Diphenhydramine; NCCIH, Sleep Disorders and Complementary Health Approaches; NIA, Sleep and Older Adults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Sleep aids carry real risks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Antihistamine aids: unsafe for some, avoid in older adults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Prescription sleep medicines: short-term only</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Rare: walking or driving while asleep</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Melatonin: not proven for insomnia</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Tell your providers about every sleep product you use.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Sleep Deprivation and Deficiency: Healthy Sleep Habits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“Bedtime technology for me? No, thank you.”</a:t>
            </a:r>
          </a:p>
        </p:txBody>
      </p:sp>
      <p:sp>
        <p:nvSpPr>
          <p:cNvPr id="10" name="TextBox 9"/>
          <p:cNvSpPr txBox="1"/>
          <p:nvPr/>
        </p:nvSpPr>
        <p:spPr>
          <a:xfrm>
            <a:off x="868680" y="26212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2014-12-26</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Protect the hour before bed</a:t>
            </a:r>
          </a:p>
          <a:p>
            <a:pPr algn="l">
              <a:spcAft>
                <a:spcPts val="1275"/>
              </a:spcAft>
            </a:pPr>
            <a:r>
              <a:rPr sz="1700" b="0" i="0">
                <a:solidFill>
                  <a:srgbClr val="15201E"/>
                </a:solidFill>
                <a:latin typeface="Segoe UI"/>
              </a:rPr>
              <a:t>Daytime habits shape sleep</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Remedy protocols for insomnia</a:t>
            </a:r>
          </a:p>
          <a:p>
            <a:pPr algn="l">
              <a:spcAft>
                <a:spcPts val="1275"/>
              </a:spcAft>
            </a:pPr>
            <a:r>
              <a:rPr sz="1700" b="0" i="0">
                <a:solidFill>
                  <a:srgbClr val="15201E"/>
                </a:solidFill>
                <a:latin typeface="Segoe UI"/>
              </a:rPr>
              <a:t>Oxidant therapy</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sleep habits fit guidance; his remedies lack evidence.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Thoughts of self-harm: call or text 988; danger, 911</a:t>
            </a:r>
          </a:p>
        </p:txBody>
      </p:sp>
      <p:sp>
        <p:nvSpPr>
          <p:cNvPr id="9" name="Oval 8"/>
          <p:cNvSpPr/>
          <p:nvPr/>
        </p:nvSpPr>
        <p:spPr>
          <a:xfrm>
            <a:off x="548640"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25552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Falling asleep while driving: stop driving, get advice</a:t>
            </a:r>
          </a:p>
        </p:txBody>
      </p:sp>
      <p:sp>
        <p:nvSpPr>
          <p:cNvPr id="11" name="Oval 10"/>
          <p:cNvSpPr/>
          <p:nvPr/>
        </p:nvSpPr>
        <p:spPr>
          <a:xfrm>
            <a:off x="548640"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281940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Loud snoring, breathing pauses or gasping: sleep assessment</a:t>
            </a:r>
          </a:p>
        </p:txBody>
      </p:sp>
      <p:sp>
        <p:nvSpPr>
          <p:cNvPr id="13" name="Oval 12"/>
          <p:cNvSpPr/>
          <p:nvPr/>
        </p:nvSpPr>
        <p:spPr>
          <a:xfrm>
            <a:off x="548640"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38328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Sleepwalking or sleep-driving on a medicine: call prescriber</a:t>
            </a:r>
          </a:p>
        </p:txBody>
      </p:sp>
      <p:sp>
        <p:nvSpPr>
          <p:cNvPr id="15" name="Oval 14"/>
          <p:cNvSpPr/>
          <p:nvPr/>
        </p:nvSpPr>
        <p:spPr>
          <a:xfrm>
            <a:off x="548640"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394716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Confusion or a fall on a sleep aid: tell the doctor</a:t>
            </a:r>
          </a:p>
        </p:txBody>
      </p:sp>
      <p:sp>
        <p:nvSpPr>
          <p:cNvPr id="17" name="Oval 16"/>
          <p:cNvSpPr/>
          <p:nvPr/>
        </p:nvSpPr>
        <p:spPr>
          <a:xfrm>
            <a:off x="548640"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1097280" y="45110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Insomnia with hopelessness or low mood: book a visit</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Thoughts of self-harm: call or text 988 now.</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Insomnia: Diagnosis; NHLBI, Insomnia: Treatment; MedlinePlus, Healthy Sleep; NHLBI, Sleep Deprivation and Deficiency: Healthy Sleep Habits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Set one wake-up time for every day</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Get up after about 20 minutes awake</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Move caffeine and screens earlier</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Keep a sleep diary for 1 to 2 weeks</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about CBT-I by name</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one fixed wake-up time.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INSOMNIA</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NHLBI — What Is Insomnia?</a:t>
            </a:r>
          </a:p>
          <a:p>
            <a:pPr algn="l">
              <a:spcAft>
                <a:spcPts val="1200"/>
              </a:spcAft>
            </a:pPr>
            <a:r>
              <a:rPr sz="1600" b="0" i="0">
                <a:solidFill>
                  <a:srgbClr val="46524F"/>
                </a:solidFill>
                <a:latin typeface="Segoe UI"/>
              </a:rPr>
              <a:t>NHLBI — Insomnia: Causes and Risk Factors</a:t>
            </a:r>
          </a:p>
          <a:p>
            <a:pPr algn="l">
              <a:spcAft>
                <a:spcPts val="1200"/>
              </a:spcAft>
            </a:pPr>
            <a:r>
              <a:rPr sz="1600" b="0" i="0">
                <a:solidFill>
                  <a:srgbClr val="46524F"/>
                </a:solidFill>
                <a:latin typeface="Segoe UI"/>
              </a:rPr>
              <a:t>NHLBI — Insomnia: Diagnosis</a:t>
            </a:r>
          </a:p>
          <a:p>
            <a:pPr algn="l">
              <a:spcAft>
                <a:spcPts val="1200"/>
              </a:spcAft>
            </a:pPr>
            <a:r>
              <a:rPr sz="1600" b="0" i="0">
                <a:solidFill>
                  <a:srgbClr val="46524F"/>
                </a:solidFill>
                <a:latin typeface="Segoe UI"/>
              </a:rPr>
              <a:t>NHLBI — Insomnia: Treatment</a:t>
            </a:r>
          </a:p>
          <a:p>
            <a:pPr algn="l">
              <a:spcAft>
                <a:spcPts val="1200"/>
              </a:spcAft>
            </a:pPr>
            <a:r>
              <a:rPr sz="1600" b="0" i="0">
                <a:solidFill>
                  <a:srgbClr val="46524F"/>
                </a:solidFill>
                <a:latin typeface="Segoe UI"/>
              </a:rPr>
              <a:t>NHLBI — Sleep Deprivation and Deficiency: Healthy Sleep Habits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Insomnia</a:t>
            </a:r>
          </a:p>
          <a:p>
            <a:pPr algn="l">
              <a:spcAft>
                <a:spcPts val="1200"/>
              </a:spcAft>
            </a:pPr>
            <a:r>
              <a:rPr sz="1600" b="0" i="0">
                <a:solidFill>
                  <a:srgbClr val="46524F"/>
                </a:solidFill>
                <a:latin typeface="Segoe UI"/>
              </a:rPr>
              <a:t>MedlinePlus — Healthy Sleep</a:t>
            </a:r>
          </a:p>
          <a:p>
            <a:pPr algn="l">
              <a:spcAft>
                <a:spcPts val="1200"/>
              </a:spcAft>
            </a:pPr>
            <a:r>
              <a:rPr sz="1600" b="0" i="0">
                <a:solidFill>
                  <a:srgbClr val="46524F"/>
                </a:solidFill>
                <a:latin typeface="Segoe UI"/>
              </a:rPr>
              <a:t>NCCIH — Sleep Disorders and Complementary Health Approaches</a:t>
            </a:r>
          </a:p>
          <a:p>
            <a:pPr algn="l">
              <a:spcAft>
                <a:spcPts val="1200"/>
              </a:spcAft>
            </a:pPr>
            <a:r>
              <a:rPr sz="1600" b="0" i="0">
                <a:solidFill>
                  <a:srgbClr val="46524F"/>
                </a:solidFill>
                <a:latin typeface="Segoe UI"/>
              </a:rPr>
              <a:t>MedlinePlus — Diphenhydramine</a:t>
            </a:r>
          </a:p>
          <a:p>
            <a:pPr algn="l">
              <a:spcAft>
                <a:spcPts val="1200"/>
              </a:spcAft>
            </a:pPr>
            <a:r>
              <a:rPr sz="1600" b="0" i="0">
                <a:solidFill>
                  <a:srgbClr val="46524F"/>
                </a:solidFill>
                <a:latin typeface="Segoe UI"/>
              </a:rPr>
              <a:t>NIA — Sleep and Older Adults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4 more warning-sign sources.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INSOMNIA</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15</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or habits be keeping me awake?</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CBT-I available to me, in person or online?</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I be checked for sleep apnea?</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the sleep aid I use safe for me?</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