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قوتِ مدافعت کے بارے میں ہے: بڑھانا غلط ہدف کیوں ہے، کیا چیز ثابت شدہ حفاظت دیتی ہے، اور زکام کے مشہور نسخوں پر شواہد کیا کہتے ہیں۔ یہ عمومی تعلیم ہے، آپ کے علاج کا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سوال سے آغاز کریں۔ بہت سی مصنوعات قوتِ مدافعت بڑھانے کا وعدہ کرتی ہیں۔ مگر جو مدافعتی نظام زیادہ ردِعمل دے وہ الرجی اور خود مدافعتی بیماری پیدا کرتا ہے۔ ہدف توازن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مدافعتی نظام کا کام انفیکشن کو روکنا یا محدود کرنا ہے۔ کم ردِعمل سے انفیکشن جڑ پکڑ لیتے ہیں، اور فلو جیسے انفیکشن اسے عارضی کمزور کر سکتے ہیں۔ زیادہ ردِعمل، یا جو بند نہ ہو، الرجی اور خود مدافعتی بیماری پیدا کرتا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ویکسین انفیکشن کی نقل کرتی ہے، اس کے خطرات کے بغیر۔ جسم جراثیم کو پہچاننا سیکھتا ہے، اور مدافعتی نظام اسے یاد رکھتا ہے۔ ویکسین شدہ شخص کے مرنے یا شدید بیمار ہونے کا امکان کہیں کم ہے۔ تھکن عموماً ایک دو دن رہتی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سی ڈی سی کے اندازے کے مطابق دو ہزار چوبیس پچیس کے موسم میں فلو ویکسین نے امریکہ میں ایک کروڑ بیماریاں، ایک لاکھ اسی ہزار ہسپتال داخلے اور بارہ ہزار اموات روکیں۔ بزرگوں میں ایک جائزے میں فلو سے ہسپتال داخلے کا خطرہ تقریباً چالیس فیصد کم پایا گیا۔ چھ مہینے سے زیادہ عمر کے تقریباً ہر شخص کو ہر موسم ویکسین لگوانی چاہیے۔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کم نیند عام انفیکشن سے لڑنا مشکل بناتی ہے۔ سگریٹ نوشی دوسری بیماریوں کے ساتھ مدافعتی مسائل پیدا کرتی ہے۔ کم از کم بیس سیکنڈ ہاتھ رگڑنا زیادہ جراثیم ہٹاتا ہے۔ اور غذا سے وٹامن سی اور زنک مدافعتی نظام کو درست کام میں مدد دیتے ہیں۔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ہاتھ دھونا زکام اور سانس کی دوسری بیماریاں سولہ سے اکیس فیصد، اور اسہال سے بیمار ہونے والوں کی تعداد تیئس سے چالیس فیصد کم کرتا ہے۔ کم از کم بیس سیکنڈ رگڑنا جلدی دھونے سے زیادہ جراثیم ہٹاتا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زنک کی گولیاں یا شربت زکام کے بالکل شروع میں لینے سے صحت یابی تیز ہو سکتی ہے، اگرچہ علامات ہلکی نہیں ہوتیں۔ ناک میں زنک سونگھنے کی طویل کمی سے جڑا ہے۔ وٹامن سی زیادہ تر لوگوں میں زکام نہیں روکتا اور صرف تھوڑا مختصر کرتا ہے۔ زیادہ زنک متلی کر سکتا ہے اور طویل عرصے میں قوتِ مدافعت کم کر سکتا ہے۔</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ایکینیشیا کا فائدہ قائل کن طور پر ثابت نہیں۔ شہد بچوں کی رات کی کھانسی کم کر سکتا ہے، مگر ایک سال سے کم عمر بچے کو کبھی نہیں دینا چاہیے۔ پروبائیوٹکس زکام کم کر سکتے ہیں، مگر شواہد کمزور معیار کے ہیں۔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قوتِ مدافعت کو عادتوں سے محفوظ رکھنے کی چیز سمجھتے اور زنک کی گولیاں تجویز کرتے تھے؛ دونوں موجودہ ذرائع سے مطابقت رکھتے ہیں۔ ان کی بہت سی مدافعتی تحریریں ویکسین کے بارے میں شکوک پر مبنی تھیں؛ وہ کسی شکل میں شامل نہیں، کیونکہ ویکسین شدہ لوگوں کے مرنے یا شدید بیمار ہونے کا امکان کہیں کم ہے۔ ان کے تیزابی و الکلائن دعوے بھی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کیموتھراپی کے دوران بخار پر زور دیں: ابھی طبی ٹیم کو کال کریں۔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پانچ قدم۔ اپنی ویکسین جانچیں۔ نیند کی حفاظت کریں۔ بیس سیکنڈ ہاتھ دھوئیں۔ مدد کے ساتھ سگریٹ چھوڑیں۔ اور ناک میں زنک سے بچیں۔</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فوری مدد کی علامات ان ذرائع کا بھی حوالہ دیتی ہیں: MedlinePlus — Flu؛ MedlinePlus — Chest pain؛ MedlinePlus — Allergic reactions؛ MedlinePlus — Anaphylaxis؛ National Cancer Institute — Infection and Neutropenia during Cancer Treatment؛ MedlinePlus — Immunodeficiency diseases؛ MedlinePlus — Sinusitis۔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قوتِ مدافعت کی بنیادی باتیں: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بڑھانا نہیں توازن، ویکسین، روزمرہ عادتیں، اور زکام کے نسخوں پر شواہد</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NIAID, Overview of the Immune System</a:t>
            </a:r>
          </a:p>
        </p:txBody>
      </p:sp>
      <p:sp>
        <p:nvSpPr>
          <p:cNvPr id="7" name="TextBox 6"/>
          <p:cNvSpPr txBox="1"/>
          <p:nvPr/>
        </p:nvSpPr>
        <p:spPr>
          <a:xfrm>
            <a:off x="1218895" y="151384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کیا آپ واقعی اپنی قوتِ مدافعت "بڑھا" سکتے ہیں؟</a:t>
            </a:r>
          </a:p>
        </p:txBody>
      </p:sp>
      <p:sp>
        <p:nvSpPr>
          <p:cNvPr id="8" name="Rectangle 7"/>
          <p:cNvSpPr/>
          <p:nvPr/>
        </p:nvSpPr>
        <p:spPr>
          <a:xfrm>
            <a:off x="11588191" y="347980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3408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جو مدافعتی نظام ضرورت سے زیادہ کام کرے وہ الرجی اور خود مدافعتی بیماری پیدا کرتا ہے، اس لیے "بڑھانا" غلط ہدف ہے۔ جو چیزیں واقعی بچاتی ہیں وہ سادہ ہیں: ویکسین، کافی نیند، سگریٹ نہ پینا اور ہاتھ دھونا۔ یہاں شواہد ہیں، زکام کے مشہور نسخوں سمیت۔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NIAID, Overview of the Immune System; NIAID, Disorders of the Immune System; MedlinePlus, Vaccines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کم یا زیادہ، دونوں مسئلہ ہیں</a:t>
            </a:r>
          </a:p>
        </p:txBody>
      </p:sp>
      <p:sp>
        <p:nvSpPr>
          <p:cNvPr id="8" name="Rounded Rectangle 7"/>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کم ردِعمل</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انفیکشن جڑ پکڑ لیتے ہیں۔</a:t>
            </a:r>
          </a:p>
          <a:p>
            <a:pPr algn="r" rtl="1">
              <a:lnSpc>
                <a:spcPct val="125000"/>
              </a:lnSpc>
              <a:spcAft>
                <a:spcPts val="1350"/>
              </a:spcAft>
            </a:pPr>
            <a:r>
              <a:rPr sz="1728" b="0" i="0" lang="ur-PK">
                <a:solidFill>
                  <a:srgbClr val="15201E"/>
                </a:solidFill>
                <a:latin typeface="Segoe UI"/>
                <a:cs typeface="Noto Nastaliq Urdu"/>
              </a:rPr>
              <a:t>فلو اور دوسرے انفیکشن اسے عارضی کمزور کر سکتے ہیں۔</a:t>
            </a:r>
          </a:p>
        </p:txBody>
      </p:sp>
      <p:sp>
        <p:nvSpPr>
          <p:cNvPr id="11" name="Rounded Rectangle 10"/>
          <p:cNvSpPr/>
          <p:nvPr/>
        </p:nvSpPr>
        <p:spPr>
          <a:xfrm>
            <a:off x="4338218"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متوازن</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انفیکشن کو روکتا یا محدود کرتا ہے۔</a:t>
            </a:r>
          </a:p>
          <a:p>
            <a:pPr algn="r" rtl="1">
              <a:lnSpc>
                <a:spcPct val="125000"/>
              </a:lnSpc>
              <a:spcAft>
                <a:spcPts val="1350"/>
              </a:spcAft>
            </a:pPr>
            <a:r>
              <a:rPr sz="1728" b="0" i="0" lang="ur-PK">
                <a:solidFill>
                  <a:srgbClr val="15201E"/>
                </a:solidFill>
                <a:latin typeface="Segoe UI"/>
                <a:cs typeface="Noto Nastaliq Urdu"/>
              </a:rPr>
              <a:t>ملے ہوئے جراثیم کو یاد رکھتا ہے۔</a:t>
            </a:r>
          </a:p>
        </p:txBody>
      </p:sp>
      <p:sp>
        <p:nvSpPr>
          <p:cNvPr id="14" name="Rounded Rectangle 13"/>
          <p:cNvSpPr/>
          <p:nvPr/>
        </p:nvSpPr>
        <p:spPr>
          <a:xfrm>
            <a:off x="548639"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زیادہ ردِعمل</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الرجک ردِعمل۔</a:t>
            </a:r>
          </a:p>
          <a:p>
            <a:pPr algn="r" rtl="1">
              <a:lnSpc>
                <a:spcPct val="125000"/>
              </a:lnSpc>
              <a:spcAft>
                <a:spcPts val="1350"/>
              </a:spcAft>
            </a:pPr>
            <a:r>
              <a:rPr sz="1728" b="0" i="0" lang="ur-PK">
                <a:solidFill>
                  <a:srgbClr val="15201E"/>
                </a:solidFill>
                <a:latin typeface="Segoe UI"/>
                <a:cs typeface="Noto Nastaliq Urdu"/>
              </a:rPr>
              <a:t>خود مدافعتی بیماری۔</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توازن کا ہدف رکھیں، بڑھانے کا نہیں۔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Centers for Disease Control and Prevention, Explaining How Vaccines Work; MedlinePlus, Vaccines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ویکسین مدافعتی نظام کو پہلے سے سکھاتی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محفوظ اشارہ</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ویکسین انفیکشن کی نقل کرتی ہے، اس کے خطرات کے بغیر۔</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جسم کا جواب</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یہ جراثیم کو پہچاننا سیکھتا ہے۔</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یاد رکھتا ہے</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مدافعتی نظام جراثیم کو یاد رکھتا ہے۔</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حفاظت</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شدید بیماری یا موت کا امکان کہیں کم۔</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حفاظت عمر بھر رہ سکتی ہے۔</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Centers for Disease Control and Prevention, Benefits of Flu Vaccination; U.S. Centers for Disease Control and Prevention, Key Facts About Seasonal Flu Vaccine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فلو ویکسین بیماری اور اموات روکتی ہے</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rtl="1">
              <a:lnSpc>
                <a:spcPct val="125000"/>
              </a:lnSpc>
            </a:pPr>
            <a:r>
              <a:rPr sz="5088" b="0" i="0" lang="en-US">
                <a:solidFill>
                  <a:srgbClr val="0A3F3C"/>
                </a:solidFill>
                <a:latin typeface="Georgia"/>
              </a:rPr>
              <a:t>‎1‎</a:t>
            </a:r>
            <a:r>
              <a:rPr sz="5088" b="0" i="0" lang="ur-PK">
                <a:solidFill>
                  <a:srgbClr val="0A3F3C"/>
                </a:solidFill>
                <a:latin typeface="Georgia"/>
                <a:cs typeface="Noto Nastaliq Urdu"/>
              </a:rPr>
              <a:t> کروڑ</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فلو کی بیماریاں روکی گئیں</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a:r>
              <a:rPr sz="5300" b="0" i="0">
                <a:solidFill>
                  <a:srgbClr val="0A3F3C"/>
                </a:solidFill>
                <a:latin typeface="Georgia"/>
              </a:rPr>
              <a:t>180,000</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ہسپتال داخلے روکے گئے</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a:r>
              <a:rPr sz="5300" b="0" i="0">
                <a:solidFill>
                  <a:srgbClr val="0A3F3C"/>
                </a:solidFill>
                <a:latin typeface="Georgia"/>
              </a:rPr>
              <a:t>12,000</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اموات روکی گئیں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چھ مہینے سے زیادہ عمر کا تقریباً ہر شخص، ہر موسم۔</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Sleep Deprivation and Deficiency — How Sleep Affects Your Health; U.S. Centers for Disease Control and Prevention, Cigarette Smoking; U.S. Centers for Disease Control and Prevention, Handwashing Facts; NIH Office of Dietary Supplements, Vitamin C — Fact Sheet for Consumers; and 1 more on the Sources slide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روزمرہ عادتیں جو ثابت شدہ مدد دیتی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انفیکشن سے لڑنے کے لیے کافی نیند۔</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سگریٹ نہ پئیں۔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‎20‎</a:t>
            </a:r>
            <a:r>
              <a:rPr sz="2111" b="0" i="0" lang="ur-PK">
                <a:solidFill>
                  <a:srgbClr val="15201E"/>
                </a:solidFill>
                <a:latin typeface="Segoe UI"/>
                <a:cs typeface="Noto Nastaliq Urdu"/>
              </a:rPr>
              <a:t> سیکنڈ ہاتھ رگڑیں۔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غذا سے وٹامن سی اور زنک۔</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یہ کسی بھی سپلیمنٹ سے زیادہ اہم ہیں۔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U.S. Centers for Disease Control and Prevention, Handwashing Facts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ہاتھ دھونا زکام اور پیٹ کے انفیکشن کم کرتا ہے</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a:r>
              <a:rPr sz="4600" b="0" i="0">
                <a:solidFill>
                  <a:srgbClr val="0A3F3C"/>
                </a:solidFill>
                <a:latin typeface="Georgia"/>
              </a:rPr>
              <a:t>16⁠–⁠21%</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کم زکام اور سانس کی دوسری بیماریاں</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a:r>
              <a:rPr sz="4600" b="0" i="0">
                <a:solidFill>
                  <a:srgbClr val="0A3F3C"/>
                </a:solidFill>
                <a:latin typeface="Georgia"/>
              </a:rPr>
              <a:t>23⁠–⁠40%</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اسہال سے کم لوگ بیمار</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rtl="1">
              <a:lnSpc>
                <a:spcPct val="125000"/>
              </a:lnSpc>
            </a:pPr>
            <a:r>
              <a:rPr sz="4416" b="0" i="0" lang="en-US">
                <a:solidFill>
                  <a:srgbClr val="0A3F3C"/>
                </a:solidFill>
                <a:latin typeface="Georgia"/>
              </a:rPr>
              <a:t>‎20‎</a:t>
            </a:r>
            <a:r>
              <a:rPr sz="4416" b="0" i="0" lang="ur-PK">
                <a:solidFill>
                  <a:srgbClr val="0A3F3C"/>
                </a:solidFill>
                <a:latin typeface="Georgia"/>
                <a:cs typeface="Noto Nastaliq Urdu"/>
              </a:rPr>
              <a:t> سیکنڈ</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رگڑنے سے زیادہ جراثیم ہٹتے ہیں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کم از کم </a:t>
            </a:r>
            <a:r>
              <a:rPr sz="1728" b="0" i="0" lang="en-US">
                <a:solidFill>
                  <a:srgbClr val="0A3F3C"/>
                </a:solidFill>
                <a:latin typeface="Segoe UI"/>
              </a:rPr>
              <a:t>‎20‎</a:t>
            </a:r>
            <a:r>
              <a:rPr sz="1728" b="0" i="0" lang="ur-PK">
                <a:solidFill>
                  <a:srgbClr val="0A3F3C"/>
                </a:solidFill>
                <a:latin typeface="Segoe UI"/>
                <a:cs typeface="Noto Nastaliq Urdu"/>
              </a:rPr>
              <a:t> سیکنڈ رگڑیں۔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Zinc — Fact Sheet for Consumers; NCCIH, Colds and Flu and Complementary Health Approaches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زنک تھوڑی مدد؛ ناک کا زنک نقصان دہ</a:t>
            </a:r>
          </a:p>
        </p:txBody>
      </p:sp>
      <p:graphicFrame>
        <p:nvGraphicFramePr>
          <p:cNvPr id="8" name="Table 7"/>
          <p:cNvGraphicFramePr>
            <a:graphicFrameLocks noGrp="1"/>
          </p:cNvGraphicFramePr>
          <p:nvPr/>
        </p:nvGraphicFramePr>
        <p:xfrm>
          <a:off x="548640" y="1783080"/>
          <a:ext cx="11094415" cy="2560320"/>
        </p:xfrm>
        <a:graphic>
          <a:graphicData uri="http://schemas.openxmlformats.org/drawingml/2006/table">
            <a:tbl>
              <a:tblPr firstRow="1" bandRow="0" rtl="1">
                <a:tableStyleId>{5C22544A-7EE6-4342-B048-85BDC9FD1C3A}</a:tableStyleId>
              </a:tblPr>
              <a:tblGrid>
                <a:gridCol w="6915999"/>
                <a:gridCol w="4178416"/>
              </a:tblGrid>
              <a:tr h="640080">
                <a:tc>
                  <a:txBody>
                    <a:bodyPr/>
                    <a:lstStyle/>
                    <a:p>
                      <a:pPr algn="r" rtl="1">
                        <a:lnSpc>
                          <a:spcPct val="125000"/>
                        </a:lnSpc>
                      </a:pPr>
                      <a:r>
                        <a:rPr sz="1344" b="0" i="0" lang="ur-PK">
                          <a:solidFill>
                            <a:srgbClr val="46524F"/>
                          </a:solidFill>
                          <a:latin typeface="Segoe UI"/>
                          <a:cs typeface="Noto Nastaliq Urdu"/>
                        </a:rPr>
                        <a:t>شواہد کیا کہتے ہیں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نسخہ</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زکام کے بالکل شروع میں لینے سے صحت یابی تیز ہو سکتی ہے؛ علامات ہلکی نہیں ہوتیں۔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زنک کی گولیاں یا شربت</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سونگھنے کی طویل یا مستقل کمی سے جڑا۔ استعمال نہ کریں۔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ناک میں زنک</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زیادہ تر لوگوں میں زکام نہیں روکتا؛ صرف تھوڑا مختصر کرتا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وٹامن سی</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زنک کی گولیاں جلد شروع کریں؛ ناک میں زنک کبھی نہیں۔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NCCIH, Colds and Flu and Complementary Health Approaches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ایکینیشیا، شہد اور پروبائیوٹکس: کمزور شواہد</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rtl="1">
                <a:tableStyleId>{5C22544A-7EE6-4342-B048-85BDC9FD1C3A}</a:tableStyleId>
              </a:tblPr>
              <a:tblGrid>
                <a:gridCol w="7948237"/>
                <a:gridCol w="3146177"/>
              </a:tblGrid>
              <a:tr h="640080">
                <a:tc>
                  <a:txBody>
                    <a:bodyPr/>
                    <a:lstStyle/>
                    <a:p>
                      <a:pPr algn="r" rtl="1">
                        <a:lnSpc>
                          <a:spcPct val="125000"/>
                        </a:lnSpc>
                      </a:pPr>
                      <a:r>
                        <a:rPr sz="1344" b="0" i="0" lang="ur-PK">
                          <a:solidFill>
                            <a:srgbClr val="46524F"/>
                          </a:solidFill>
                          <a:latin typeface="Segoe UI"/>
                          <a:cs typeface="Noto Nastaliq Urdu"/>
                        </a:rPr>
                        <a:t>شواہد کیا کہتے ہیں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نسخہ</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فائدہ قائل کن طور پر ثابت نہیں۔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ایکینیشیا</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بچوں کی رات کی کھانسی کم کر سکتا ہے؛ ایک سال سے کم کو کبھی نہیں۔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شہد</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زکام کم کر سکتے ہیں؛ شواہد کمزور معیار کے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پروبائیوٹکس</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ایک سال سے کم عمر بچے کو کبھی شہد نہ دیں۔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Sleep Deprivation and Deficiency — How Sleep Affects Your Health; NIH Office of Dietary Supplements, Zinc — Fact Sheet for Consumers; U.S. Centers for Disease Control and Prevention, Explaining How Vaccines Work; U.S. Centers for Disease Control and Prevention, Key Facts About Seasonal Flu Vaccine</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69163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691639"/>
          </a:xfrm>
          <a:prstGeom prst="rect">
            <a:avLst/>
          </a:prstGeom>
          <a:noFill/>
        </p:spPr>
        <p:txBody>
          <a:bodyPr wrap="square" lIns="18288" rIns="18288" tIns="18288" bIns="18288" anchor="t">
            <a:spAutoFit/>
          </a:bodyPr>
          <a:lstStyle/>
          <a:p>
            <a:pPr algn="l"/>
            <a:r>
              <a:rPr sz="3400" b="0" i="0">
                <a:solidFill>
                  <a:srgbClr val="0A3F3C"/>
                </a:solidFill>
                <a:latin typeface="Georgia"/>
              </a:rPr>
              <a:t>“I must protect my immune system so it will protect me.”</a:t>
            </a:r>
          </a:p>
        </p:txBody>
      </p:sp>
      <p:sp>
        <p:nvSpPr>
          <p:cNvPr id="10" name="TextBox 9"/>
          <p:cNvSpPr txBox="1"/>
          <p:nvPr/>
        </p:nvSpPr>
        <p:spPr>
          <a:xfrm>
            <a:off x="5836615" y="3017520"/>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‎2014-12-19‎</a:t>
            </a:r>
          </a:p>
        </p:txBody>
      </p:sp>
      <p:sp>
        <p:nvSpPr>
          <p:cNvPr id="11" name="TextBox 10"/>
          <p:cNvSpPr txBox="1"/>
          <p:nvPr/>
        </p:nvSpPr>
        <p:spPr>
          <a:xfrm>
            <a:off x="5836615" y="342900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"مجھے اپنے مدافعتی نظام کی حفاظت کرنی ہے تاکہ وہ میری حفاظت کرے۔"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عادتوں سے مدافعت کی حفاظت</a:t>
            </a:r>
          </a:p>
          <a:p>
            <a:pPr algn="r" rtl="1">
              <a:lnSpc>
                <a:spcPct val="125000"/>
              </a:lnSpc>
              <a:spcAft>
                <a:spcPts val="1275"/>
              </a:spcAft>
            </a:pPr>
            <a:r>
              <a:rPr sz="1632" b="0" i="0" lang="ur-PK">
                <a:solidFill>
                  <a:srgbClr val="15201E"/>
                </a:solidFill>
                <a:latin typeface="Segoe UI"/>
                <a:cs typeface="Noto Nastaliq Urdu"/>
              </a:rPr>
              <a:t>زکام میں زنک کی گولیاں</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ویکسین کے بارے میں شکوک</a:t>
            </a:r>
          </a:p>
          <a:p>
            <a:pPr algn="r" rtl="1">
              <a:lnSpc>
                <a:spcPct val="125000"/>
              </a:lnSpc>
              <a:spcAft>
                <a:spcPts val="1275"/>
              </a:spcAft>
            </a:pPr>
            <a:r>
              <a:rPr sz="1632" b="0" i="0" lang="ur-PK">
                <a:solidFill>
                  <a:srgbClr val="15201E"/>
                </a:solidFill>
                <a:latin typeface="Segoe UI"/>
                <a:cs typeface="Noto Nastaliq Urdu"/>
              </a:rPr>
              <a:t>تیزابی و الکلائن مدافعتی دعوے</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عادتوں کا نکتہ درست؛ ویکسین پر شکوک شامل نہیں۔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سانس میں دقت، سینے کا درد یا الجھن: </a:t>
            </a:r>
            <a:r>
              <a:rPr sz="1920" b="0" i="0" lang="en-US">
                <a:solidFill>
                  <a:srgbClr val="15201E"/>
                </a:solidFill>
                <a:latin typeface="Segoe UI"/>
              </a:rPr>
              <a:t>‎911‎</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ویکسین کے بعد سوجن یا سانس میں دقت: </a:t>
            </a:r>
            <a:r>
              <a:rPr sz="1920" b="0" i="0" lang="en-US">
                <a:solidFill>
                  <a:srgbClr val="15201E"/>
                </a:solidFill>
                <a:latin typeface="Segoe UI"/>
              </a:rPr>
              <a:t>‎911‎</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کیموتھراپی کے دوران بخار: ابھی ٹیم کو کال</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فلو بہتر ہو کر پھر بدتر: معالج سے ملیں</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بار بار یا شدید انفیکشن: جائزے کا پوچھیں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فلو کے ساتھ سانس میں دقت یا الجھن: </a:t>
            </a:r>
            <a:r>
              <a:rPr sz="1728" b="0" i="0" lang="en-US">
                <a:solidFill>
                  <a:srgbClr val="0A3F3C"/>
                </a:solidFill>
                <a:latin typeface="Segoe UI"/>
              </a:rPr>
              <a:t>‎911‎</a:t>
            </a:r>
            <a:r>
              <a:rPr sz="1728" b="0" i="0" lang="ur-PK">
                <a:solidFill>
                  <a:srgbClr val="0A3F3C"/>
                </a:solidFill>
                <a:latin typeface="Segoe UI"/>
                <a:cs typeface="Noto Nastaliq Urdu"/>
              </a:rPr>
              <a:t> پر کال کریں۔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Centers for Disease Control and Prevention, Explaining How Vaccines Work; U.S. Centers for Disease Control and Prevention, Key Facts About Seasonal Flu Vaccine; NHLBI, Sleep Deprivation and Deficiency — How Sleep Affects Your Health; and 3 more on the Sources slide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اپنی ویکسین جانچیں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نیند کی حفاظت کریں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en-US">
                <a:solidFill>
                  <a:srgbClr val="15201E"/>
                </a:solidFill>
                <a:latin typeface="Segoe UI"/>
              </a:rPr>
              <a:t>‎20‎</a:t>
            </a:r>
            <a:r>
              <a:rPr sz="2111" b="0" i="0" lang="ur-PK">
                <a:solidFill>
                  <a:srgbClr val="15201E"/>
                </a:solidFill>
                <a:latin typeface="Segoe UI"/>
                <a:cs typeface="Noto Nastaliq Urdu"/>
              </a:rPr>
              <a:t> سیکنڈ ہاتھ دھوئیں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مدد کے ساتھ سگریٹ چھوڑیں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ناک میں زنک سے بچیں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یہ جانچنے سے شروع کریں کہ کون سی ویکسین لگنی ہے۔</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087"/>
              </a:spcAft>
            </a:pPr>
            <a:r>
              <a:rPr sz="1450" b="0" i="0">
                <a:solidFill>
                  <a:srgbClr val="46524F"/>
                </a:solidFill>
                <a:latin typeface="Segoe UI"/>
              </a:rPr>
              <a:t>NIAID — Overview of the Immune System</a:t>
            </a:r>
          </a:p>
          <a:p>
            <a:pPr algn="l">
              <a:spcAft>
                <a:spcPts val="1087"/>
              </a:spcAft>
            </a:pPr>
            <a:r>
              <a:rPr sz="1450" b="0" i="0">
                <a:solidFill>
                  <a:srgbClr val="46524F"/>
                </a:solidFill>
                <a:latin typeface="Segoe UI"/>
              </a:rPr>
              <a:t>NIAID — Disorders of the Immune System</a:t>
            </a:r>
          </a:p>
          <a:p>
            <a:pPr algn="l">
              <a:spcAft>
                <a:spcPts val="1087"/>
              </a:spcAft>
            </a:pPr>
            <a:r>
              <a:rPr sz="1450" b="0" i="0">
                <a:solidFill>
                  <a:srgbClr val="46524F"/>
                </a:solidFill>
                <a:latin typeface="Segoe UI"/>
              </a:rPr>
              <a:t>U.S. Centers for Disease Control and Prevention — Explaining How Vaccines Work</a:t>
            </a:r>
          </a:p>
          <a:p>
            <a:pPr algn="l">
              <a:spcAft>
                <a:spcPts val="1087"/>
              </a:spcAft>
            </a:pPr>
            <a:r>
              <a:rPr sz="1450" b="0" i="0">
                <a:solidFill>
                  <a:srgbClr val="46524F"/>
                </a:solidFill>
                <a:latin typeface="Segoe UI"/>
              </a:rPr>
              <a:t>MedlinePlus — Vaccines</a:t>
            </a:r>
          </a:p>
          <a:p>
            <a:pPr algn="l">
              <a:spcAft>
                <a:spcPts val="1087"/>
              </a:spcAft>
            </a:pPr>
            <a:r>
              <a:rPr sz="1450" b="0" i="0">
                <a:solidFill>
                  <a:srgbClr val="46524F"/>
                </a:solidFill>
                <a:latin typeface="Segoe UI"/>
              </a:rPr>
              <a:t>U.S. Centers for Disease Control and Prevention — Key Facts About Seasonal Flu Vaccine</a:t>
            </a:r>
          </a:p>
          <a:p>
            <a:pPr algn="l">
              <a:spcAft>
                <a:spcPts val="1087"/>
              </a:spcAft>
            </a:pPr>
            <a:r>
              <a:rPr sz="1450" b="0" i="0">
                <a:solidFill>
                  <a:srgbClr val="46524F"/>
                </a:solidFill>
                <a:latin typeface="Segoe UI"/>
              </a:rPr>
              <a:t>U.S. Centers for Disease Control and Prevention — Benefits of Flu Vaccination</a:t>
            </a:r>
          </a:p>
          <a:p>
            <a:pPr algn="l">
              <a:spcAft>
                <a:spcPts val="1087"/>
              </a:spcAft>
            </a:pPr>
            <a:r>
              <a:rPr sz="1450" b="0" i="0">
                <a:solidFill>
                  <a:srgbClr val="46524F"/>
                </a:solidFill>
                <a:latin typeface="Segoe UI"/>
              </a:rPr>
              <a:t>U.S. Centers for Disease Control and Prevention — Handwashing Facts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087"/>
              </a:spcAft>
            </a:pPr>
            <a:r>
              <a:rPr sz="1450" b="0" i="0">
                <a:solidFill>
                  <a:srgbClr val="46524F"/>
                </a:solidFill>
                <a:latin typeface="Segoe UI"/>
              </a:rPr>
              <a:t>U.S. Centers for Disease Control and Prevention — Cigarette Smoking</a:t>
            </a:r>
          </a:p>
          <a:p>
            <a:pPr algn="l">
              <a:spcAft>
                <a:spcPts val="1087"/>
              </a:spcAft>
            </a:pPr>
            <a:r>
              <a:rPr sz="1450" b="0" i="0">
                <a:solidFill>
                  <a:srgbClr val="46524F"/>
                </a:solidFill>
                <a:latin typeface="Segoe UI"/>
              </a:rPr>
              <a:t>NHLBI — Sleep Deprivation and Deficiency — How Sleep Affects Your Health</a:t>
            </a:r>
          </a:p>
          <a:p>
            <a:pPr algn="l">
              <a:spcAft>
                <a:spcPts val="1087"/>
              </a:spcAft>
            </a:pPr>
            <a:r>
              <a:rPr sz="1450" b="0" i="0">
                <a:solidFill>
                  <a:srgbClr val="46524F"/>
                </a:solidFill>
                <a:latin typeface="Segoe UI"/>
              </a:rPr>
              <a:t>NCCIH — Colds and Flu and Complementary Health Approaches</a:t>
            </a:r>
          </a:p>
          <a:p>
            <a:pPr algn="l">
              <a:spcAft>
                <a:spcPts val="1087"/>
              </a:spcAft>
            </a:pPr>
            <a:r>
              <a:rPr sz="1450" b="0" i="0">
                <a:solidFill>
                  <a:srgbClr val="46524F"/>
                </a:solidFill>
                <a:latin typeface="Segoe UI"/>
              </a:rPr>
              <a:t>NIH Office of Dietary Supplements — Zinc — Fact Sheet for Consumers</a:t>
            </a:r>
          </a:p>
          <a:p>
            <a:pPr algn="l">
              <a:spcAft>
                <a:spcPts val="1087"/>
              </a:spcAft>
            </a:pPr>
            <a:r>
              <a:rPr sz="1450" b="0" i="0">
                <a:solidFill>
                  <a:srgbClr val="46524F"/>
                </a:solidFill>
                <a:latin typeface="Segoe UI"/>
              </a:rPr>
              <a:t>NIH Office of Dietary Supplements — Vitamin C — Fact Sheet for Consumers</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‎7‎</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قوتِ مدافعت</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14</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اس سال مجھے کون سی ویکسین لگنی ہے؟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یا بیماری میرے مدافعتی نظام کو کمزور کرتی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میرا کوئی سپلیمنٹ میری دواؤں کے ساتھ غیر محفوظ ہے؟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کس بخار یا انفیکشن پر مجھے آپ کو کال کرنی چاہیے؟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