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immune health: why boosting is the wrong goal, what measurably protects you, and what the evidence says about popular cold remedies. This is general education, not advice about your own treatment.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Many products promise to boost immunity. But an immune system that responds too much causes allergies and autoimmune disease. The goal is balance.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immune system's job is to prevent or limit infection. Too little response lets infections take hold, and infections like flu can suppress it for a while. Too much response, or one that will not switch off, causes allergic reactions and autoimmune disease.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vaccine imitates an infection without its dangers. The body learns to recognize the germ, and the immune system remembers it. A vaccinated person is far less likely to die or become seriously ill. Any tiredness usually lasts a day or two.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CDC estimates that in the 2024 to 2025 season, flu vaccination prevented 10 million illnesses, 180,000 hospitalizations and 12,000 deaths in the U.S. In older adults, one review found about 40 percent lower risk of flu hospitalization. Almost everyone 6 months and older should be vaccinated every season.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Short sleep makes common infections harder to fight. Smoking causes immune problems among many diseases. Scrubbing hands for at least 20 seconds removes more germs. And vitamin C and zinc from food help the immune system work properly.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Handwashing reduces colds and other respiratory illnesses by 16 to 21 percent, and the number of people sick with diarrhea by 23 to 40 percent. Scrubbing for at least 20 seconds removes more germs than a quick rinse.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Zinc lozenges or syrup may speed recovery if started at the very start of a cold, though symptoms are not milder. Zinc in the nose has been linked to lasting loss of smell. Vitamin C does not prevent colds for most people and shortens them only slightly. Too much zinc can cause nausea and lower immunity over time.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Echinacea has not been convincingly shown to help. Honey may ease nighttime coughing in children, but must never be given to a baby under one year. Probiotics might reduce colds, but the evidence is low quality.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framed immune health as something you protect through habits and suggested zinc lozenges; both are consistent with current sources. Much of his immune writing was sceptical of vaccines; that is not carried in any form, because vaccinated people are far less likely to die or become seriously ill. His acid-alkaline claims are not supported either.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Stress fever during chemotherapy: call the care team now.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steps. Check your vaccines. Protect your sleep. Wash for 20 seconds. Stop smoking, with help. And skip zinc in the nose.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warning signs also cite: MedlinePlus — Flu; MedlinePlus — Chest pain; MedlinePlus — Allergic reactions; MedlinePlus — Anaphylaxis; National Cancer Institute — Infection and Neutropenia during Cancer Treatment; MedlinePlus — Immunodeficiency diseases; MedlinePlus — Sinusitis.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Immune health basics: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Balance not boosting, vaccines, daily habits, and the evidence on cold remedies</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NIAID, Overview of the Immune System</a:t>
            </a:r>
          </a:p>
        </p:txBody>
      </p:sp>
      <p:sp>
        <p:nvSpPr>
          <p:cNvPr id="7" name="TextBox 6"/>
          <p:cNvSpPr txBox="1"/>
          <p:nvPr/>
        </p:nvSpPr>
        <p:spPr>
          <a:xfrm>
            <a:off x="548640" y="185674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Can you really "boost" your immune system?</a:t>
            </a:r>
          </a:p>
        </p:txBody>
      </p:sp>
      <p:sp>
        <p:nvSpPr>
          <p:cNvPr id="8" name="Rectangle 7"/>
          <p:cNvSpPr/>
          <p:nvPr/>
        </p:nvSpPr>
        <p:spPr>
          <a:xfrm>
            <a:off x="548640" y="3810000"/>
            <a:ext cx="54864" cy="1813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3764280"/>
            <a:ext cx="9601200" cy="1905000"/>
          </a:xfrm>
          <a:prstGeom prst="rect">
            <a:avLst/>
          </a:prstGeom>
          <a:noFill/>
        </p:spPr>
        <p:txBody>
          <a:bodyPr wrap="square" lIns="18288" rIns="18288" tIns="18288" bIns="18288" anchor="t">
            <a:spAutoFit/>
          </a:bodyPr>
          <a:lstStyle/>
          <a:p>
            <a:pPr algn="l"/>
            <a:r>
              <a:rPr sz="2400" b="0" i="0">
                <a:solidFill>
                  <a:srgbClr val="46524F"/>
                </a:solidFill>
                <a:latin typeface="Segoe UI"/>
              </a:rPr>
              <a:t>An immune system that works too hard causes allergies and autoimmune disease, so "boosting" is the wrong goal. The things that measurably protect you are unglamorous: vaccines, enough sleep, not smoking and washing your hands. Here is the evidence, including on popular cold remedies.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NIAID, Overview of the Immune System; NIAID, Disorders of the Immune System; MedlinePlus, Vaccines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Too little or too much both cause problems</a:t>
            </a:r>
          </a:p>
        </p:txBody>
      </p:sp>
      <p:sp>
        <p:nvSpPr>
          <p:cNvPr id="8" name="Rounded Rectangle 7"/>
          <p:cNvSpPr/>
          <p:nvPr/>
        </p:nvSpPr>
        <p:spPr>
          <a:xfrm>
            <a:off x="548640"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Too little response</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Infections take hold.</a:t>
            </a:r>
          </a:p>
          <a:p>
            <a:pPr algn="l">
              <a:spcAft>
                <a:spcPts val="1350"/>
              </a:spcAft>
            </a:pPr>
            <a:r>
              <a:rPr sz="1800" b="0" i="0">
                <a:solidFill>
                  <a:srgbClr val="15201E"/>
                </a:solidFill>
                <a:latin typeface="Segoe UI"/>
              </a:rPr>
              <a:t>Flu and other infections can suppress it for a while.</a:t>
            </a:r>
          </a:p>
        </p:txBody>
      </p:sp>
      <p:sp>
        <p:nvSpPr>
          <p:cNvPr id="11" name="Rounded Rectangle 10"/>
          <p:cNvSpPr/>
          <p:nvPr/>
        </p:nvSpPr>
        <p:spPr>
          <a:xfrm>
            <a:off x="4338218"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0A3F3C"/>
                </a:solidFill>
                <a:latin typeface="Segoe UI"/>
              </a:rPr>
              <a:t>Balanced</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Prevents or limits infection.</a:t>
            </a:r>
          </a:p>
          <a:p>
            <a:pPr algn="l">
              <a:spcAft>
                <a:spcPts val="1350"/>
              </a:spcAft>
            </a:pPr>
            <a:r>
              <a:rPr sz="1800" b="0" i="0">
                <a:solidFill>
                  <a:srgbClr val="15201E"/>
                </a:solidFill>
                <a:latin typeface="Segoe UI"/>
              </a:rPr>
              <a:t>Remembers germs it has met.</a:t>
            </a:r>
          </a:p>
        </p:txBody>
      </p:sp>
      <p:sp>
        <p:nvSpPr>
          <p:cNvPr id="14" name="Rounded Rectangle 13"/>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Too much response</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Allergic reactions.</a:t>
            </a:r>
          </a:p>
          <a:p>
            <a:pPr algn="l">
              <a:spcAft>
                <a:spcPts val="1350"/>
              </a:spcAft>
            </a:pPr>
            <a:r>
              <a:rPr sz="1800" b="0" i="0">
                <a:solidFill>
                  <a:srgbClr val="15201E"/>
                </a:solidFill>
                <a:latin typeface="Segoe UI"/>
              </a:rPr>
              <a:t>Autoimmune disease.</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Aim for balance, not a boost.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Centers for Disease Control and Prevention, Explaining How Vaccines Work; MedlinePlus, Vaccines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Vaccines teach your immune system in advance</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A safe signal</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 vaccine imitates an infection without its dangers.</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The body responds</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It learns to recognize the germ.</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It remembers</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The immune system remembers the germ.</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Protection</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Far less chance of serious illness or death.</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Protection can last a lifetime.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Centers for Disease Control and Prevention, Benefits of Flu Vaccination; U.S. Centers for Disease Control and Prevention, Key Facts About Seasonal Flu Vaccine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Flu vaccines prevent illness and death</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5300" b="0" i="0">
                <a:solidFill>
                  <a:srgbClr val="0A3F3C"/>
                </a:solidFill>
                <a:latin typeface="Georgia"/>
              </a:rPr>
              <a:t>10M</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flu illnesses prevented</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5300" b="0" i="0">
                <a:solidFill>
                  <a:srgbClr val="0A3F3C"/>
                </a:solidFill>
                <a:latin typeface="Georgia"/>
              </a:rPr>
              <a:t>180,000</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hospitalizations prevented</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5300" b="0" i="0">
                <a:solidFill>
                  <a:srgbClr val="0A3F3C"/>
                </a:solidFill>
                <a:latin typeface="Georgia"/>
              </a:rPr>
              <a:t>12,000</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deaths prevented</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Almost everyone 6 months and older, every season.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Sleep Deprivation and Deficiency — How Sleep Affects Your Health; U.S. Centers for Disease Control and Prevention, Cigarette Smoking; U.S. Centers for Disease Control and Prevention, Handwashing Facts; NIH Office of Dietary Supplements, Vitamin C — Fact Sheet for Consumers; and 1 more on the Sources slide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Everyday habits that measurably help</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Sleep enough to fight infections.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Do not smoke.</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Scrub hands for 20 seconds.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Get food sources of vitamin C and zinc.</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These matter more than any supplement.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U.S. Centers for Disease Control and Prevention, Handwashing Facts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Handwashing cuts colds and stomach bugs</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16⁠–⁠21%</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fewer colds and other respiratory illnesses</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23⁠–⁠40%</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fewer people sick with diarrhea</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20 sec</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of scrubbing removes more germs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Scrub for at least 20 seconds.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Zinc — Fact Sheet for Consumers; NCCIH, Colds and Flu and Complementary Health Approaches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Zinc helps a little; nasal zinc harms</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a:tableStyleId>{5C22544A-7EE6-4342-B048-85BDC9FD1C3A}</a:tableStyleId>
              </a:tblPr>
              <a:tblGrid>
                <a:gridCol w="4267082"/>
                <a:gridCol w="6827332"/>
              </a:tblGrid>
              <a:tr h="640080">
                <a:tc>
                  <a:txBody>
                    <a:bodyPr/>
                    <a:lstStyle/>
                    <a:p>
                      <a:pPr algn="l"/>
                      <a:r>
                        <a:rPr sz="1400" b="1" i="0">
                          <a:solidFill>
                            <a:srgbClr val="46524F"/>
                          </a:solidFill>
                          <a:latin typeface="Segoe UI"/>
                        </a:rPr>
                        <a:t>Remedy</a:t>
                      </a:r>
                    </a:p>
                  </a:txBody>
                  <a:tcPr marL="128016" marR="128016" anchor="ctr">
                    <a:solidFill>
                      <a:srgbClr val="EFECE4"/>
                    </a:solidFill>
                  </a:tcPr>
                </a:tc>
                <a:tc>
                  <a:txBody>
                    <a:bodyPr/>
                    <a:lstStyle/>
                    <a:p>
                      <a:pPr algn="l"/>
                      <a:r>
                        <a:rPr sz="1400" b="1" i="0">
                          <a:solidFill>
                            <a:srgbClr val="46524F"/>
                          </a:solidFill>
                          <a:latin typeface="Segoe UI"/>
                        </a:rPr>
                        <a:t>What the evidence says</a:t>
                      </a:r>
                    </a:p>
                  </a:txBody>
                  <a:tcPr marL="128016" marR="128016" anchor="ctr">
                    <a:solidFill>
                      <a:srgbClr val="EFECE4"/>
                    </a:solidFill>
                  </a:tcPr>
                </a:tc>
              </a:tr>
              <a:tr h="640080">
                <a:tc>
                  <a:txBody>
                    <a:bodyPr/>
                    <a:lstStyle/>
                    <a:p>
                      <a:pPr algn="l"/>
                      <a:r>
                        <a:rPr sz="1900" b="1" i="0">
                          <a:solidFill>
                            <a:srgbClr val="15201E"/>
                          </a:solidFill>
                          <a:latin typeface="Segoe UI"/>
                        </a:rPr>
                        <a:t>Zinc lozenges or syrup</a:t>
                      </a:r>
                    </a:p>
                  </a:txBody>
                  <a:tcPr marL="128016" marR="128016" anchor="ctr">
                    <a:solidFill>
                      <a:srgbClr val="FFFFFF"/>
                    </a:solidFill>
                  </a:tcPr>
                </a:tc>
                <a:tc>
                  <a:txBody>
                    <a:bodyPr/>
                    <a:lstStyle/>
                    <a:p>
                      <a:pPr algn="l"/>
                      <a:r>
                        <a:rPr sz="1900" b="0" i="0">
                          <a:solidFill>
                            <a:srgbClr val="15201E"/>
                          </a:solidFill>
                          <a:latin typeface="Segoe UI"/>
                        </a:rPr>
                        <a:t>May speed recovery if started at the very start of a cold; symptoms are not milder.</a:t>
                      </a:r>
                    </a:p>
                  </a:txBody>
                  <a:tcPr marL="128016" marR="128016" anchor="ctr">
                    <a:solidFill>
                      <a:srgbClr val="FFFFFF"/>
                    </a:solidFill>
                  </a:tcPr>
                </a:tc>
              </a:tr>
              <a:tr h="640080">
                <a:tc>
                  <a:txBody>
                    <a:bodyPr/>
                    <a:lstStyle/>
                    <a:p>
                      <a:pPr algn="l"/>
                      <a:r>
                        <a:rPr sz="1900" b="1" i="0">
                          <a:solidFill>
                            <a:srgbClr val="15201E"/>
                          </a:solidFill>
                          <a:latin typeface="Segoe UI"/>
                        </a:rPr>
                        <a:t>Zinc in the nose</a:t>
                      </a:r>
                    </a:p>
                  </a:txBody>
                  <a:tcPr marL="128016" marR="128016" anchor="ctr">
                    <a:solidFill>
                      <a:srgbClr val="FFFFFF"/>
                    </a:solidFill>
                  </a:tcPr>
                </a:tc>
                <a:tc>
                  <a:txBody>
                    <a:bodyPr/>
                    <a:lstStyle/>
                    <a:p>
                      <a:pPr algn="l"/>
                      <a:r>
                        <a:rPr sz="1900" b="0" i="0">
                          <a:solidFill>
                            <a:srgbClr val="15201E"/>
                          </a:solidFill>
                          <a:latin typeface="Segoe UI"/>
                        </a:rPr>
                        <a:t>Linked to long-lasting or permanent loss of smell. Avoid.</a:t>
                      </a:r>
                    </a:p>
                  </a:txBody>
                  <a:tcPr marL="128016" marR="128016" anchor="ctr">
                    <a:solidFill>
                      <a:srgbClr val="FFFFFF"/>
                    </a:solidFill>
                  </a:tcPr>
                </a:tc>
              </a:tr>
              <a:tr h="640080">
                <a:tc>
                  <a:txBody>
                    <a:bodyPr/>
                    <a:lstStyle/>
                    <a:p>
                      <a:pPr algn="l"/>
                      <a:r>
                        <a:rPr sz="1900" b="1" i="0">
                          <a:solidFill>
                            <a:srgbClr val="15201E"/>
                          </a:solidFill>
                          <a:latin typeface="Segoe UI"/>
                        </a:rPr>
                        <a:t>Vitamin C</a:t>
                      </a:r>
                    </a:p>
                  </a:txBody>
                  <a:tcPr marL="128016" marR="128016" anchor="ctr">
                    <a:solidFill>
                      <a:srgbClr val="FFFFFF"/>
                    </a:solidFill>
                  </a:tcPr>
                </a:tc>
                <a:tc>
                  <a:txBody>
                    <a:bodyPr/>
                    <a:lstStyle/>
                    <a:p>
                      <a:pPr algn="l"/>
                      <a:r>
                        <a:rPr sz="1900" b="0" i="0">
                          <a:solidFill>
                            <a:srgbClr val="15201E"/>
                          </a:solidFill>
                          <a:latin typeface="Segoe UI"/>
                        </a:rPr>
                        <a:t>Does not prevent colds for most people; shortens them only slightly.</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zinc lozenges early; never use zinc in the nose.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NCCIH, Colds and Flu and Complementary Health Approaches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Echinacea, honey and probiotics: weak evidence</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a:tableStyleId>{5C22544A-7EE6-4342-B048-85BDC9FD1C3A}</a:tableStyleId>
              </a:tblPr>
              <a:tblGrid>
                <a:gridCol w="3025749"/>
                <a:gridCol w="8068665"/>
              </a:tblGrid>
              <a:tr h="640080">
                <a:tc>
                  <a:txBody>
                    <a:bodyPr/>
                    <a:lstStyle/>
                    <a:p>
                      <a:pPr algn="l"/>
                      <a:r>
                        <a:rPr sz="1400" b="1" i="0">
                          <a:solidFill>
                            <a:srgbClr val="46524F"/>
                          </a:solidFill>
                          <a:latin typeface="Segoe UI"/>
                        </a:rPr>
                        <a:t>Remedy</a:t>
                      </a:r>
                    </a:p>
                  </a:txBody>
                  <a:tcPr marL="128016" marR="128016" anchor="ctr">
                    <a:solidFill>
                      <a:srgbClr val="EFECE4"/>
                    </a:solidFill>
                  </a:tcPr>
                </a:tc>
                <a:tc>
                  <a:txBody>
                    <a:bodyPr/>
                    <a:lstStyle/>
                    <a:p>
                      <a:pPr algn="l"/>
                      <a:r>
                        <a:rPr sz="1400" b="1" i="0">
                          <a:solidFill>
                            <a:srgbClr val="46524F"/>
                          </a:solidFill>
                          <a:latin typeface="Segoe UI"/>
                        </a:rPr>
                        <a:t>What the evidence says</a:t>
                      </a:r>
                    </a:p>
                  </a:txBody>
                  <a:tcPr marL="128016" marR="128016" anchor="ctr">
                    <a:solidFill>
                      <a:srgbClr val="EFECE4"/>
                    </a:solidFill>
                  </a:tcPr>
                </a:tc>
              </a:tr>
              <a:tr h="640080">
                <a:tc>
                  <a:txBody>
                    <a:bodyPr/>
                    <a:lstStyle/>
                    <a:p>
                      <a:pPr algn="l"/>
                      <a:r>
                        <a:rPr sz="1900" b="1" i="0">
                          <a:solidFill>
                            <a:srgbClr val="15201E"/>
                          </a:solidFill>
                          <a:latin typeface="Segoe UI"/>
                        </a:rPr>
                        <a:t>Echinacea</a:t>
                      </a:r>
                    </a:p>
                  </a:txBody>
                  <a:tcPr marL="128016" marR="128016" anchor="ctr">
                    <a:solidFill>
                      <a:srgbClr val="FFFFFF"/>
                    </a:solidFill>
                  </a:tcPr>
                </a:tc>
                <a:tc>
                  <a:txBody>
                    <a:bodyPr/>
                    <a:lstStyle/>
                    <a:p>
                      <a:pPr algn="l"/>
                      <a:r>
                        <a:rPr sz="1900" b="0" i="0">
                          <a:solidFill>
                            <a:srgbClr val="15201E"/>
                          </a:solidFill>
                          <a:latin typeface="Segoe UI"/>
                        </a:rPr>
                        <a:t>Not convincingly shown to help.</a:t>
                      </a:r>
                    </a:p>
                  </a:txBody>
                  <a:tcPr marL="128016" marR="128016" anchor="ctr">
                    <a:solidFill>
                      <a:srgbClr val="FFFFFF"/>
                    </a:solidFill>
                  </a:tcPr>
                </a:tc>
              </a:tr>
              <a:tr h="640080">
                <a:tc>
                  <a:txBody>
                    <a:bodyPr/>
                    <a:lstStyle/>
                    <a:p>
                      <a:pPr algn="l"/>
                      <a:r>
                        <a:rPr sz="1900" b="1" i="0">
                          <a:solidFill>
                            <a:srgbClr val="15201E"/>
                          </a:solidFill>
                          <a:latin typeface="Segoe UI"/>
                        </a:rPr>
                        <a:t>Honey</a:t>
                      </a:r>
                    </a:p>
                  </a:txBody>
                  <a:tcPr marL="128016" marR="128016" anchor="ctr">
                    <a:solidFill>
                      <a:srgbClr val="FFFFFF"/>
                    </a:solidFill>
                  </a:tcPr>
                </a:tc>
                <a:tc>
                  <a:txBody>
                    <a:bodyPr/>
                    <a:lstStyle/>
                    <a:p>
                      <a:pPr algn="l"/>
                      <a:r>
                        <a:rPr sz="1900" b="0" i="0">
                          <a:solidFill>
                            <a:srgbClr val="15201E"/>
                          </a:solidFill>
                          <a:latin typeface="Segoe UI"/>
                        </a:rPr>
                        <a:t>May ease nighttime cough in children; never under age 1.</a:t>
                      </a:r>
                    </a:p>
                  </a:txBody>
                  <a:tcPr marL="128016" marR="128016" anchor="ctr">
                    <a:solidFill>
                      <a:srgbClr val="FFFFFF"/>
                    </a:solidFill>
                  </a:tcPr>
                </a:tc>
              </a:tr>
              <a:tr h="640080">
                <a:tc>
                  <a:txBody>
                    <a:bodyPr/>
                    <a:lstStyle/>
                    <a:p>
                      <a:pPr algn="l"/>
                      <a:r>
                        <a:rPr sz="1900" b="1" i="0">
                          <a:solidFill>
                            <a:srgbClr val="15201E"/>
                          </a:solidFill>
                          <a:latin typeface="Segoe UI"/>
                        </a:rPr>
                        <a:t>Probiotics</a:t>
                      </a:r>
                    </a:p>
                  </a:txBody>
                  <a:tcPr marL="128016" marR="128016" anchor="ctr">
                    <a:solidFill>
                      <a:srgbClr val="FFFFFF"/>
                    </a:solidFill>
                  </a:tcPr>
                </a:tc>
                <a:tc>
                  <a:txBody>
                    <a:bodyPr/>
                    <a:lstStyle/>
                    <a:p>
                      <a:pPr algn="l"/>
                      <a:r>
                        <a:rPr sz="1900" b="0" i="0">
                          <a:solidFill>
                            <a:srgbClr val="15201E"/>
                          </a:solidFill>
                          <a:latin typeface="Segoe UI"/>
                        </a:rPr>
                        <a:t>Might reduce colds; the evidence is low quality.</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Never give honey to a baby under 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Sleep Deprivation and Deficiency — How Sleep Affects Your Health; NIH Office of Dietary Supplements, Zinc — Fact Sheet for Consumers; U.S. Centers for Disease Control and Prevention, Explaining How Vaccines Work; U.S. Centers for Disease Control and Prevention, Key Facts About Seasonal Flu Vaccine</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69163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691639"/>
          </a:xfrm>
          <a:prstGeom prst="rect">
            <a:avLst/>
          </a:prstGeom>
          <a:noFill/>
        </p:spPr>
        <p:txBody>
          <a:bodyPr wrap="square" lIns="18288" rIns="18288" tIns="18288" bIns="18288" anchor="t">
            <a:spAutoFit/>
          </a:bodyPr>
          <a:lstStyle/>
          <a:p>
            <a:pPr algn="l"/>
            <a:r>
              <a:rPr sz="3400" b="0" i="0">
                <a:solidFill>
                  <a:srgbClr val="0A3F3C"/>
                </a:solidFill>
                <a:latin typeface="Georgia"/>
              </a:rPr>
              <a:t>“I must protect my immune system so it will protect me.”</a:t>
            </a:r>
          </a:p>
        </p:txBody>
      </p:sp>
      <p:sp>
        <p:nvSpPr>
          <p:cNvPr id="10" name="TextBox 9"/>
          <p:cNvSpPr txBox="1"/>
          <p:nvPr/>
        </p:nvSpPr>
        <p:spPr>
          <a:xfrm>
            <a:off x="868680" y="3017520"/>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2014-12-19</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Protect immunity through habits</a:t>
            </a:r>
          </a:p>
          <a:p>
            <a:pPr algn="l">
              <a:spcAft>
                <a:spcPts val="1275"/>
              </a:spcAft>
            </a:pPr>
            <a:r>
              <a:rPr sz="1700" b="0" i="0">
                <a:solidFill>
                  <a:srgbClr val="15201E"/>
                </a:solidFill>
                <a:latin typeface="Segoe UI"/>
              </a:rPr>
              <a:t>Zinc lozenges for colds</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Scepticism about vaccines</a:t>
            </a:r>
          </a:p>
          <a:p>
            <a:pPr algn="l">
              <a:spcAft>
                <a:spcPts val="1275"/>
              </a:spcAft>
            </a:pPr>
            <a:r>
              <a:rPr sz="1700" b="0" i="0">
                <a:solidFill>
                  <a:srgbClr val="15201E"/>
                </a:solidFill>
                <a:latin typeface="Segoe UI"/>
              </a:rPr>
              <a:t>Acid-alkaline immune claims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habits point fits; his vaccine scepticism is not carried.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Breathing trouble, chest pain or confusion: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Swelling or breathing trouble after a vaccine: 911</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Fever on chemotherapy: call your team now</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Flu that improves then worsens: see a provider</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Repeated or severe infections: ask for assessment</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Breathing trouble or confusion with flu: call 911.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Centers for Disease Control and Prevention, Explaining How Vaccines Work; U.S. Centers for Disease Control and Prevention, Key Facts About Seasonal Flu Vaccine; NHLBI, Sleep Deprivation and Deficiency — How Sleep Affects Your Health; and 3 more on the Sources slide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your vaccines</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Protect your sleep</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Wash for 20 seconds</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Stop smoking, with help</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Skip nasal zinc</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checking which vaccines you are due for.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087"/>
              </a:spcAft>
            </a:pPr>
            <a:r>
              <a:rPr sz="1450" b="0" i="0">
                <a:solidFill>
                  <a:srgbClr val="46524F"/>
                </a:solidFill>
                <a:latin typeface="Segoe UI"/>
              </a:rPr>
              <a:t>NIAID — Overview of the Immune System</a:t>
            </a:r>
          </a:p>
          <a:p>
            <a:pPr algn="l">
              <a:spcAft>
                <a:spcPts val="1087"/>
              </a:spcAft>
            </a:pPr>
            <a:r>
              <a:rPr sz="1450" b="0" i="0">
                <a:solidFill>
                  <a:srgbClr val="46524F"/>
                </a:solidFill>
                <a:latin typeface="Segoe UI"/>
              </a:rPr>
              <a:t>NIAID — Disorders of the Immune System</a:t>
            </a:r>
          </a:p>
          <a:p>
            <a:pPr algn="l">
              <a:spcAft>
                <a:spcPts val="1087"/>
              </a:spcAft>
            </a:pPr>
            <a:r>
              <a:rPr sz="1450" b="0" i="0">
                <a:solidFill>
                  <a:srgbClr val="46524F"/>
                </a:solidFill>
                <a:latin typeface="Segoe UI"/>
              </a:rPr>
              <a:t>U.S. Centers for Disease Control and Prevention — Explaining How Vaccines Work</a:t>
            </a:r>
          </a:p>
          <a:p>
            <a:pPr algn="l">
              <a:spcAft>
                <a:spcPts val="1087"/>
              </a:spcAft>
            </a:pPr>
            <a:r>
              <a:rPr sz="1450" b="0" i="0">
                <a:solidFill>
                  <a:srgbClr val="46524F"/>
                </a:solidFill>
                <a:latin typeface="Segoe UI"/>
              </a:rPr>
              <a:t>MedlinePlus — Vaccines</a:t>
            </a:r>
          </a:p>
          <a:p>
            <a:pPr algn="l">
              <a:spcAft>
                <a:spcPts val="1087"/>
              </a:spcAft>
            </a:pPr>
            <a:r>
              <a:rPr sz="1450" b="0" i="0">
                <a:solidFill>
                  <a:srgbClr val="46524F"/>
                </a:solidFill>
                <a:latin typeface="Segoe UI"/>
              </a:rPr>
              <a:t>U.S. Centers for Disease Control and Prevention — Key Facts About Seasonal Flu Vaccine</a:t>
            </a:r>
          </a:p>
          <a:p>
            <a:pPr algn="l">
              <a:spcAft>
                <a:spcPts val="1087"/>
              </a:spcAft>
            </a:pPr>
            <a:r>
              <a:rPr sz="1450" b="0" i="0">
                <a:solidFill>
                  <a:srgbClr val="46524F"/>
                </a:solidFill>
                <a:latin typeface="Segoe UI"/>
              </a:rPr>
              <a:t>U.S. Centers for Disease Control and Prevention — Benefits of Flu Vaccination</a:t>
            </a:r>
          </a:p>
          <a:p>
            <a:pPr algn="l">
              <a:spcAft>
                <a:spcPts val="1087"/>
              </a:spcAft>
            </a:pPr>
            <a:r>
              <a:rPr sz="1450" b="0" i="0">
                <a:solidFill>
                  <a:srgbClr val="46524F"/>
                </a:solidFill>
                <a:latin typeface="Segoe UI"/>
              </a:rPr>
              <a:t>U.S. Centers for Disease Control and Prevention — Handwashing Facts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087"/>
              </a:spcAft>
            </a:pPr>
            <a:r>
              <a:rPr sz="1450" b="0" i="0">
                <a:solidFill>
                  <a:srgbClr val="46524F"/>
                </a:solidFill>
                <a:latin typeface="Segoe UI"/>
              </a:rPr>
              <a:t>U.S. Centers for Disease Control and Prevention — Cigarette Smoking</a:t>
            </a:r>
          </a:p>
          <a:p>
            <a:pPr algn="l">
              <a:spcAft>
                <a:spcPts val="1087"/>
              </a:spcAft>
            </a:pPr>
            <a:r>
              <a:rPr sz="1450" b="0" i="0">
                <a:solidFill>
                  <a:srgbClr val="46524F"/>
                </a:solidFill>
                <a:latin typeface="Segoe UI"/>
              </a:rPr>
              <a:t>NHLBI — Sleep Deprivation and Deficiency — How Sleep Affects Your Health</a:t>
            </a:r>
          </a:p>
          <a:p>
            <a:pPr algn="l">
              <a:spcAft>
                <a:spcPts val="1087"/>
              </a:spcAft>
            </a:pPr>
            <a:r>
              <a:rPr sz="1450" b="0" i="0">
                <a:solidFill>
                  <a:srgbClr val="46524F"/>
                </a:solidFill>
                <a:latin typeface="Segoe UI"/>
              </a:rPr>
              <a:t>NCCIH — Colds and Flu and Complementary Health Approaches</a:t>
            </a:r>
          </a:p>
          <a:p>
            <a:pPr algn="l">
              <a:spcAft>
                <a:spcPts val="1087"/>
              </a:spcAft>
            </a:pPr>
            <a:r>
              <a:rPr sz="1450" b="0" i="0">
                <a:solidFill>
                  <a:srgbClr val="46524F"/>
                </a:solidFill>
                <a:latin typeface="Segoe UI"/>
              </a:rPr>
              <a:t>NIH Office of Dietary Supplements — Zinc — Fact Sheet for Consumers</a:t>
            </a:r>
          </a:p>
          <a:p>
            <a:pPr algn="l">
              <a:spcAft>
                <a:spcPts val="1087"/>
              </a:spcAft>
            </a:pPr>
            <a:r>
              <a:rPr sz="1450" b="0" i="0">
                <a:solidFill>
                  <a:srgbClr val="46524F"/>
                </a:solidFill>
                <a:latin typeface="Segoe UI"/>
              </a:rPr>
              <a:t>NIH Office of Dietary Supplements — Vitamin C — Fact Sheet for Consumers</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7 more warning-sign sources.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IMMUNE HEALTH</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14</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vaccines am I due for this year?</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any of my medicines or conditions weaken my immune system?</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any supplement I take unsafe with my medicines?</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When should a fever or infection make me call you?</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