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water and hydration: how much you need, which drinks to choose, how to spot dehydration and heat illness, and when more water is not the answer.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Most adults stay hydrated by drinking when thirsty and with meals. But some people, such as those with heart failure, must follow a fluid limit instead.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Water helps keep a normal temperature, cushions joints, protects tissues and removes waste. Not drinking enough can cause unclear thinking, mood change, overheating, constipation and kidney stones.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Plain water has no calories. Plain coffee or tea in moderation is fine for most adults; up to 400 milligrams of caffeine a day is moderate. Sugary and energy drinks add sugar and stimulants, and alcohol makes the body release water. Fruits and vegetables add water too.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Mild dehydration shows as thirst, a dry mouth, little urine and darker urine. Severe dehydration with confusion or a rapid heartbeat is a life-threatening emergency. Muscle cramps are the first stage of heat illness. For mild dehydration, sip water or suck ice cubes, and do not take salt tablets.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You need more water in hot weather, when active, and with fever, diarrhea or vomiting. Some medicines, such as beta-blockers, water pills and some mental-health medicines, make heat illness more likely. In hot work, drinking enough and watching urine colour help. Heat stroke can cause brain damage, organ failure and death.</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 heart failure, your provider may limit fluid and salt to prevent swelling and breathlessness. People taking lithium need steady fluid and salt. Older adults may lose their sense of thirst. And hot days plus some medicines raise heat-illness risk.</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Adults need about 2.7 to 3.7 liters of water a day in total, from food and drinks; there is no specific amount you must drink. Up to 400 milligrams of caffeine a day is moderate for most adults. And with heart failure, a weight gain of more than 2 to 3 pounds in a day means call your provider.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an optimal state of hydration is essential for optimal health, which is consistent with current sources. He also set fixed fluid targets by body weight and ranked coffee and tea as harmful. Current sources say there is no specific amount everyone must drink, some people need a limit, and moderate caffeine is fine for most adults.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Drink with meals and when thirsty. Swap one sugary drink for water. Drink more in heat or illness. And ask whether you have a fluid limit.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HYDRATION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Water &amp; hydration: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How much you need, what to drink, and when more is not the answer</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Water in diet; MedlinePlus, Heart failure - fluids and diuretics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How much water do you really need?</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Most adults stay hydrated by drinking when thirsty and with meals. Here is what water does, which drinks to choose, how to spot dehydration and heat illness, and why some people must follow a fluid limit instead.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U.S. Centers for Disease Control and Prevention, About Water and Healthier Drinks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Water keeps the body working</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Keeps you cool</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Helps keep a normal temperature.</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Cushions joints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Lubricates and protects tissues.</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Removes waste</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Through urine, sweat and bowel movements.</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Prevents dehydration</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Which can cause confusion and constipation.</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Dehydration can affect thinking and the bowels.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Water and Healthier Drinks; MedlinePlus, Water in diet</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Water first, sugary drinks last</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Everyday choices</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Plain water, with no calories.</a:t>
            </a:r>
          </a:p>
          <a:p>
            <a:pPr algn="l">
              <a:spcAft>
                <a:spcPts val="1350"/>
              </a:spcAft>
            </a:pPr>
            <a:r>
              <a:rPr sz="1800" b="0" i="0">
                <a:solidFill>
                  <a:srgbClr val="15201E"/>
                </a:solidFill>
                <a:latin typeface="Segoe UI"/>
              </a:rPr>
              <a:t>Plain coffee or tea in moderation.</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Limit these</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Sugary and energy drinks.</a:t>
            </a:r>
          </a:p>
          <a:p>
            <a:pPr algn="l">
              <a:spcAft>
                <a:spcPts val="1350"/>
              </a:spcAft>
            </a:pPr>
            <a:r>
              <a:rPr sz="1800" b="0" i="0">
                <a:solidFill>
                  <a:srgbClr val="15201E"/>
                </a:solidFill>
                <a:latin typeface="Segoe UI"/>
              </a:rPr>
              <a:t>Alcohol, which removes water.</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Swap one sugary drink for water.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Dehydration; MedlinePlus, Heat emergencies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Know the signs of dehydration</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Thirst, dry mouth, darker urine.</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Confusion or racing heart: emergency.</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Cramps can be early heat illness.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Sip water; skip salt tablets.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Confusion with dehydration is an emergency.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Heat emergencies; U.S. Centers for Disease Control and Prevention, About Water and Healthier Drinks; CDC National Institute for Occupational Safety and Health, Heat Stress: Workplace Recommendations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Heat</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Heat stroke can cause brain damage, organ failure and death.</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More water</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In heat, with activity, fever, diarrhea or vomiting.</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Drink more in heat, activity or illness.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Heart failure - fluids and diuretics; MedlinePlus, Lithium; MedlinePlus, Dehydration (health topic); MedlinePlus, Heat emergencies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people need special fluid advice</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4493940"/>
                <a:gridCol w="6600474"/>
              </a:tblGrid>
              <a:tr h="640080">
                <a:tc>
                  <a:txBody>
                    <a:bodyPr/>
                    <a:lstStyle/>
                    <a:p>
                      <a:pPr algn="l"/>
                      <a:r>
                        <a:rPr sz="1400" b="1" i="0">
                          <a:solidFill>
                            <a:srgbClr val="46524F"/>
                          </a:solidFill>
                          <a:latin typeface="Segoe UI"/>
                        </a:rPr>
                        <a:t>Who</a:t>
                      </a:r>
                    </a:p>
                  </a:txBody>
                  <a:tcPr marL="128016" marR="128016" anchor="ctr">
                    <a:solidFill>
                      <a:srgbClr val="EFECE4"/>
                    </a:solidFill>
                  </a:tcPr>
                </a:tc>
                <a:tc>
                  <a:txBody>
                    <a:bodyPr/>
                    <a:lstStyle/>
                    <a:p>
                      <a:pPr algn="l"/>
                      <a:r>
                        <a:rPr sz="1400" b="1" i="0">
                          <a:solidFill>
                            <a:srgbClr val="46524F"/>
                          </a:solidFill>
                          <a:latin typeface="Segoe UI"/>
                        </a:rPr>
                        <a:t>Why</a:t>
                      </a:r>
                    </a:p>
                  </a:txBody>
                  <a:tcPr marL="128016" marR="128016" anchor="ctr">
                    <a:solidFill>
                      <a:srgbClr val="EFECE4"/>
                    </a:solidFill>
                  </a:tcPr>
                </a:tc>
              </a:tr>
              <a:tr h="640080">
                <a:tc>
                  <a:txBody>
                    <a:bodyPr/>
                    <a:lstStyle/>
                    <a:p>
                      <a:pPr algn="l"/>
                      <a:r>
                        <a:rPr sz="1900" b="1" i="0">
                          <a:solidFill>
                            <a:srgbClr val="15201E"/>
                          </a:solidFill>
                          <a:latin typeface="Segoe UI"/>
                        </a:rPr>
                        <a:t>Heart failure</a:t>
                      </a:r>
                    </a:p>
                  </a:txBody>
                  <a:tcPr marL="128016" marR="128016" anchor="ctr">
                    <a:solidFill>
                      <a:srgbClr val="FFFFFF"/>
                    </a:solidFill>
                  </a:tcPr>
                </a:tc>
                <a:tc>
                  <a:txBody>
                    <a:bodyPr/>
                    <a:lstStyle/>
                    <a:p>
                      <a:pPr algn="l"/>
                      <a:r>
                        <a:rPr sz="1900" b="0" i="0">
                          <a:solidFill>
                            <a:srgbClr val="15201E"/>
                          </a:solidFill>
                          <a:latin typeface="Segoe UI"/>
                        </a:rPr>
                        <a:t>Your provider may limit fluid and salt.</a:t>
                      </a:r>
                    </a:p>
                  </a:txBody>
                  <a:tcPr marL="128016" marR="128016" anchor="ctr">
                    <a:solidFill>
                      <a:srgbClr val="FFFFFF"/>
                    </a:solidFill>
                  </a:tcPr>
                </a:tc>
              </a:tr>
              <a:tr h="640080">
                <a:tc>
                  <a:txBody>
                    <a:bodyPr/>
                    <a:lstStyle/>
                    <a:p>
                      <a:pPr algn="l"/>
                      <a:r>
                        <a:rPr sz="1900" b="1" i="0">
                          <a:solidFill>
                            <a:srgbClr val="15201E"/>
                          </a:solidFill>
                          <a:latin typeface="Segoe UI"/>
                        </a:rPr>
                        <a:t>Taking lithium</a:t>
                      </a:r>
                    </a:p>
                  </a:txBody>
                  <a:tcPr marL="128016" marR="128016" anchor="ctr">
                    <a:solidFill>
                      <a:srgbClr val="FFFFFF"/>
                    </a:solidFill>
                  </a:tcPr>
                </a:tc>
                <a:tc>
                  <a:txBody>
                    <a:bodyPr/>
                    <a:lstStyle/>
                    <a:p>
                      <a:pPr algn="l"/>
                      <a:r>
                        <a:rPr sz="1900" b="0" i="0">
                          <a:solidFill>
                            <a:srgbClr val="15201E"/>
                          </a:solidFill>
                          <a:latin typeface="Segoe UI"/>
                        </a:rPr>
                        <a:t>Fluid and salt must stay steady.</a:t>
                      </a:r>
                    </a:p>
                  </a:txBody>
                  <a:tcPr marL="128016" marR="128016" anchor="ctr">
                    <a:solidFill>
                      <a:srgbClr val="FFFFFF"/>
                    </a:solidFill>
                  </a:tcPr>
                </a:tc>
              </a:tr>
              <a:tr h="640080">
                <a:tc>
                  <a:txBody>
                    <a:bodyPr/>
                    <a:lstStyle/>
                    <a:p>
                      <a:pPr algn="l"/>
                      <a:r>
                        <a:rPr sz="1900" b="1" i="0">
                          <a:solidFill>
                            <a:srgbClr val="15201E"/>
                          </a:solidFill>
                          <a:latin typeface="Segoe UI"/>
                        </a:rPr>
                        <a:t>Older adults</a:t>
                      </a:r>
                    </a:p>
                  </a:txBody>
                  <a:tcPr marL="128016" marR="128016" anchor="ctr">
                    <a:solidFill>
                      <a:srgbClr val="FFFFFF"/>
                    </a:solidFill>
                  </a:tcPr>
                </a:tc>
                <a:tc>
                  <a:txBody>
                    <a:bodyPr/>
                    <a:lstStyle/>
                    <a:p>
                      <a:pPr algn="l"/>
                      <a:r>
                        <a:rPr sz="1900" b="0" i="0">
                          <a:solidFill>
                            <a:srgbClr val="15201E"/>
                          </a:solidFill>
                          <a:latin typeface="Segoe UI"/>
                        </a:rPr>
                        <a:t>Thirst may fade with age.</a:t>
                      </a:r>
                    </a:p>
                  </a:txBody>
                  <a:tcPr marL="128016" marR="128016" anchor="ctr">
                    <a:solidFill>
                      <a:srgbClr val="FFFFFF"/>
                    </a:solidFill>
                  </a:tcPr>
                </a:tc>
              </a:tr>
              <a:tr h="640080">
                <a:tc>
                  <a:txBody>
                    <a:bodyPr/>
                    <a:lstStyle/>
                    <a:p>
                      <a:pPr algn="l"/>
                      <a:r>
                        <a:rPr sz="1900" b="1" i="0">
                          <a:solidFill>
                            <a:srgbClr val="15201E"/>
                          </a:solidFill>
                          <a:latin typeface="Segoe UI"/>
                        </a:rPr>
                        <a:t>Hot days, some medicines</a:t>
                      </a:r>
                    </a:p>
                  </a:txBody>
                  <a:tcPr marL="128016" marR="128016" anchor="ctr">
                    <a:solidFill>
                      <a:srgbClr val="FFFFFF"/>
                    </a:solidFill>
                  </a:tcPr>
                </a:tc>
                <a:tc>
                  <a:txBody>
                    <a:bodyPr/>
                    <a:lstStyle/>
                    <a:p>
                      <a:pPr algn="l"/>
                      <a:r>
                        <a:rPr sz="1900" b="0" i="0">
                          <a:solidFill>
                            <a:srgbClr val="15201E"/>
                          </a:solidFill>
                          <a:latin typeface="Segoe UI"/>
                        </a:rPr>
                        <a:t>Heat illness is more likely.</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Never change a fluid limit on your own.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Water in diet; U.S. Centers for Disease Control and Prevention, About Water and Healthier Drinks; MedlinePlus, Heart failure - fluids and diuretics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Three numbers worth remembering</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4100" b="0" i="0">
                <a:solidFill>
                  <a:srgbClr val="0A3F3C"/>
                </a:solidFill>
                <a:latin typeface="Georgia"/>
              </a:rPr>
              <a:t>2.7⁠–⁠3.7 L</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total water a day for adults, from food and drinks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4100" b="0" i="0">
                <a:solidFill>
                  <a:srgbClr val="0A3F3C"/>
                </a:solidFill>
                <a:latin typeface="Georgia"/>
              </a:rPr>
              <a:t>400 mg</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caffeine a day is moderate for most adults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4100" b="0" i="0">
                <a:solidFill>
                  <a:srgbClr val="0A3F3C"/>
                </a:solidFill>
                <a:latin typeface="Georgia"/>
              </a:rPr>
              <a:t>2⁠–⁠3 lb</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gain in a day: heart failure patients should call</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Heart failure: weigh yourself every morning.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Centers for Disease Control and Prevention, About Water and Healthier Drinks; MedlinePlus, Water in diet; MedlinePlus, Heart failure - fluids and diuretics</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55447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554479"/>
          </a:xfrm>
          <a:prstGeom prst="rect">
            <a:avLst/>
          </a:prstGeom>
          <a:noFill/>
        </p:spPr>
        <p:txBody>
          <a:bodyPr wrap="square" lIns="18288" rIns="18288" tIns="18288" bIns="18288" anchor="t">
            <a:spAutoFit/>
          </a:bodyPr>
          <a:lstStyle/>
          <a:p>
            <a:pPr algn="l"/>
            <a:r>
              <a:rPr sz="3100" b="0" i="0">
                <a:solidFill>
                  <a:srgbClr val="0A3F3C"/>
                </a:solidFill>
                <a:latin typeface="Georgia"/>
              </a:rPr>
              <a:t>“An optimal state of hydration is essential for optimal health.”</a:t>
            </a:r>
          </a:p>
        </p:txBody>
      </p:sp>
      <p:sp>
        <p:nvSpPr>
          <p:cNvPr id="10" name="TextBox 9"/>
          <p:cNvSpPr txBox="1"/>
          <p:nvPr/>
        </p:nvSpPr>
        <p:spPr>
          <a:xfrm>
            <a:off x="868680" y="288035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2014-06-18</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Good hydration matters</a:t>
            </a:r>
          </a:p>
          <a:p>
            <a:pPr algn="l">
              <a:spcAft>
                <a:spcPts val="1275"/>
              </a:spcAft>
            </a:pPr>
            <a:r>
              <a:rPr sz="1700" b="0" i="0">
                <a:solidFill>
                  <a:srgbClr val="15201E"/>
                </a:solidFill>
                <a:latin typeface="Segoe UI"/>
              </a:rPr>
              <a:t>Many people drink too little</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Fixed quarts by body weight</a:t>
            </a:r>
          </a:p>
          <a:p>
            <a:pPr algn="l">
              <a:spcAft>
                <a:spcPts val="1275"/>
              </a:spcAft>
            </a:pPr>
            <a:r>
              <a:rPr sz="1700" b="0" i="0">
                <a:solidFill>
                  <a:srgbClr val="15201E"/>
                </a:solidFill>
                <a:latin typeface="Segoe UI"/>
              </a:rPr>
              <a:t>Coffee and tea are harmful</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core point fits; his fixed targets are not carried.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Confusion or fainting in heat: call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No urine, racing heart: emergency</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Heart failure, fast weight gain: call provider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Lithium with vomiting or confusion: call doctor</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Blood in urine: see a provider</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Confusion or fainting in heat: call 911.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Water in diet; U.S. Centers for Disease Control and Prevention, About Water and Healthier Drinks; MedlinePlus, Heart failure - fluids and diuretics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Drink with meals and when thirsty</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Swap one sugary drink for water</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Drink more in heat or illness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if you have a fluid limit</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water at every meal.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HYDRATION</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Centers for Disease Control and Prevention — About Water and Healthier Drinks</a:t>
            </a:r>
          </a:p>
          <a:p>
            <a:pPr algn="l">
              <a:spcAft>
                <a:spcPts val="1200"/>
              </a:spcAft>
            </a:pPr>
            <a:r>
              <a:rPr sz="1600" b="0" i="0">
                <a:solidFill>
                  <a:srgbClr val="46524F"/>
                </a:solidFill>
                <a:latin typeface="Segoe UI"/>
              </a:rPr>
              <a:t>MedlinePlus — Water in diet</a:t>
            </a:r>
          </a:p>
          <a:p>
            <a:pPr algn="l">
              <a:spcAft>
                <a:spcPts val="1200"/>
              </a:spcAft>
            </a:pPr>
            <a:r>
              <a:rPr sz="1600" b="0" i="0">
                <a:solidFill>
                  <a:srgbClr val="46524F"/>
                </a:solidFill>
                <a:latin typeface="Segoe UI"/>
              </a:rPr>
              <a:t>MedlinePlus — Dehydration</a:t>
            </a:r>
          </a:p>
          <a:p>
            <a:pPr algn="l">
              <a:spcAft>
                <a:spcPts val="1200"/>
              </a:spcAft>
            </a:pPr>
            <a:r>
              <a:rPr sz="1600" b="0" i="0">
                <a:solidFill>
                  <a:srgbClr val="46524F"/>
                </a:solidFill>
                <a:latin typeface="Segoe UI"/>
              </a:rPr>
              <a:t>MedlinePlus — Dehydration (health topic)</a:t>
            </a:r>
          </a:p>
          <a:p>
            <a:pPr algn="l">
              <a:spcAft>
                <a:spcPts val="1200"/>
              </a:spcAft>
            </a:pPr>
            <a:r>
              <a:rPr sz="1600" b="0" i="0">
                <a:solidFill>
                  <a:srgbClr val="46524F"/>
                </a:solidFill>
                <a:latin typeface="Segoe UI"/>
              </a:rPr>
              <a:t>MedlinePlus — Heat emergencies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Urine - abnormal color</a:t>
            </a:r>
          </a:p>
          <a:p>
            <a:pPr algn="l">
              <a:spcAft>
                <a:spcPts val="1200"/>
              </a:spcAft>
            </a:pPr>
            <a:r>
              <a:rPr sz="1600" b="0" i="0">
                <a:solidFill>
                  <a:srgbClr val="46524F"/>
                </a:solidFill>
                <a:latin typeface="Segoe UI"/>
              </a:rPr>
              <a:t>MedlinePlus — Heart failure - fluids and diuretics</a:t>
            </a:r>
          </a:p>
          <a:p>
            <a:pPr algn="l">
              <a:spcAft>
                <a:spcPts val="1200"/>
              </a:spcAft>
            </a:pPr>
            <a:r>
              <a:rPr sz="1600" b="0" i="0">
                <a:solidFill>
                  <a:srgbClr val="46524F"/>
                </a:solidFill>
                <a:latin typeface="Segoe UI"/>
              </a:rPr>
              <a:t>MedlinePlus — Low blood sodium</a:t>
            </a:r>
          </a:p>
          <a:p>
            <a:pPr algn="l">
              <a:spcAft>
                <a:spcPts val="1200"/>
              </a:spcAft>
            </a:pPr>
            <a:r>
              <a:rPr sz="1600" b="0" i="0">
                <a:solidFill>
                  <a:srgbClr val="46524F"/>
                </a:solidFill>
                <a:latin typeface="Segoe UI"/>
              </a:rPr>
              <a:t>MedlinePlus — Lithium</a:t>
            </a:r>
          </a:p>
          <a:p>
            <a:pPr algn="l">
              <a:spcAft>
                <a:spcPts val="1200"/>
              </a:spcAft>
            </a:pPr>
            <a:r>
              <a:rPr sz="1600" b="0" i="0">
                <a:solidFill>
                  <a:srgbClr val="46524F"/>
                </a:solidFill>
                <a:latin typeface="Segoe UI"/>
              </a:rPr>
              <a:t>CDC National Institute for Occupational Safety and Health — Heat Stress: Workplace Recommendations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Every claim, with its exact source passage, is listed on the topic's Sources page.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HYDRATION</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13</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have a fluid limit, and how much is it?</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any of my medicines raise my risk in hot weather?</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should I adjust fluids when I am sick?</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my caffeine intake reasonable?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