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نشست جڑی بوٹیوں اور مصالحوں کے بارے میں ہے: یہ آپ کے باورچی خانے میں کیوں ہوں، اور کیپسول میں وہی پودے الگ مصنوعات کیوں ہیں۔ یہاں کی ہر بات صحتِ عامہ کے ذرائع سے ہے، اور ہر سلائیڈ کے نیچے ماخذ درج ہے۔ یہ عمومی تعلیم ہے، ذاتی مشورہ نہیں — اپنی دواؤں کے سوالات فارماسسٹ یا معالج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سادہ سوال سے آغاز کریں: کیا سالن کی ہلدی اور کیپسول کی ہلدی ایک ہی ہے؟ پودا وہی ہے۔ مگر گاڑھا کر کے سپلیمنٹ کے طور پر بیچا جائے تو یہ الگ مصنوعات بن جاتا ہے، جس کے شواہد اور حفاظتی سوالات بھی الگ ہیں۔ پورا لیکچر اسی فرق کے بارے میں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بائیں طرف باورچی خانہ: نمک کی جگہ لینے والا مصالحہ، عام مقدار میں کھایا جانے والا، کھانوں میں طویل تاریخ کے ساتھ۔ دائیں طرف کیپسول: فروخت سے پہلے FDA سے منظور نہیں، ممکن ہے مطالعے والی چیز سے مختلف ہو، اور دواؤں سے تعامل کر سکتا ہے۔ ایک ہی پودا، الگ مصنوعات۔</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روزمرہ کا سب سے بڑا فائدہ ہے۔ ایک ناپنے والے چمچ نمک میں 2,300 ملی گرام سوڈیم ہوتا ہے — ہائی بلڈ پریشر یا دل کی کمزوری والے بہت سے لوگوں کی پورے دن کی حد۔ بعض کے لیے 1,500 بہتر ہدف ہے۔ پیکٹ والی غذا میں فی سرونگ 140 ملی گرام سے کم اچھا ہے۔ جڑی بوٹیاں اور مصالحے ذائقہ برقرار رکھنے کا طریقہ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میڈلائن پلس کی تین عملی عادتیں۔ نمک کی جگہ کالی مرچ، لہسن، جڑی بوٹیاں اور لیموں۔ پیکٹ والے مِلے جُلے مصالحوں پر نظر رکھیں، ان میں اکثر نمک ہوتا ہے — لہسن والے نمک کے بجائے لہسن کا پاؤڈر۔ اور میز سے نمک دانی ہٹا کر بغیر نمک کا مصالحہ رکھیں۔ حاضرین سے پوچھیں کہ ان میں سے کیا وہ پہلے سے کرتے ہیں۔</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اب سپلیمنٹ والا پہلو، ایک ایک مصالحہ۔ ہلدی: یہ کہنے کے کافی شواہد نہیں کہ یہ کسی صحت کے مقصد میں مفید ہے۔ ادرک: حمل کی متلی میں مددگار ہو سکتی ہے، مگر سفر کی متلی کے زیادہ تر مطالعوں میں فائدہ نہیں۔ دار چینی: کسی بیماری کے لیے واضح تائید نہیں۔ لہسن بطور مدافعت بڑھانے والا: بہت کم تحقیق۔ حفاظتی نکات، جو اس سلائیڈ کو پڑھنے کے قابل رکھنے کے لیے یہاں نہیں لکھے: ادرک سے سینے کی جلن، اسہال اور پیٹ کی تکلیف ہو سکتی ہے؛ زیادہ جذب ہونے والا کرکیومن جگر کو نقصان پہنچا سکتا ہے؛ بعض کیشیا مصنوعات میں کومارین زیادہ ہوتی ہے؛ اور لہسن کے سپلیمنٹس خون بہنا بڑھا سکتے ہیں۔ اگلی سلائیڈوں میں ان کا ذکر دوبارہ آتا ہے۔</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دو مقبول ترین مصالحہ سپلیمنٹس کا یہ دیانت دار خلاصہ ہے۔ ہلدی کو جوڑوں کی گھساوٹ سے لے کر زیادہ کولیسٹرول تک بہت سی کیفیات کے لیے پیش کیا جاتا ہے، مگر NCCIH کہتا ہے کہ اتنا معلوم نہیں کہ یہ مفید ہے۔ دار چینی کی کسی بیماری کے لیے واضح تائید نہیں۔ اور مصنوعات میں اصل اجزا کی مقدار مختلف ہوتی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ادرک وہ استثنا ہے جو جاننے کے قابل ہے۔ تحقیق کے مطابق یہ حمل کی متلی اور الٹی میں مددگار ہو سکتی ہے۔ مگر زیادہ تر مطالعوں میں سپلیمنٹس استعمال ہوئے، کچھ تحقیق کم معیار کی ہے، اور زیادہ تر مطالعوں میں سفر کی متلی میں فائدہ نہیں ہوا۔ حمل میں درست قدم یہ ہے کہ اندازہ لگانے کے بجائے معالج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حفاظتی نکات مخصوص ہیں۔ لہسن کے سپلیمنٹس خون بہنا بڑھا سکتے ہیں، جو آپریشن سے پہلے اور خون پتلا کرنے والی دواؤں یا اسپرین کے ساتھ اہم ہے۔ زیادہ جذب ہونے والے کرکیومن کی مصنوعات جگر کو نقصان پہنچا سکتی ہیں — علامات پہچانیں۔ بعض کیشیا مصنوعات میں کومارین زیادہ ہوتی ہے۔ اور سنامن چیلنج خطرناک ہے؛ نوجوانوں کے والدین کو ضرور بتائیں۔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اگر کوئی پھر بھی سپلیمنٹ لینا چاہے تو سوالات کی یہ محفوظ ترتیب ہے۔ یہ کس لیے ہے، اور کیا شواہد ہیں؟ کیا یہ میری دواؤں سے تعامل کرتا ہے؟ کیا میں نے اپنی طبی ٹیم کو بتایا ہے، خاص طور پر آپریشن سے پہلے؟ اور مسئلہ ہو تو بند کریں، مشورہ لیں اور اطلاع دیں۔ یہ تصویری وضاحت ہے، سرکاری طریقۂ کار نہیں۔</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شکل اتنی اہم کیوں ہے؟ کیونکہ سپلیمنٹس کا ضابطہ الگ ہے۔ یہ فروخت سے پہلے منظور نہیں ہوتے، جڑی بوٹیوں کی مصنوعات دواؤں والی جانچ سے نہیں گزرتیں، الماری پر موجود چیز مطالعے والی چیز سے مختلف ہو سکتی ہے، اور لیبل پر قسم یا پودے کا حصہ درج نہ ہو۔ قدرتی کا مطلب لازماً محفوظ نہیں۔</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ایک تاریخی نوٹ۔ ڈاکٹر ماجد علی مصالحوں کے بارے میں حقیقی محبت سے لکھتے تھے — ایک مضمون کا عنوان تھا "مجھے ادرک اتنی پسند کیوں ہے؟" — اور زیادہ تر کھانے کے طور پر۔ باورچی خانے والا یہ زاویہ نمک کی جگہ جڑی بوٹیوں سے پکانے کے موجودہ مشورے سے مطابقت رکھتا ہے۔ ان کے یہ دعوے کہ مصالحے اے ون سی، کولیسٹرول یا اینٹی باڈیز کم کرتے ہیں، یہاں دیکھے گئے شواہد سے ثابت نہیں۔</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کی ہاتھ سے لکھی فارمولری مصنوعات کو عنوانات کے تحت رکھتی ہے۔ "یونی بایوٹک" کے تحت گولڈن سیل اور ایکینیشیا درج ہیں۔ ایکینیشیا زکام کا امکان تھوڑا کم کر سکتی ہے؛ گولڈن سیل کے لیے کسی بیماری میں کافی شواہد نہیں، اور اس نے میٹفارمن کی سطح تقریباً ایک چوتھائی کم کی۔ "کولیسٹرول" کے تحت ریڈ ییسٹ رائس ہے، جس میں اسٹیٹن لوواسٹیٹن جیسا مادہ ہو سکتا ہے، ایسی مقدار میں جو خریدار نہیں جان سکتے۔ اسے اسٹیٹن کی طرح سمجھیں اور معالج کے بغیر کبھی اسٹیٹن کے ساتھ نہ ملائیں۔</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صفحہ دو پر بغیر عنوان کے میتھی، سنا، کلونجی، کالا زیرہ اور افسنتین درج ہیں۔ میتھی شکر کم کر سکتی ہے مگر مطالعات کمزور ہیں، زیادہ مقدار شکر کو بہت گرا سکتی ہے، اور کھانے سے زیادہ مقدار حمل میں غیر محفوظ ہے۔ سنا تسلیم شدہ مختصر مدتی جلاب ہے؛ ایک ہفتے سے زیادہ کے لیے ڈاکٹر کا مشورہ ضروری ہے۔ کئی اشیا، جیسے پپیتے کے پتے، کینچوا یا جونک، اور سیراٹیوپیپٹیڈیز، کا یہاں جائزہ نہیں لیا گیا، اس لیے پراپر ہیلتھ کسی طرف دعویٰ نہیں کرتا۔ ایک عنوان "اسپرین / پلاویکس" پڑھا جاتا ہے، یعنی خون پتلا کرنے والی دو دوائیں، اس لیے ان کے ساتھ یا ان کی جگہ لی جانے والی ہر چیز کا معالج سے جائزہ ضروری ہے۔</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پر فوری طبی مدد ضروری ہے۔ یہ فہرست پراپر ہیلتھ کی حفاظتی عبارت ہے اور اس کی فارماسسٹ سے منظوری باقی ہے، اس لیے اسے عمومی رہنمائی کے طور پر پیش کریں۔ خون پتلا کرنے والی دوا پر خون بہنا، ہلدی کے دوران جگر کی خرابی کی علامات، اور کوئی بھی الرجی والا ردِعمل خاص طور پر بتائیں۔ لوگوں کو ان کی اپنی طبی ٹیم، یا ایمرجنسی میں 911 کی طرف رجوع کروائیں۔</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ہفتے کے لیے پانچ چھوٹے قدم۔ ایک کھانے میں نمک کی جگہ جڑی بوٹیاں ڈالیں۔ مِلے جُلے مصالحوں میں نمک دیکھیں۔ جڑی بوٹیوں کی ہر مصنوعات دواؤں کی فہرست میں لکھیں، کسی بھی آپریشن سے پہلے جلد بتائیں، اور یاد کیے ہوئے نام نہیں بلکہ اصل بوتلیں فارماسسٹ کے پاس لائیں۔ پہلا قدم سب سے آسان آغاز ہے۔</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اس لیکچر کی ہر بات صحتِ عامہ کے ان ذرائع سے ہے: ہر مصالحے پر NCCIH کے فیکٹ شیٹس، سپلیمنٹس پر FDA اور NCCIH کے صفحات، اور میڈلائن پلس۔ تمام دعووں کی مکمل فہرست، ہر ایک کے اصل اقتباس کے ساتھ، موضوع کے حوالہ جات والے صفحے پر ہے، تاکہ کوئی بھی ہماری عبارت کو اصل سے ملا سکے۔ فوری مدد کی علامات ان ذرائع کا بھی حوالہ دیتی ہیں: MedlinePlus — Warfarin: MedlinePlus Drug Information؛ NIDDK — Low Blood Glucose (Hypoglycemia)؛ MedlinePlus — Hyperemesis gravidarum؛ MedlinePlus — Breathing difficulty؛ MedlinePlus — Choking - adult or child over 1 year؛ MedlinePlus — Allergic reactions؛ MedlinePlus — Anaphylaxis۔</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اگلی ملاقات میں ساتھ لے جا سکیں، اور انہیں کہیں کہ گھر پر لی جانے والی جڑی بوٹیوں کی مصنوعات لکھ لیں۔ یاد دلائیں کہ یہ لیکچر جائزے کا نسخہ ہے اور ابھی فارماسسٹ سے منظور شدہ نہیں، اور یہاں کچھ بھی تجویز کردہ دوا بدلنے کی وجہ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جڑی بوٹیاں اور مصالحے: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یہ باورچی خانے میں کیوں ہوں، کیپسول الگ مصنوعات کیوں ہے، اور کیا محفوظ ہے</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Herbal Medicine</a:t>
            </a:r>
          </a:p>
        </p:txBody>
      </p:sp>
      <p:sp>
        <p:nvSpPr>
          <p:cNvPr id="7" name="TextBox 6"/>
          <p:cNvSpPr txBox="1"/>
          <p:nvPr/>
        </p:nvSpPr>
        <p:spPr>
          <a:xfrm>
            <a:off x="1218895" y="1513840"/>
            <a:ext cx="10424160" cy="17830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سالن میں ہلدی اور کیپسول میں ہلدی: کیا یہ ایک ہی چیز ہے؟</a:t>
            </a:r>
          </a:p>
        </p:txBody>
      </p:sp>
      <p:sp>
        <p:nvSpPr>
          <p:cNvPr id="8" name="Rectangle 7"/>
          <p:cNvSpPr/>
          <p:nvPr/>
        </p:nvSpPr>
        <p:spPr>
          <a:xfrm>
            <a:off x="11588191" y="3479800"/>
            <a:ext cx="54864" cy="21437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3434080"/>
            <a:ext cx="9601200" cy="22352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جڑی بوٹیاں اور مصالحے کھانے کو مزیدار بناتے ہیں اور نمک کی جگہ لے سکتے ہیں۔ سپلیمنٹ کی گاڑھی شکل میں یہ ایک الگ مصنوعات بن جاتے ہیں: بیماریوں کے علاج کے شواہد کمزور ہیں، اور بعض کے ساتھ حفاظت کے حقیقی نکات ہیں۔</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Low-salt diet; NCCIH, Cinnamon; NCCIH, Garlic; MedlinePlus, Herbal Medicine; NCCIH, Ginger; NCCIH, Using Dietary Supplements Wisely; NCCIH, Turmeric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 ہی پودا، الگ مصنوعات</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باورچی خانے میں</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ایسا مصالحہ جو نمک کی جگہ لے سکتا ہے۔</a:t>
            </a:r>
          </a:p>
          <a:p>
            <a:pPr algn="r" rtl="1">
              <a:lnSpc>
                <a:spcPct val="125000"/>
              </a:lnSpc>
              <a:spcAft>
                <a:spcPts val="1125"/>
              </a:spcAft>
            </a:pPr>
            <a:r>
              <a:rPr sz="1439" b="0" i="0" lang="ur-PK">
                <a:solidFill>
                  <a:srgbClr val="15201E"/>
                </a:solidFill>
                <a:latin typeface="Segoe UI"/>
                <a:cs typeface="Noto Nastaliq Urdu"/>
              </a:rPr>
              <a:t>کھانے کی مقدار میں دار چینی غالباً محفوظ ہے۔</a:t>
            </a:r>
          </a:p>
          <a:p>
            <a:pPr algn="r" rtl="1">
              <a:lnSpc>
                <a:spcPct val="125000"/>
              </a:lnSpc>
              <a:spcAft>
                <a:spcPts val="1125"/>
              </a:spcAft>
            </a:pPr>
            <a:r>
              <a:rPr sz="1439" b="0" i="0" lang="ur-PK">
                <a:solidFill>
                  <a:srgbClr val="15201E"/>
                </a:solidFill>
                <a:latin typeface="Segoe UI"/>
                <a:cs typeface="Noto Nastaliq Urdu"/>
              </a:rPr>
              <a:t>کھانوں میں لہسن کی طویل تاریخ ہے۔</a:t>
            </a:r>
          </a:p>
          <a:p>
            <a:pPr algn="r" rtl="1">
              <a:lnSpc>
                <a:spcPct val="125000"/>
              </a:lnSpc>
              <a:spcAft>
                <a:spcPts val="1125"/>
              </a:spcAft>
            </a:pPr>
            <a:r>
              <a:rPr sz="1439" b="0" i="0" lang="ur-PK">
                <a:solidFill>
                  <a:srgbClr val="15201E"/>
                </a:solidFill>
                <a:latin typeface="Segoe UI"/>
                <a:cs typeface="Noto Nastaliq Urdu"/>
              </a:rPr>
              <a:t>کھانے کا حصہ، علاج نہیں۔</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کیپسول میں</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گولی، کیپسول، پاؤڈر اور عرق کی شکل میں بکتا ہے۔</a:t>
            </a:r>
          </a:p>
          <a:p>
            <a:pPr algn="r" rtl="1">
              <a:lnSpc>
                <a:spcPct val="125000"/>
              </a:lnSpc>
              <a:spcAft>
                <a:spcPts val="1125"/>
              </a:spcAft>
            </a:pPr>
            <a:r>
              <a:rPr sz="1439" b="0" i="0" lang="ur-PK">
                <a:solidFill>
                  <a:srgbClr val="15201E"/>
                </a:solidFill>
                <a:latin typeface="Segoe UI"/>
                <a:cs typeface="Noto Nastaliq Urdu"/>
              </a:rPr>
              <a:t>فروخت سے پہلے </a:t>
            </a:r>
            <a:r>
              <a:rPr sz="1439" b="0" i="0" lang="en-US">
                <a:solidFill>
                  <a:srgbClr val="15201E"/>
                </a:solidFill>
                <a:latin typeface="Segoe UI"/>
              </a:rPr>
              <a:t>‎FDA‎</a:t>
            </a:r>
            <a:r>
              <a:rPr sz="1439" b="0" i="0" lang="ur-PK">
                <a:solidFill>
                  <a:srgbClr val="15201E"/>
                </a:solidFill>
                <a:latin typeface="Segoe UI"/>
                <a:cs typeface="Noto Nastaliq Urdu"/>
              </a:rPr>
              <a:t> سے منظور نہیں ہوتا۔</a:t>
            </a:r>
          </a:p>
          <a:p>
            <a:pPr algn="r" rtl="1">
              <a:lnSpc>
                <a:spcPct val="125000"/>
              </a:lnSpc>
              <a:spcAft>
                <a:spcPts val="1125"/>
              </a:spcAft>
            </a:pPr>
            <a:r>
              <a:rPr sz="1439" b="0" i="0" lang="ur-PK">
                <a:solidFill>
                  <a:srgbClr val="15201E"/>
                </a:solidFill>
                <a:latin typeface="Segoe UI"/>
                <a:cs typeface="Noto Nastaliq Urdu"/>
              </a:rPr>
              <a:t>مطالعوں میں آزمائی گئی مصنوعات سے مختلف ہو سکتا ہے۔</a:t>
            </a:r>
          </a:p>
          <a:p>
            <a:pPr algn="r" rtl="1">
              <a:lnSpc>
                <a:spcPct val="125000"/>
              </a:lnSpc>
              <a:spcAft>
                <a:spcPts val="1125"/>
              </a:spcAft>
            </a:pPr>
            <a:r>
              <a:rPr sz="1439" b="0" i="0" lang="ur-PK">
                <a:solidFill>
                  <a:srgbClr val="15201E"/>
                </a:solidFill>
                <a:latin typeface="Segoe UI"/>
                <a:cs typeface="Noto Nastaliq Urdu"/>
              </a:rPr>
              <a:t>دواؤں سے تعامل کر سکتا ہے۔</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مصالحے کھانوں میں کھل کر استعمال کریں؛ کیپسول کو سپلیمنٹ سمجھیں، کھانا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Low-salt diet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 چمچ نمک میں پورے دن کا سوڈیم</a:t>
            </a:r>
          </a:p>
        </p:txBody>
      </p:sp>
      <p:sp>
        <p:nvSpPr>
          <p:cNvPr id="8" name="Rectangle 7"/>
          <p:cNvSpPr/>
          <p:nvPr/>
        </p:nvSpPr>
        <p:spPr>
          <a:xfrm>
            <a:off x="8310676"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310676" y="2011680"/>
            <a:ext cx="3332378" cy="1371600"/>
          </a:xfrm>
          <a:prstGeom prst="rect">
            <a:avLst/>
          </a:prstGeom>
          <a:noFill/>
        </p:spPr>
        <p:txBody>
          <a:bodyPr wrap="square" lIns="18288" rIns="18288" tIns="18288" bIns="18288" anchor="t">
            <a:spAutoFit/>
          </a:bodyPr>
          <a:lstStyle/>
          <a:p>
            <a:pPr algn="r"/>
            <a:r>
              <a:rPr sz="7400" b="0" i="0">
                <a:solidFill>
                  <a:srgbClr val="0A3F3C"/>
                </a:solidFill>
                <a:latin typeface="Georgia"/>
              </a:rPr>
              <a:t>2,300</a:t>
            </a:r>
          </a:p>
        </p:txBody>
      </p:sp>
      <p:sp>
        <p:nvSpPr>
          <p:cNvPr id="10" name="TextBox 9"/>
          <p:cNvSpPr txBox="1"/>
          <p:nvPr/>
        </p:nvSpPr>
        <p:spPr>
          <a:xfrm>
            <a:off x="8402116"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ملی گرام سوڈیم ایک ناپنے والے چمچ نمک میں</a:t>
            </a:r>
          </a:p>
        </p:txBody>
      </p:sp>
      <p:sp>
        <p:nvSpPr>
          <p:cNvPr id="11" name="Rectangle 10"/>
          <p:cNvSpPr/>
          <p:nvPr/>
        </p:nvSpPr>
        <p:spPr>
          <a:xfrm>
            <a:off x="4612538"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612538" y="2011680"/>
            <a:ext cx="3332378" cy="1371600"/>
          </a:xfrm>
          <a:prstGeom prst="rect">
            <a:avLst/>
          </a:prstGeom>
          <a:noFill/>
        </p:spPr>
        <p:txBody>
          <a:bodyPr wrap="square" lIns="18288" rIns="18288" tIns="18288" bIns="18288" anchor="t">
            <a:spAutoFit/>
          </a:bodyPr>
          <a:lstStyle/>
          <a:p>
            <a:pPr algn="r"/>
            <a:r>
              <a:rPr sz="7400" b="0" i="0">
                <a:solidFill>
                  <a:srgbClr val="0A3F3C"/>
                </a:solidFill>
                <a:latin typeface="Georgia"/>
              </a:rPr>
              <a:t>1,500</a:t>
            </a:r>
          </a:p>
        </p:txBody>
      </p:sp>
      <p:sp>
        <p:nvSpPr>
          <p:cNvPr id="13" name="TextBox 12"/>
          <p:cNvSpPr txBox="1"/>
          <p:nvPr/>
        </p:nvSpPr>
        <p:spPr>
          <a:xfrm>
            <a:off x="4703978"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ملی گرام روزانہ: بعض لوگوں کے لیے اس سے بھی بہتر ہدف</a:t>
            </a:r>
          </a:p>
        </p:txBody>
      </p:sp>
      <p:sp>
        <p:nvSpPr>
          <p:cNvPr id="14" name="Rectangle 13"/>
          <p:cNvSpPr/>
          <p:nvPr/>
        </p:nvSpPr>
        <p:spPr>
          <a:xfrm>
            <a:off x="914400" y="1828800"/>
            <a:ext cx="3332378" cy="45720"/>
          </a:xfrm>
          <a:prstGeom prst="rect">
            <a:avLst/>
          </a:prstGeom>
          <a:solidFill>
            <a:srgbClr val="15201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2011680"/>
            <a:ext cx="3332378" cy="1371600"/>
          </a:xfrm>
          <a:prstGeom prst="rect">
            <a:avLst/>
          </a:prstGeom>
          <a:noFill/>
        </p:spPr>
        <p:txBody>
          <a:bodyPr wrap="square" lIns="18288" rIns="18288" tIns="18288" bIns="18288" anchor="t">
            <a:spAutoFit/>
          </a:bodyPr>
          <a:lstStyle/>
          <a:p>
            <a:pPr algn="r"/>
            <a:r>
              <a:rPr sz="7400" b="0" i="0">
                <a:solidFill>
                  <a:srgbClr val="0A3F3C"/>
                </a:solidFill>
                <a:latin typeface="Georgia"/>
              </a:rPr>
              <a:t>140</a:t>
            </a:r>
          </a:p>
        </p:txBody>
      </p:sp>
      <p:sp>
        <p:nvSpPr>
          <p:cNvPr id="16" name="TextBox 15"/>
          <p:cNvSpPr txBox="1"/>
          <p:nvPr/>
        </p:nvSpPr>
        <p:spPr>
          <a:xfrm>
            <a:off x="1005840" y="3520440"/>
            <a:ext cx="3240938" cy="1280160"/>
          </a:xfrm>
          <a:prstGeom prst="rect">
            <a:avLst/>
          </a:prstGeom>
          <a:noFill/>
        </p:spPr>
        <p:txBody>
          <a:bodyPr wrap="square" lIns="18288" rIns="18288" tIns="18288" bIns="18288" anchor="t">
            <a:spAutoFit/>
          </a:bodyPr>
          <a:lstStyle/>
          <a:p>
            <a:pPr algn="r" rtl="1">
              <a:lnSpc>
                <a:spcPct val="125000"/>
              </a:lnSpc>
            </a:pPr>
            <a:r>
              <a:rPr sz="2016" b="0" i="0" lang="ur-PK">
                <a:solidFill>
                  <a:srgbClr val="46524F"/>
                </a:solidFill>
                <a:latin typeface="Segoe UI"/>
                <a:cs typeface="Noto Nastaliq Urdu"/>
              </a:rPr>
              <a:t>ملی گرام یا کم فی سرونگ: پیکٹ والی غذا کا اچھا انتخاب</a:t>
            </a:r>
          </a:p>
        </p:txBody>
      </p:sp>
      <p:sp>
        <p:nvSpPr>
          <p:cNvPr id="17" name="Rounded Rectangle 16"/>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نمک کم کرتے ہوئے جڑی بوٹیاں اور مصالحے ذائقہ برقرار رکھتے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MedlinePlus, Low-salt diet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جڑی بوٹیاں نمک کی جگہ لے سکتی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نمک کی جگہ کالی مرچ، لہسن، جڑی بوٹیاں اور لیموں۔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مِلے جُلے مصالحے دیکھیں: اکثر میں نمک ہوتا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لہسن کا پاؤڈر لیں، لہسن والا نمک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نمک دانی کی جگہ بغیر نمک کا مصالحہ رکھیں۔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پہلے جڑی بوٹیوں سے ذائقہ دیں؛ نمک سب سے آخر میں۔</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Turmeric; NCCIH, Ginger; NCCIH, Cinnamon; NCCIH, Garlic</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سپلیمنٹ کے طور پر شواہد زیادہ تر کمزور ہیں</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7607598"/>
                <a:gridCol w="3486816"/>
              </a:tblGrid>
              <a:tr h="640080">
                <a:tc>
                  <a:txBody>
                    <a:bodyPr/>
                    <a:lstStyle/>
                    <a:p>
                      <a:pPr algn="r" rtl="1">
                        <a:lnSpc>
                          <a:spcPct val="125000"/>
                        </a:lnSpc>
                      </a:pPr>
                      <a:r>
                        <a:rPr sz="1344" b="0" i="0" lang="en-US">
                          <a:solidFill>
                            <a:srgbClr val="46524F"/>
                          </a:solidFill>
                          <a:latin typeface="Segoe UI"/>
                        </a:rPr>
                        <a:t>‎NCCIH‎</a:t>
                      </a:r>
                      <a:r>
                        <a:rPr sz="1344" b="0" i="0" lang="ur-PK">
                          <a:solidFill>
                            <a:srgbClr val="46524F"/>
                          </a:solidFill>
                          <a:latin typeface="Segoe UI"/>
                          <a:cs typeface="Noto Nastaliq Urdu"/>
                        </a:rPr>
                        <a:t> کو کیا ملا</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مصالحہ</a:t>
                      </a:r>
                    </a:p>
                  </a:txBody>
                  <a:tcPr marL="128016" marR="128016" anchor="ctr">
                    <a:solidFill>
                      <a:srgbClr val="EFECE4"/>
                    </a:solidFill>
                  </a:tcPr>
                </a:tc>
              </a:tr>
              <a:tr h="640080">
                <a:tc>
                  <a:txBody>
                    <a:bodyPr/>
                    <a:lstStyle/>
                    <a:p>
                      <a:pPr algn="r" rtl="1">
                        <a:lnSpc>
                          <a:spcPct val="125000"/>
                        </a:lnSpc>
                      </a:pPr>
                      <a:r>
                        <a:rPr sz="1823" b="0" i="0" lang="ur-PK">
                          <a:solidFill>
                            <a:srgbClr val="15201E"/>
                          </a:solidFill>
                          <a:latin typeface="Segoe UI"/>
                          <a:cs typeface="Noto Nastaliq Urdu"/>
                        </a:rPr>
                        <a:t>یہ کہنے کے لیے کافی شواہد نہیں کہ یہ کسی صحت کے مقصد میں مفید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ہلدی / کرکیومن</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حمل کی متلی میں مددگار ہو سکتی ہے؛ سفر کی متلی کے زیادہ تر مطالعوں میں فائدہ نہیں۔</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ادرک</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تحقیق کسی بیماری کے لیے اس کی واضح تائید نہیں کرتی۔</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دار چینی</a:t>
                      </a:r>
                    </a:p>
                  </a:txBody>
                  <a:tcPr marL="128016" marR="128016" anchor="ctr">
                    <a:solidFill>
                      <a:srgbClr val="FFFFFF"/>
                    </a:solidFill>
                  </a:tcPr>
                </a:tc>
              </a:tr>
              <a:tr h="640080">
                <a:tc>
                  <a:txBody>
                    <a:bodyPr/>
                    <a:lstStyle/>
                    <a:p>
                      <a:pPr algn="r" rtl="1">
                        <a:lnSpc>
                          <a:spcPct val="125000"/>
                        </a:lnSpc>
                      </a:pPr>
                      <a:r>
                        <a:rPr sz="1823" b="0" i="0" lang="ur-PK">
                          <a:solidFill>
                            <a:srgbClr val="15201E"/>
                          </a:solidFill>
                          <a:latin typeface="Segoe UI"/>
                          <a:cs typeface="Noto Nastaliq Urdu"/>
                        </a:rPr>
                        <a:t>اس پر بہت کم تحقیق ہوئی ہے۔</a:t>
                      </a:r>
                    </a:p>
                  </a:txBody>
                  <a:tcPr marL="128016" marR="128016" anchor="ctr">
                    <a:solidFill>
                      <a:srgbClr val="F6ECDB"/>
                    </a:solidFill>
                  </a:tcPr>
                </a:tc>
                <a:tc>
                  <a:txBody>
                    <a:bodyPr/>
                    <a:lstStyle/>
                    <a:p>
                      <a:pPr algn="r" rtl="1">
                        <a:lnSpc>
                          <a:spcPct val="125000"/>
                        </a:lnSpc>
                      </a:pPr>
                      <a:r>
                        <a:rPr sz="1823" b="0" i="0" lang="ur-PK">
                          <a:solidFill>
                            <a:srgbClr val="15201E"/>
                          </a:solidFill>
                          <a:latin typeface="Segoe UI"/>
                          <a:cs typeface="Noto Nastaliq Urdu"/>
                        </a:rPr>
                        <a:t>لہسن</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صرف حمل کی متلی میں ادرک کو کچھ تائید حاصل ہے۔</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Cinnamon; NCCIH, Turmeric</a:t>
            </a:r>
          </a:p>
        </p:txBody>
      </p:sp>
      <p:sp>
        <p:nvSpPr>
          <p:cNvPr id="7" name="TextBox 6"/>
          <p:cNvSpPr txBox="1"/>
          <p:nvPr/>
        </p:nvSpPr>
        <p:spPr>
          <a:xfrm>
            <a:off x="5242255" y="1097280"/>
            <a:ext cx="6400800" cy="1463040"/>
          </a:xfrm>
          <a:prstGeom prst="rect">
            <a:avLst/>
          </a:prstGeom>
          <a:noFill/>
        </p:spPr>
        <p:txBody>
          <a:bodyPr wrap="square" lIns="18288" rIns="18288" tIns="18288" bIns="18288" anchor="t">
            <a:spAutoFit/>
          </a:bodyPr>
          <a:lstStyle/>
          <a:p>
            <a:pPr algn="r" rtl="1">
              <a:lnSpc>
                <a:spcPct val="125000"/>
              </a:lnSpc>
            </a:pPr>
            <a:r>
              <a:rPr sz="5759" b="0" i="0" lang="ur-PK">
                <a:solidFill>
                  <a:srgbClr val="0A3F3C"/>
                </a:solidFill>
                <a:latin typeface="Georgia"/>
                <a:cs typeface="Noto Nastaliq Urdu"/>
              </a:rPr>
              <a:t>ثابت نہیں</a:t>
            </a:r>
          </a:p>
        </p:txBody>
      </p:sp>
      <p:sp>
        <p:nvSpPr>
          <p:cNvPr id="8" name="TextBox 7"/>
          <p:cNvSpPr txBox="1"/>
          <p:nvPr/>
        </p:nvSpPr>
        <p:spPr>
          <a:xfrm>
            <a:off x="5608015" y="2697480"/>
            <a:ext cx="6035040" cy="1097280"/>
          </a:xfrm>
          <a:prstGeom prst="rect">
            <a:avLst/>
          </a:prstGeom>
          <a:noFill/>
        </p:spPr>
        <p:txBody>
          <a:bodyPr wrap="square" lIns="18288" rIns="18288" tIns="18288" bIns="18288" anchor="t">
            <a:spAutoFit/>
          </a:bodyPr>
          <a:lstStyle/>
          <a:p>
            <a:pPr algn="r" rtl="1">
              <a:lnSpc>
                <a:spcPct val="125000"/>
              </a:lnSpc>
            </a:pPr>
            <a:r>
              <a:rPr sz="2304" b="0" i="0" lang="ur-PK">
                <a:solidFill>
                  <a:srgbClr val="46524F"/>
                </a:solidFill>
                <a:latin typeface="Segoe UI"/>
                <a:cs typeface="Noto Nastaliq Urdu"/>
              </a:rPr>
              <a:t>کسی بیماری کے لیے دار چینی کی واضح تائید نہیں۔</a:t>
            </a:r>
          </a:p>
        </p:txBody>
      </p:sp>
      <p:sp>
        <p:nvSpPr>
          <p:cNvPr id="9" name="Rectangle 8"/>
          <p:cNvSpPr/>
          <p:nvPr/>
        </p:nvSpPr>
        <p:spPr>
          <a:xfrm>
            <a:off x="4876495" y="1234440"/>
            <a:ext cx="45720" cy="329184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8815" y="1188720"/>
            <a:ext cx="4023360" cy="914400"/>
          </a:xfrm>
          <a:prstGeom prst="rect">
            <a:avLst/>
          </a:prstGeom>
          <a:noFill/>
        </p:spPr>
        <p:txBody>
          <a:bodyPr wrap="square" lIns="18288" rIns="18288" tIns="18288" bIns="18288" anchor="t">
            <a:spAutoFit/>
          </a:bodyPr>
          <a:lstStyle/>
          <a:p>
            <a:pPr algn="r" rtl="1">
              <a:lnSpc>
                <a:spcPct val="125000"/>
              </a:lnSpc>
            </a:pPr>
            <a:r>
              <a:rPr sz="3264" b="0" i="0" lang="ur-PK">
                <a:solidFill>
                  <a:srgbClr val="0A3F3C"/>
                </a:solidFill>
                <a:latin typeface="Georgia"/>
                <a:cs typeface="Noto Nastaliq Urdu"/>
              </a:rPr>
              <a:t>ہلدی</a:t>
            </a:r>
          </a:p>
        </p:txBody>
      </p:sp>
      <p:sp>
        <p:nvSpPr>
          <p:cNvPr id="11" name="TextBox 10"/>
          <p:cNvSpPr txBox="1"/>
          <p:nvPr/>
        </p:nvSpPr>
        <p:spPr>
          <a:xfrm>
            <a:off x="578815" y="2148840"/>
            <a:ext cx="4023360" cy="2194560"/>
          </a:xfrm>
          <a:prstGeom prst="rect">
            <a:avLst/>
          </a:prstGeom>
          <a:noFill/>
        </p:spPr>
        <p:txBody>
          <a:bodyPr wrap="square" lIns="18288" rIns="18288" tIns="18288" bIns="18288" anchor="t">
            <a:spAutoFit/>
          </a:bodyPr>
          <a:lstStyle/>
          <a:p>
            <a:pPr algn="r" rtl="1">
              <a:lnSpc>
                <a:spcPct val="125000"/>
              </a:lnSpc>
            </a:pPr>
            <a:r>
              <a:rPr sz="1823" b="0" i="0" lang="ur-PK">
                <a:solidFill>
                  <a:srgbClr val="46524F"/>
                </a:solidFill>
                <a:latin typeface="Segoe UI"/>
                <a:cs typeface="Noto Nastaliq Urdu"/>
              </a:rPr>
              <a:t>کسی صحت کے مقصد میں مفید ہونے کے کافی شواہد نہیں۔</a:t>
            </a:r>
          </a:p>
        </p:txBody>
      </p:sp>
      <p:sp>
        <p:nvSpPr>
          <p:cNvPr id="12" name="Rounded Rectangle 11"/>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تشہیر ہونا اور ثابت ہونا ایک بات نہیں۔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Ginger</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ادرک حمل کی متلی میں مددگار ہو سکتی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حمل کی متلی اور الٹی میں مددگار ہو سکتی ہے۔</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تر مطالعوں میں سپلیمنٹس آزمائے گئے، کھانا نہیں۔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سفر کی متلی میں عموماً فائدہ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حاملہ ہیں؟ پہلے معالج سے پوچھیں۔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استعمال کی کچھ تائید، اور معالج سے پوچھنے کا سوال۔</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Garlic; NCCIH, Turmeric; NCCIH, Cinnamon</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حفاظت کی چند تنبیہات مخصوص اور حقیقی ہیں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لہسن کے سپلیمنٹس خون بہنا بڑھا سکتے 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زیادہ جذب ہونے والا کرکیومن جگر کو نقصان دے سکتا ہے۔</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بعض کیشیا مصنوعات میں کومارین زیادہ ہوتی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"سنامن چیلنج" شدید نقصان کر سکتا ہے۔</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آپریشن سے پہلے یا خون پتلا کرنے والی دوا پر معالج کو بتائیں۔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Turmeric; NCCIH, Cinnamon; NCCIH, Using Dietary Supplements Wisely; U.S. Food and Drug Administration, FDA 101: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سپلیمنٹ سے پہلے چار سوال پوچھیں</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پوچھیں یہ کس لیے ہے</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زیادہ تر بیان کردہ فوائد کے شواہد کمزور ہیں۔</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اپنی دوائیں جانچیں</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بعض جڑی بوٹیاں اور دوائیں نقصان دہ تعامل کرتی 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اپنی طبی ٹیم کو بتائیں</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خاص طور پر آپریشن سے پہلے — جتنا جلد ممکن ہو۔</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مسئلہ ہو تو بند کریں</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بند کریں، مشورہ لیں اور ردِعمل کی اطلاع دیں۔</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کرنے سے پہلے دوائیں جانچیں اور طبی ٹیم کو بتائیں۔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NCCIH, Ginger; MedlinePlus, Herbal Medicine; NCCIH, Using Dietary Supplements Wisely; NCCIH, Cinnamon; U.S. Food and Drug Administration, FDA 101: Dietary Supplements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کیپسول کا ضابطہ دواؤں سے مختلف ہے</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فروخت سے پہلے </a:t>
            </a:r>
            <a:r>
              <a:rPr sz="2111" b="0" i="0" lang="en-US">
                <a:solidFill>
                  <a:srgbClr val="15201E"/>
                </a:solidFill>
                <a:latin typeface="Segoe UI"/>
              </a:rPr>
              <a:t>‎FDA‎</a:t>
            </a:r>
            <a:r>
              <a:rPr sz="2111" b="0" i="0" lang="ur-PK">
                <a:solidFill>
                  <a:srgbClr val="15201E"/>
                </a:solidFill>
                <a:latin typeface="Segoe UI"/>
                <a:cs typeface="Noto Nastaliq Urdu"/>
              </a:rPr>
              <a:t> سے منظور نہیں۔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دواؤں جیسی جانچ ضروری نہیں۔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مطالعے والی مصنوعات سے مختلف ہو سکتا ہے۔</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لیبل پر قسم یا پودے کا حصہ نہ لکھا ہو۔</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"قدرتی" کا مطلب لازماً محفوظ نہیں۔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Low-salt diet; NCCIH, Turmeric; NCCIH, Cinnamon</a:t>
            </a:r>
          </a:p>
        </p:txBody>
      </p:sp>
      <p:sp>
        <p:nvSpPr>
          <p:cNvPr id="7" name="TextBox 6"/>
          <p:cNvSpPr txBox="1"/>
          <p:nvPr/>
        </p:nvSpPr>
        <p:spPr>
          <a:xfrm>
            <a:off x="4327855" y="777240"/>
            <a:ext cx="7315200" cy="457200"/>
          </a:xfrm>
          <a:prstGeom prst="rect">
            <a:avLst/>
          </a:prstGeom>
          <a:noFill/>
        </p:spPr>
        <p:txBody>
          <a:bodyPr wrap="square" lIns="18288" rIns="18288" tIns="18288" bIns="18288" anchor="t">
            <a:spAutoFit/>
          </a:bodyPr>
          <a:lstStyle/>
          <a:p>
            <a:pPr algn="r" rtl="1">
              <a:lnSpc>
                <a:spcPct val="125000"/>
              </a:lnSpc>
            </a:pPr>
            <a:r>
              <a:rPr sz="1536" b="0" i="0" lang="ur-PK">
                <a:solidFill>
                  <a:srgbClr val="B7791F"/>
                </a:solidFill>
                <a:latin typeface="Segoe UI"/>
                <a:cs typeface="Noto Nastaliq Urdu"/>
              </a:rPr>
              <a:t>ڈاکٹر ماجد علی کے آرکائیو سے</a:t>
            </a:r>
          </a:p>
        </p:txBody>
      </p:sp>
      <p:sp>
        <p:nvSpPr>
          <p:cNvPr id="8" name="Rectangle 7"/>
          <p:cNvSpPr/>
          <p:nvPr/>
        </p:nvSpPr>
        <p:spPr>
          <a:xfrm>
            <a:off x="11588191" y="1371600"/>
            <a:ext cx="54864" cy="1295399"/>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836615" y="1280160"/>
            <a:ext cx="5486400" cy="1295399"/>
          </a:xfrm>
          <a:prstGeom prst="rect">
            <a:avLst/>
          </a:prstGeom>
          <a:noFill/>
        </p:spPr>
        <p:txBody>
          <a:bodyPr wrap="square" lIns="18288" rIns="18288" tIns="18288" bIns="18288" anchor="t">
            <a:spAutoFit/>
          </a:bodyPr>
          <a:lstStyle/>
          <a:p>
            <a:pPr algn="l"/>
            <a:r>
              <a:rPr sz="3800" b="0" i="0">
                <a:solidFill>
                  <a:srgbClr val="0A3F3C"/>
                </a:solidFill>
                <a:latin typeface="Georgia"/>
              </a:rPr>
              <a:t>“Why Do I Love Ginger So Much?”</a:t>
            </a:r>
          </a:p>
        </p:txBody>
      </p:sp>
      <p:sp>
        <p:nvSpPr>
          <p:cNvPr id="10" name="TextBox 9"/>
          <p:cNvSpPr txBox="1"/>
          <p:nvPr/>
        </p:nvSpPr>
        <p:spPr>
          <a:xfrm>
            <a:off x="5836615" y="2621279"/>
            <a:ext cx="5486400" cy="365760"/>
          </a:xfrm>
          <a:prstGeom prst="rect">
            <a:avLst/>
          </a:prstGeom>
          <a:noFill/>
        </p:spPr>
        <p:txBody>
          <a:bodyPr wrap="square" lIns="18288" rIns="18288" tIns="18288" bIns="18288" anchor="t">
            <a:spAutoFit/>
          </a:bodyPr>
          <a:lstStyle/>
          <a:p>
            <a:pPr algn="r" rtl="1">
              <a:lnSpc>
                <a:spcPct val="125000"/>
              </a:lnSpc>
            </a:pPr>
            <a:r>
              <a:rPr sz="1344" b="0" i="0" lang="ur-PK">
                <a:solidFill>
                  <a:srgbClr val="5F6A67"/>
                </a:solidFill>
                <a:latin typeface="Segoe UI"/>
                <a:cs typeface="Noto Nastaliq Urdu"/>
              </a:rPr>
              <a:t>— ڈاکٹر ماجد علی، </a:t>
            </a:r>
            <a:r>
              <a:rPr sz="1344" b="0" i="0" lang="en-US">
                <a:solidFill>
                  <a:srgbClr val="5F6A67"/>
                </a:solidFill>
                <a:latin typeface="Segoe UI"/>
              </a:rPr>
              <a:t>‎2016-04-05‎</a:t>
            </a:r>
          </a:p>
        </p:txBody>
      </p:sp>
      <p:sp>
        <p:nvSpPr>
          <p:cNvPr id="11" name="TextBox 10"/>
          <p:cNvSpPr txBox="1"/>
          <p:nvPr/>
        </p:nvSpPr>
        <p:spPr>
          <a:xfrm>
            <a:off x="5836615" y="3032760"/>
            <a:ext cx="5486400" cy="822960"/>
          </a:xfrm>
          <a:prstGeom prst="rect">
            <a:avLst/>
          </a:prstGeom>
          <a:noFill/>
        </p:spPr>
        <p:txBody>
          <a:bodyPr wrap="square" lIns="18288" rIns="18288" tIns="18288" bIns="18288" anchor="t">
            <a:spAutoFit/>
          </a:bodyPr>
          <a:lstStyle/>
          <a:p>
            <a:pPr algn="r" rtl="1">
              <a:lnSpc>
                <a:spcPct val="125000"/>
              </a:lnSpc>
            </a:pPr>
            <a:r>
              <a:rPr sz="1920" b="0" i="0" lang="ur-PK">
                <a:solidFill>
                  <a:srgbClr val="0A3F3C"/>
                </a:solidFill>
                <a:latin typeface="Segoe UI"/>
                <a:cs typeface="Noto Nastaliq Urdu"/>
              </a:rPr>
              <a:t>ترجمہ: "مجھے ادرک اتنی پسند کیوں ہے؟"</a:t>
            </a:r>
          </a:p>
        </p:txBody>
      </p:sp>
      <p:sp>
        <p:nvSpPr>
          <p:cNvPr id="12" name="Rounded Rectangle 11"/>
          <p:cNvSpPr/>
          <p:nvPr/>
        </p:nvSpPr>
        <p:spPr>
          <a:xfrm>
            <a:off x="3093415" y="1325880"/>
            <a:ext cx="2377440" cy="274320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488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0A3F3C"/>
                </a:solidFill>
                <a:latin typeface="Segoe UI"/>
                <a:cs typeface="Noto Nastaliq Urdu"/>
              </a:rPr>
              <a:t>موجودہ مشورے سے مطابقت</a:t>
            </a:r>
          </a:p>
        </p:txBody>
      </p:sp>
      <p:sp>
        <p:nvSpPr>
          <p:cNvPr id="14" name="TextBox 13"/>
          <p:cNvSpPr txBox="1"/>
          <p:nvPr/>
        </p:nvSpPr>
        <p:spPr>
          <a:xfrm>
            <a:off x="32488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مصالحے روزمرہ کھانے کا حصہ</a:t>
            </a:r>
          </a:p>
          <a:p>
            <a:pPr algn="r" rtl="1">
              <a:lnSpc>
                <a:spcPct val="125000"/>
              </a:lnSpc>
              <a:spcAft>
                <a:spcPts val="1275"/>
              </a:spcAft>
            </a:pPr>
            <a:r>
              <a:rPr sz="1632" b="0" i="0" lang="ur-PK">
                <a:solidFill>
                  <a:srgbClr val="15201E"/>
                </a:solidFill>
                <a:latin typeface="Segoe UI"/>
                <a:cs typeface="Noto Nastaliq Urdu"/>
              </a:rPr>
              <a:t>نمک کی جگہ جڑی بوٹیاں</a:t>
            </a:r>
          </a:p>
        </p:txBody>
      </p:sp>
      <p:sp>
        <p:nvSpPr>
          <p:cNvPr id="15" name="Rounded Rectangle 14"/>
          <p:cNvSpPr/>
          <p:nvPr/>
        </p:nvSpPr>
        <p:spPr>
          <a:xfrm>
            <a:off x="578815" y="1325880"/>
            <a:ext cx="2377440" cy="2743200"/>
          </a:xfrm>
          <a:prstGeom prst="roundRect">
            <a:avLst>
              <a:gd name="adj" fmla="val 8000"/>
            </a:avLst>
          </a:prstGeom>
          <a:solidFill>
            <a:srgbClr val="EFEC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4263" y="1417320"/>
            <a:ext cx="2057400" cy="731520"/>
          </a:xfrm>
          <a:prstGeom prst="rect">
            <a:avLst/>
          </a:prstGeom>
          <a:noFill/>
        </p:spPr>
        <p:txBody>
          <a:bodyPr wrap="square" lIns="18288" rIns="18288" tIns="18288" bIns="18288" anchor="t">
            <a:spAutoFit/>
          </a:bodyPr>
          <a:lstStyle/>
          <a:p>
            <a:pPr algn="r" rtl="1">
              <a:lnSpc>
                <a:spcPct val="125000"/>
              </a:lnSpc>
            </a:pPr>
            <a:r>
              <a:rPr sz="1632" b="0" i="0" lang="ur-PK">
                <a:solidFill>
                  <a:srgbClr val="15201E"/>
                </a:solidFill>
                <a:latin typeface="Segoe UI"/>
                <a:cs typeface="Noto Nastaliq Urdu"/>
              </a:rPr>
              <a:t>موجودہ ذرائع سے ثابت نہیں</a:t>
            </a:r>
          </a:p>
        </p:txBody>
      </p:sp>
      <p:sp>
        <p:nvSpPr>
          <p:cNvPr id="17" name="TextBox 16"/>
          <p:cNvSpPr txBox="1"/>
          <p:nvPr/>
        </p:nvSpPr>
        <p:spPr>
          <a:xfrm>
            <a:off x="734263" y="2148840"/>
            <a:ext cx="2057400" cy="1828800"/>
          </a:xfrm>
          <a:prstGeom prst="rect">
            <a:avLst/>
          </a:prstGeom>
          <a:noFill/>
        </p:spPr>
        <p:txBody>
          <a:bodyPr wrap="square" lIns="18288" rIns="18288" tIns="18288" bIns="18288" anchor="t">
            <a:spAutoFit/>
          </a:bodyPr>
          <a:lstStyle/>
          <a:p>
            <a:pPr algn="r" rtl="1">
              <a:lnSpc>
                <a:spcPct val="125000"/>
              </a:lnSpc>
              <a:spcAft>
                <a:spcPts val="1275"/>
              </a:spcAft>
            </a:pPr>
            <a:r>
              <a:rPr sz="1632" b="0" i="0" lang="ur-PK">
                <a:solidFill>
                  <a:srgbClr val="15201E"/>
                </a:solidFill>
                <a:latin typeface="Segoe UI"/>
                <a:cs typeface="Noto Nastaliq Urdu"/>
              </a:rPr>
              <a:t>مصالحوں سے اے ون سی یا کولیسٹرول کم ہونا</a:t>
            </a:r>
          </a:p>
          <a:p>
            <a:pPr algn="r" rtl="1">
              <a:lnSpc>
                <a:spcPct val="125000"/>
              </a:lnSpc>
              <a:spcAft>
                <a:spcPts val="1275"/>
              </a:spcAft>
            </a:pPr>
            <a:r>
              <a:rPr sz="1632" b="0" i="0" lang="ur-PK">
                <a:solidFill>
                  <a:srgbClr val="15201E"/>
                </a:solidFill>
                <a:latin typeface="Segoe UI"/>
                <a:cs typeface="Noto Nastaliq Urdu"/>
              </a:rPr>
              <a:t>مصالحوں سے اینٹی باڈیز بدلنا</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باورچی خانے کا مشورہ درست؛ علاج کے دعووں کے حق میں شواہد نہیں۔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NCCIH, Echinacea; NCCIH, Goldenseal; NCCIH, Red Yeast Rice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فارمولری کی جڑی بوٹیاں: انفیکشن اور کولیسٹرول</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گولڈن سیل اور ایکینیشیا ("</a:t>
            </a:r>
            <a:r>
              <a:rPr sz="1728" b="0" i="0" lang="en-US">
                <a:solidFill>
                  <a:srgbClr val="15201E"/>
                </a:solidFill>
                <a:latin typeface="Segoe UI"/>
              </a:rPr>
              <a:t>‎Unibiotic‎</a:t>
            </a:r>
            <a:r>
              <a:rPr sz="1728" b="0" i="0" lang="ur-PK">
                <a:solidFill>
                  <a:srgbClr val="15201E"/>
                </a:solidFill>
                <a:latin typeface="Segoe UI"/>
                <a:cs typeface="Noto Nastaliq Urdu"/>
              </a:rPr>
              <a:t>")</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ملے جلے شواہد</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ایکینیشیا: زکام پر ممکنہ معمولی اثر۔ گولڈن سیل: کافی شواہد نہیں؛ میٹفارمن کم کرتی ہے۔</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کولیسٹرول کے لیے ریڈ ییسٹ رائس</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ملے جلے شواہد</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ایک قدرتی اسٹیٹن ہو سکتا ہے، نامعلوم مقدار میں۔</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ریڈ ییسٹ رائس اسٹیٹن کی طرح ہے؛ گولڈن سیل میٹفارمن بدلتی ہے۔</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NCCIH, Fenugreek; MedlinePlus, Senna</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فارمولری کی جڑی بوٹیاں: میتھی، سنا اور باقی</a:t>
            </a:r>
          </a:p>
        </p:txBody>
      </p:sp>
      <p:sp>
        <p:nvSpPr>
          <p:cNvPr id="8" name="Rounded Rectangle 7"/>
          <p:cNvSpPr/>
          <p:nvPr/>
        </p:nvSpPr>
        <p:spPr>
          <a:xfrm>
            <a:off x="548639" y="1691640"/>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560832"/>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میتھی دانہ</a:t>
            </a:r>
          </a:p>
        </p:txBody>
      </p:sp>
      <p:sp>
        <p:nvSpPr>
          <p:cNvPr id="11" name="TextBox 10"/>
          <p:cNvSpPr txBox="1"/>
          <p:nvPr/>
        </p:nvSpPr>
        <p:spPr>
          <a:xfrm>
            <a:off x="6202375" y="2325624"/>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3" name="TextBox 12"/>
          <p:cNvSpPr txBox="1"/>
          <p:nvPr/>
        </p:nvSpPr>
        <p:spPr>
          <a:xfrm>
            <a:off x="731519" y="2221992"/>
            <a:ext cx="5196535" cy="414528"/>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شکر کم کر سکتی ہے؛ کم معیار کے مطالعات؛ حمل میں زیادہ مقدار غیر محفوظ۔</a:t>
            </a:r>
          </a:p>
        </p:txBody>
      </p:sp>
      <p:sp>
        <p:nvSpPr>
          <p:cNvPr id="14" name="Rounded Rectangle 13"/>
          <p:cNvSpPr/>
          <p:nvPr/>
        </p:nvSpPr>
        <p:spPr>
          <a:xfrm>
            <a:off x="548639" y="2874264"/>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2874264"/>
            <a:ext cx="82296" cy="1018032"/>
          </a:xfrm>
          <a:prstGeom prst="rect">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2983992"/>
            <a:ext cx="5120640" cy="560832"/>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سنا کی گولیاں</a:t>
            </a:r>
          </a:p>
        </p:txBody>
      </p:sp>
      <p:sp>
        <p:nvSpPr>
          <p:cNvPr id="17" name="TextBox 16"/>
          <p:cNvSpPr txBox="1"/>
          <p:nvPr/>
        </p:nvSpPr>
        <p:spPr>
          <a:xfrm>
            <a:off x="6202375" y="3508248"/>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18" name="Rounded Rectangle 17"/>
          <p:cNvSpPr/>
          <p:nvPr/>
        </p:nvSpPr>
        <p:spPr>
          <a:xfrm>
            <a:off x="3276295" y="3002280"/>
            <a:ext cx="2651760" cy="329184"/>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0A3F3C"/>
                </a:solidFill>
                <a:latin typeface="Segoe UI"/>
                <a:cs typeface="Noto Nastaliq Urdu"/>
              </a:rPr>
              <a:t>شواہد سے تائید</a:t>
            </a:r>
          </a:p>
        </p:txBody>
      </p:sp>
      <p:sp>
        <p:nvSpPr>
          <p:cNvPr id="19" name="TextBox 18"/>
          <p:cNvSpPr txBox="1"/>
          <p:nvPr/>
        </p:nvSpPr>
        <p:spPr>
          <a:xfrm>
            <a:off x="731519" y="3404616"/>
            <a:ext cx="5196535" cy="414528"/>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تسلیم شدہ مختصر مدتی جلاب؛ طویل استعمال کے لیے نہیں۔</a:t>
            </a:r>
          </a:p>
        </p:txBody>
      </p:sp>
      <p:sp>
        <p:nvSpPr>
          <p:cNvPr id="20" name="Rounded Rectangle 19"/>
          <p:cNvSpPr/>
          <p:nvPr/>
        </p:nvSpPr>
        <p:spPr>
          <a:xfrm>
            <a:off x="548639" y="4056888"/>
            <a:ext cx="11094415" cy="1018032"/>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4056888"/>
            <a:ext cx="82296" cy="1018032"/>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202375" y="4166616"/>
            <a:ext cx="5120640" cy="560832"/>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جن اشیا کا یہاں جائزہ نہیں لیا گیا</a:t>
            </a:r>
          </a:p>
        </p:txBody>
      </p:sp>
      <p:sp>
        <p:nvSpPr>
          <p:cNvPr id="23" name="TextBox 22"/>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کی فارمولری میں درج</a:t>
            </a:r>
          </a:p>
        </p:txBody>
      </p:sp>
      <p:sp>
        <p:nvSpPr>
          <p:cNvPr id="24" name="Rounded Rectangle 23"/>
          <p:cNvSpPr/>
          <p:nvPr/>
        </p:nvSpPr>
        <p:spPr>
          <a:xfrm>
            <a:off x="3276295" y="4184904"/>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یہاں جائزہ نہیں لیا گیا</a:t>
            </a:r>
          </a:p>
        </p:txBody>
      </p:sp>
      <p:sp>
        <p:nvSpPr>
          <p:cNvPr id="25" name="TextBox 24"/>
          <p:cNvSpPr txBox="1"/>
          <p:nvPr/>
        </p:nvSpPr>
        <p:spPr>
          <a:xfrm>
            <a:off x="731519" y="4587240"/>
            <a:ext cx="5196535" cy="414528"/>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ابھی جائزہ نہیں لیا گیا؛ کسی طرف کوئی دعویٰ نہیں۔</a:t>
            </a:r>
          </a:p>
        </p:txBody>
      </p:sp>
      <p:sp>
        <p:nvSpPr>
          <p:cNvPr id="26" name="Rounded Rectangle 2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سنا مختصر مدت کا درست جلاب ہے؛ باقی کی جانچ ضروری۔</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15</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خون پتلا کرنے والی دوا پر غیر معمولی خون یا نیل</a:t>
            </a:r>
          </a:p>
        </p:txBody>
      </p:sp>
      <p:sp>
        <p:nvSpPr>
          <p:cNvPr id="9" name="Oval 8"/>
          <p:cNvSpPr/>
          <p:nvPr/>
        </p:nvSpPr>
        <p:spPr>
          <a:xfrm>
            <a:off x="11313871" y="232867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25552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ہلدی پر آنکھیں یا جلد پیلی، یا گہرا پیشاب</a:t>
            </a:r>
          </a:p>
        </p:txBody>
      </p:sp>
      <p:sp>
        <p:nvSpPr>
          <p:cNvPr id="11" name="Oval 10"/>
          <p:cNvSpPr/>
          <p:nvPr/>
        </p:nvSpPr>
        <p:spPr>
          <a:xfrm>
            <a:off x="11313871" y="289255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281940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ذیابیطس کی دوا کے ساتھ سپلیمنٹ پر کپکپی یا الجھن</a:t>
            </a:r>
          </a:p>
        </p:txBody>
      </p:sp>
      <p:sp>
        <p:nvSpPr>
          <p:cNvPr id="13" name="Oval 12"/>
          <p:cNvSpPr/>
          <p:nvPr/>
        </p:nvSpPr>
        <p:spPr>
          <a:xfrm>
            <a:off x="11313871" y="345643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38328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حمل میں ایسی الٹیاں کہ پانی بھی نہ رکے</a:t>
            </a:r>
          </a:p>
        </p:txBody>
      </p:sp>
      <p:sp>
        <p:nvSpPr>
          <p:cNvPr id="15" name="Oval 14"/>
          <p:cNvSpPr/>
          <p:nvPr/>
        </p:nvSpPr>
        <p:spPr>
          <a:xfrm>
            <a:off x="11313871" y="402031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6" name="TextBox 15"/>
          <p:cNvSpPr txBox="1"/>
          <p:nvPr/>
        </p:nvSpPr>
        <p:spPr>
          <a:xfrm>
            <a:off x="640080" y="394716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مصالحہ سانس میں جانے پر دم گھٹنا: </a:t>
            </a:r>
            <a:r>
              <a:rPr sz="1920" b="0" i="0" lang="en-US">
                <a:solidFill>
                  <a:srgbClr val="15201E"/>
                </a:solidFill>
                <a:latin typeface="Segoe UI"/>
              </a:rPr>
              <a:t>‎911‎</a:t>
            </a:r>
          </a:p>
        </p:txBody>
      </p:sp>
      <p:sp>
        <p:nvSpPr>
          <p:cNvPr id="17" name="Oval 16"/>
          <p:cNvSpPr/>
          <p:nvPr/>
        </p:nvSpPr>
        <p:spPr>
          <a:xfrm>
            <a:off x="11313871" y="45841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8" name="TextBox 17"/>
          <p:cNvSpPr txBox="1"/>
          <p:nvPr/>
        </p:nvSpPr>
        <p:spPr>
          <a:xfrm>
            <a:off x="640080" y="4511040"/>
            <a:ext cx="10454335" cy="563880"/>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چہرے کی سوجن یا سانس کی دشواری: </a:t>
            </a:r>
            <a:r>
              <a:rPr sz="1920" b="0" i="0" lang="en-US">
                <a:solidFill>
                  <a:srgbClr val="15201E"/>
                </a:solidFill>
                <a:latin typeface="Segoe UI"/>
              </a:rPr>
              <a:t>‎911‎</a:t>
            </a:r>
          </a:p>
        </p:txBody>
      </p:sp>
      <p:sp>
        <p:nvSpPr>
          <p:cNvPr id="19" name="Rounded Rectangle 1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شک ہو تو مصنوعات بند کریں اور مشورہ لیں۔</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MedlinePlus, Low-salt diet; NCCIH, Turmeric; NCCIH, Using Dietary Supplements Wisely</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اب کیا کریں</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ایک کھانے میں نمک کی جگہ جڑی بوٹیاں ڈالیں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اپنے مِلے جُلے مصالحوں میں نمک دیکھیں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جڑی بوٹیوں کے سپلیمنٹس دواؤں کی فہرست میں لکھیں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کسی بھی آپریشن سے پہلے جلد بتائیں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یادداشت نہیں، بوتل ساتھ لائیں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آغاز باورچی خانے سے؛ بوتلیں فارماسسٹ کے پاس لائیں۔</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17</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NCCIH — Turmeric</a:t>
            </a:r>
          </a:p>
          <a:p>
            <a:pPr algn="l">
              <a:spcAft>
                <a:spcPts val="1200"/>
              </a:spcAft>
            </a:pPr>
            <a:r>
              <a:rPr sz="1600" b="0" i="0">
                <a:solidFill>
                  <a:srgbClr val="46524F"/>
                </a:solidFill>
                <a:latin typeface="Segoe UI"/>
              </a:rPr>
              <a:t>NCCIH — Ginger</a:t>
            </a:r>
          </a:p>
          <a:p>
            <a:pPr algn="l">
              <a:spcAft>
                <a:spcPts val="1200"/>
              </a:spcAft>
            </a:pPr>
            <a:r>
              <a:rPr sz="1600" b="0" i="0">
                <a:solidFill>
                  <a:srgbClr val="46524F"/>
                </a:solidFill>
                <a:latin typeface="Segoe UI"/>
              </a:rPr>
              <a:t>NCCIH — Cinnamon</a:t>
            </a:r>
          </a:p>
          <a:p>
            <a:pPr algn="l">
              <a:spcAft>
                <a:spcPts val="1200"/>
              </a:spcAft>
            </a:pPr>
            <a:r>
              <a:rPr sz="1600" b="0" i="0">
                <a:solidFill>
                  <a:srgbClr val="46524F"/>
                </a:solidFill>
                <a:latin typeface="Segoe UI"/>
              </a:rPr>
              <a:t>NCCIH — Garlic</a:t>
            </a:r>
          </a:p>
          <a:p>
            <a:pPr algn="l">
              <a:spcAft>
                <a:spcPts val="1200"/>
              </a:spcAft>
            </a:pPr>
            <a:r>
              <a:rPr sz="1600" b="0" i="0">
                <a:solidFill>
                  <a:srgbClr val="46524F"/>
                </a:solidFill>
                <a:latin typeface="Segoe UI"/>
              </a:rPr>
              <a:t>NCCIH — Using Dietary Supplements Wisely</a:t>
            </a:r>
          </a:p>
          <a:p>
            <a:pPr algn="l">
              <a:spcAft>
                <a:spcPts val="1200"/>
              </a:spcAft>
            </a:pPr>
            <a:r>
              <a:rPr sz="1600" b="0" i="0">
                <a:solidFill>
                  <a:srgbClr val="46524F"/>
                </a:solidFill>
                <a:latin typeface="Segoe UI"/>
              </a:rPr>
              <a:t>U.S. Food and Drug Administration — FDA 101: Dietary Supplements</a:t>
            </a:r>
          </a:p>
          <a:p>
            <a:pPr algn="l">
              <a:spcAft>
                <a:spcPts val="1200"/>
              </a:spcAft>
            </a:pPr>
            <a:r>
              <a:rPr sz="1600" b="0" i="0">
                <a:solidFill>
                  <a:srgbClr val="46524F"/>
                </a:solidFill>
                <a:latin typeface="Segoe UI"/>
              </a:rPr>
              <a:t>MedlinePlus — Herbal Medicine</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200"/>
              </a:spcAft>
            </a:pPr>
            <a:r>
              <a:rPr sz="1600" b="0" i="0">
                <a:solidFill>
                  <a:srgbClr val="46524F"/>
                </a:solidFill>
                <a:latin typeface="Segoe UI"/>
              </a:rPr>
              <a:t>MedlinePlus — Low-salt diet</a:t>
            </a:r>
          </a:p>
          <a:p>
            <a:pPr algn="l">
              <a:spcAft>
                <a:spcPts val="1200"/>
              </a:spcAft>
            </a:pPr>
            <a:r>
              <a:rPr sz="1600" b="0" i="0">
                <a:solidFill>
                  <a:srgbClr val="46524F"/>
                </a:solidFill>
                <a:latin typeface="Segoe UI"/>
              </a:rPr>
              <a:t>NCCIH — Goldenseal</a:t>
            </a:r>
          </a:p>
          <a:p>
            <a:pPr algn="l">
              <a:spcAft>
                <a:spcPts val="1200"/>
              </a:spcAft>
            </a:pPr>
            <a:r>
              <a:rPr sz="1600" b="0" i="0">
                <a:solidFill>
                  <a:srgbClr val="46524F"/>
                </a:solidFill>
                <a:latin typeface="Segoe UI"/>
              </a:rPr>
              <a:t>NCCIH — Echinacea</a:t>
            </a:r>
          </a:p>
          <a:p>
            <a:pPr algn="l">
              <a:spcAft>
                <a:spcPts val="1200"/>
              </a:spcAft>
            </a:pPr>
            <a:r>
              <a:rPr sz="1600" b="0" i="0">
                <a:solidFill>
                  <a:srgbClr val="46524F"/>
                </a:solidFill>
                <a:latin typeface="Segoe UI"/>
              </a:rPr>
              <a:t>NCCIH — Red Yeast Rice</a:t>
            </a:r>
          </a:p>
          <a:p>
            <a:pPr algn="l">
              <a:spcAft>
                <a:spcPts val="1200"/>
              </a:spcAft>
            </a:pPr>
            <a:r>
              <a:rPr sz="1600" b="0" i="0">
                <a:solidFill>
                  <a:srgbClr val="46524F"/>
                </a:solidFill>
                <a:latin typeface="Segoe UI"/>
              </a:rPr>
              <a:t>NCCIH — Fenugreek</a:t>
            </a:r>
          </a:p>
          <a:p>
            <a:pPr algn="l">
              <a:spcAft>
                <a:spcPts val="1200"/>
              </a:spcAft>
            </a:pPr>
            <a:r>
              <a:rPr sz="1600" b="0" i="0">
                <a:solidFill>
                  <a:srgbClr val="46524F"/>
                </a:solidFill>
                <a:latin typeface="Segoe UI"/>
              </a:rPr>
              <a:t>MedlinePlus — Senna</a:t>
            </a:r>
          </a:p>
          <a:p>
            <a:pPr algn="l">
              <a:spcAft>
                <a:spcPts val="1200"/>
              </a:spcAft>
            </a:pPr>
            <a:r>
              <a:rPr sz="1600" b="0" i="0">
                <a:solidFill>
                  <a:srgbClr val="46524F"/>
                </a:solidFill>
                <a:latin typeface="Segoe UI"/>
              </a:rPr>
              <a:t>Pakistan Institute of Medical Advancement — Handwritten clinic formulary, 2 pages</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جڑی بوٹیاں اور مصالحے</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18</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اگلی ملاقات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نمک کم کرنا چاہیے، اور کتنا؟</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میری جڑی بوٹیوں کی کوئی مصنوعات میری دواؤں سے تعامل کرتی ہے؟</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اگلے طبی عمل سے پہلے مجھے کچھ بند کرنا چاہیے؟</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یہ سپلیمنٹ حمل یا دودھ پلانے کے دوران میرے لیے محفوظ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