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herbs and spices: why they belong in your kitchen, and why the same plants in capsules are a different product. Everything here comes from public-health sources, and each slide names its source at the bottom. This is general education, not individual advice — questions about your own medicines are for a pharmacist or prescriber.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a simple question: is turmeric in a curry the same as turmeric in a capsule? The plant is the same. But once it is concentrated and sold as a supplement, it becomes a different product, with different evidence and different safety questions. That distinction is the whole talk.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the left, the kitchen: a seasoning that can replace salt, eaten in ordinary amounts, with a long history in food. On the right, the capsule: not approved by the FDA before sale, possibly different from what was studied, and able to interact with medicines. Same plant, different product.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biggest everyday benefit. One measuring teaspoon of table salt holds 2,300 milligrams of sodium — a full day's limit for many people with high blood pressure or heart failure. For some, 1,500 is a better goal. On packaged food, under 140 milligrams per serving is good. Herbs and spices are how you keep the flavor.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practical habits from MedlinePlus. Replace salt with pepper, garlic, herbs and lemon. Watch packaged spice blends, which often contain salt — garlic powder rather than garlic salt. And take the salt shaker off the table, replacing it with a salt-free mix. Ask the room which of these they already do.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the supplement side, spice by spice. Turmeric: not enough evidence to say it helps any health purpose. Ginger: may help nausea in pregnancy, but most motion-sickness studies show no help. Cinnamon: no clear support for any condition. Garlic as an immune booster: very little research. The safety notes, kept off this slide so it stays readable: ginger can cause heartburn, diarrhea and stomach discomfort; high-absorption curcumin may harm the liver; some cassia products are high in coumarin; and garlic supplements may increase bleeding. The next slides come back to them.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honest summary for the two most popular spice supplements. Turmeric is promoted for many conditions, from osteoarthritis to high cholesterol, but NCCIH says we do not know enough to conclude it helps. Cinnamon has no clear support for any condition. And products vary in what they actually contain.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Ginger is the exception worth knowing. Research suggests it may help nausea and vomiting in pregnancy. But most studies used supplements, some research is low quality, and it has not helped motion sickness in most studies. In pregnancy, the right move is to ask a provider rather than guess.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safety notes are specific. Garlic supplements may increase bleeding, which matters before surgery and with blood thinners or aspirin. High-absorption curcumin products may harm the liver — know the signs. Some cassia cinnamon products are high in coumarin. And the cinnamon challenge is dangerous; mention it to anyone with teenagers.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someone still wants a supplement, here is a safe order of questions. What is it for, and is there evidence? Does it interact with my medicines? Have I told my care team, especially before surgery? And if problems start, stop, get advice and report it. This is an illustration, not an official protocol.</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does form matter so much? Because supplements are regulated differently. They are not approved before sale, herbal products skip the testing drugs go through, what is on the shelf may not match what was studied, and labels can leave out which species or plant part was used. Natural does not necessarily mean safe.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about spices with real affection, including a piece titled "Why Do I Love Ginger So Much?", and mostly as food. That kitchen framing is consistent with current advice to cook with herbs instead of salt. His claims that spices lower A1c, cholesterol or antibodies are not supported by the evidence reviewed here.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clinic's handwritten formulary groups products under headings. Under 'Unibiotic' it lists goldenseal and echinacea. Echinacea may slightly reduce the chance of catching a cold; for goldenseal there is not enough evidence for any condition, and it lowered metformin levels by about a quarter. Under 'Cholesterol' it lists red yeast rice, which can contain the same substance as the statin lovastatin, in amounts buyers cannot know. Treat it like a statin and never combine it with one without the prescriber.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Page two lists fenugreek, senna, kalonji, kala zeera and afsanteen without a heading. Fenugreek may lower blood sugar but the studies are weak, large doses can drop sugar too far, and above food amounts it is unsafe in pregnancy. Senna is a recognized short-term laxative; more than a week needs a doctor's advice. Several items, including papaya leaf, earthworm or leech, and serratiopeptidase, have not been assessed here, so ProperHealth makes no claim either way. One heading appears to read 'Asp / Plavix', two blood thinners, so anything taken with or instead of them needs a prescriber's review.</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The list is ProperHealth safety wording and is awaiting pharmacist sign-off, so present it as general guidance. Bleeding on a blood thinner, signs of liver trouble on turmeric, and any allergic reaction are the ones to stress. Direct people to their own care team, or to 911 in an emergency.</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small steps for this week. Season one meal with herbs instead of salt. Check your spice blends for salt. Put every herbal product on your medicine list, mention them early before any surgery, and bring the actual bottles to a pharmacist rather than remembered names. The first step is the easiest place to begin.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statement in this lecture comes from these public-health sources: NCCIH fact sheets on each spice, FDA and NCCIH pages on supplements, and MedlinePlus. The full list of claims, with the exact passage each one rests on, is on the topic sources page, so anyone can check our wording against the original. The warning signs also cite: MedlinePlus — Warfarin: MedlinePlus Drug Information; NIDDK — Low Blood Glucose (Hypoglycemia); MedlinePlus — Hyperemesis gravidarum; MedlinePlus — Breathing difficulty; MedlinePlus — Choking - adult or child over 1 year; MedlinePlus — Allergic reactions; MedlinePlus — Anaphylaxis.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and invite them to write down any herbal products they take at home. Remind the room that this lecture is a review edition and has not yet been approved by a pharmacist, and that nothing here is a reason to change a prescribed medicine.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Herbs &amp; spices: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Why they belong in the kitchen, why capsules are a different product, and what is safe</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MedlinePlus, Herbal Medicine</a:t>
            </a:r>
          </a:p>
        </p:txBody>
      </p:sp>
      <p:sp>
        <p:nvSpPr>
          <p:cNvPr id="7" name="TextBox 6"/>
          <p:cNvSpPr txBox="1"/>
          <p:nvPr/>
        </p:nvSpPr>
        <p:spPr>
          <a:xfrm>
            <a:off x="548640" y="1824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Turmeric in the curry, or turmeric in a capsule: is it the same thing?</a:t>
            </a:r>
          </a:p>
        </p:txBody>
      </p:sp>
      <p:sp>
        <p:nvSpPr>
          <p:cNvPr id="8" name="Rectangle 7"/>
          <p:cNvSpPr/>
          <p:nvPr/>
        </p:nvSpPr>
        <p:spPr>
          <a:xfrm>
            <a:off x="548640" y="4572000"/>
            <a:ext cx="54864" cy="1051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526280"/>
            <a:ext cx="9601200" cy="1143000"/>
          </a:xfrm>
          <a:prstGeom prst="rect">
            <a:avLst/>
          </a:prstGeom>
          <a:noFill/>
        </p:spPr>
        <p:txBody>
          <a:bodyPr wrap="square" lIns="18288" rIns="18288" tIns="18288" bIns="18288" anchor="t">
            <a:spAutoFit/>
          </a:bodyPr>
          <a:lstStyle/>
          <a:p>
            <a:pPr algn="l"/>
            <a:r>
              <a:rPr sz="2400" b="0" i="0">
                <a:solidFill>
                  <a:srgbClr val="46524F"/>
                </a:solidFill>
                <a:latin typeface="Segoe UI"/>
              </a:rPr>
              <a:t>Herbs and spices make food taste good and can stand in for salt. Concentrated as supplements they become a different product: the evidence for treating conditions is weak, and some carry real safety notes.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Low-salt diet; NCCIH, Cinnamon; NCCIH, Garlic; MedlinePlus, Herbal Medicine; NCCIH, Ginger; NCCIH, Using Dietary Supplements Wisely; NCCIH, Turmeric</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Same plant, different product</a:t>
            </a:r>
          </a:p>
        </p:txBody>
      </p:sp>
      <p:sp>
        <p:nvSpPr>
          <p:cNvPr id="8" name="Rounded Rectangle 7"/>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In the kitchen</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125"/>
              </a:spcAft>
            </a:pPr>
            <a:r>
              <a:rPr sz="1500" b="0" i="0">
                <a:solidFill>
                  <a:srgbClr val="15201E"/>
                </a:solidFill>
                <a:latin typeface="Segoe UI"/>
              </a:rPr>
              <a:t>A seasoning that can replace salt.</a:t>
            </a:r>
          </a:p>
          <a:p>
            <a:pPr algn="l">
              <a:spcAft>
                <a:spcPts val="1125"/>
              </a:spcAft>
            </a:pPr>
            <a:r>
              <a:rPr sz="1500" b="0" i="0">
                <a:solidFill>
                  <a:srgbClr val="15201E"/>
                </a:solidFill>
                <a:latin typeface="Segoe UI"/>
              </a:rPr>
              <a:t>Cinnamon is likely safe in food amounts.</a:t>
            </a:r>
          </a:p>
          <a:p>
            <a:pPr algn="l">
              <a:spcAft>
                <a:spcPts val="1125"/>
              </a:spcAft>
            </a:pPr>
            <a:r>
              <a:rPr sz="1500" b="0" i="0">
                <a:solidFill>
                  <a:srgbClr val="15201E"/>
                </a:solidFill>
                <a:latin typeface="Segoe UI"/>
              </a:rPr>
              <a:t>Garlic has a long history in food.</a:t>
            </a:r>
          </a:p>
          <a:p>
            <a:pPr algn="l">
              <a:spcAft>
                <a:spcPts val="1125"/>
              </a:spcAft>
            </a:pPr>
            <a:r>
              <a:rPr sz="1500" b="0" i="0">
                <a:solidFill>
                  <a:srgbClr val="15201E"/>
                </a:solidFill>
                <a:latin typeface="Segoe UI"/>
              </a:rPr>
              <a:t>Part of a meal, not a treatment.</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In a capsule</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125"/>
              </a:spcAft>
            </a:pPr>
            <a:r>
              <a:rPr sz="1500" b="0" i="0">
                <a:solidFill>
                  <a:srgbClr val="15201E"/>
                </a:solidFill>
                <a:latin typeface="Segoe UI"/>
              </a:rPr>
              <a:t>Sold as tablets, capsules, powders and extracts.</a:t>
            </a:r>
          </a:p>
          <a:p>
            <a:pPr algn="l">
              <a:spcAft>
                <a:spcPts val="1125"/>
              </a:spcAft>
            </a:pPr>
            <a:r>
              <a:rPr sz="1500" b="0" i="0">
                <a:solidFill>
                  <a:srgbClr val="15201E"/>
                </a:solidFill>
                <a:latin typeface="Segoe UI"/>
              </a:rPr>
              <a:t>Not approved by the FDA before sale.</a:t>
            </a:r>
          </a:p>
          <a:p>
            <a:pPr algn="l">
              <a:spcAft>
                <a:spcPts val="1125"/>
              </a:spcAft>
            </a:pPr>
            <a:r>
              <a:rPr sz="1500" b="0" i="0">
                <a:solidFill>
                  <a:srgbClr val="15201E"/>
                </a:solidFill>
                <a:latin typeface="Segoe UI"/>
              </a:rPr>
              <a:t>May differ from products tested in studies.</a:t>
            </a:r>
          </a:p>
          <a:p>
            <a:pPr algn="l">
              <a:spcAft>
                <a:spcPts val="1125"/>
              </a:spcAft>
            </a:pPr>
            <a:r>
              <a:rPr sz="1500" b="0" i="0">
                <a:solidFill>
                  <a:srgbClr val="15201E"/>
                </a:solidFill>
                <a:latin typeface="Segoe UI"/>
              </a:rPr>
              <a:t>Can interact with medicines.</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Cook with spices freely; treat capsules as supplements, not food.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MedlinePlus, Low-salt diet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One teaspoon of salt is a day's sodium</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7400" b="0" i="0">
                <a:solidFill>
                  <a:srgbClr val="0A3F3C"/>
                </a:solidFill>
                <a:latin typeface="Georgia"/>
              </a:rPr>
              <a:t>2,300</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mg of sodium in one measuring teaspoon of table salt</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7400" b="0" i="0">
                <a:solidFill>
                  <a:srgbClr val="0A3F3C"/>
                </a:solidFill>
                <a:latin typeface="Georgia"/>
              </a:rPr>
              <a:t>1,500</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mg a day: an even better goal for some people</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7400" b="0" i="0">
                <a:solidFill>
                  <a:srgbClr val="0A3F3C"/>
                </a:solidFill>
                <a:latin typeface="Georgia"/>
              </a:rPr>
              <a:t>140</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mg or less per serving: a good packaged choice</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Herbs and spices keep the flavor while you cut salt.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MedlinePlus, Low-salt diet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Herbs can replace salt in cooking</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Swap salt for pepper, garlic, herbs and lemon.</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Check spice blends: many contain salt.</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Use garlic powder, not garlic salt.</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Replace the shaker with a salt-free mix.</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Season with herbs first; reach for salt last.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Turmeric; NCCIH, Ginger; NCCIH, Cinnamon; NCCIH, Garlic</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As supplements, the evidence is mostly weak</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3993989"/>
                <a:gridCol w="7100425"/>
              </a:tblGrid>
              <a:tr h="640080">
                <a:tc>
                  <a:txBody>
                    <a:bodyPr/>
                    <a:lstStyle/>
                    <a:p>
                      <a:pPr algn="l"/>
                      <a:r>
                        <a:rPr sz="1400" b="1" i="0">
                          <a:solidFill>
                            <a:srgbClr val="46524F"/>
                          </a:solidFill>
                          <a:latin typeface="Segoe UI"/>
                        </a:rPr>
                        <a:t>Spice</a:t>
                      </a:r>
                    </a:p>
                  </a:txBody>
                  <a:tcPr marL="128016" marR="128016" anchor="ctr">
                    <a:solidFill>
                      <a:srgbClr val="EFECE4"/>
                    </a:solidFill>
                  </a:tcPr>
                </a:tc>
                <a:tc>
                  <a:txBody>
                    <a:bodyPr/>
                    <a:lstStyle/>
                    <a:p>
                      <a:pPr algn="l"/>
                      <a:r>
                        <a:rPr sz="1400" b="1" i="0">
                          <a:solidFill>
                            <a:srgbClr val="46524F"/>
                          </a:solidFill>
                          <a:latin typeface="Segoe UI"/>
                        </a:rPr>
                        <a:t>What NCCIH found</a:t>
                      </a:r>
                    </a:p>
                  </a:txBody>
                  <a:tcPr marL="128016" marR="128016" anchor="ctr">
                    <a:solidFill>
                      <a:srgbClr val="EFECE4"/>
                    </a:solidFill>
                  </a:tcPr>
                </a:tc>
              </a:tr>
              <a:tr h="640080">
                <a:tc>
                  <a:txBody>
                    <a:bodyPr/>
                    <a:lstStyle/>
                    <a:p>
                      <a:pPr algn="l"/>
                      <a:r>
                        <a:rPr sz="1900" b="1" i="0">
                          <a:solidFill>
                            <a:srgbClr val="15201E"/>
                          </a:solidFill>
                          <a:latin typeface="Segoe UI"/>
                        </a:rPr>
                        <a:t>Turmeric / curcumin</a:t>
                      </a:r>
                    </a:p>
                  </a:txBody>
                  <a:tcPr marL="128016" marR="128016" anchor="ctr">
                    <a:solidFill>
                      <a:srgbClr val="FFFFFF"/>
                    </a:solidFill>
                  </a:tcPr>
                </a:tc>
                <a:tc>
                  <a:txBody>
                    <a:bodyPr/>
                    <a:lstStyle/>
                    <a:p>
                      <a:pPr algn="l"/>
                      <a:r>
                        <a:rPr sz="1900" b="0" i="0">
                          <a:solidFill>
                            <a:srgbClr val="15201E"/>
                          </a:solidFill>
                          <a:latin typeface="Segoe UI"/>
                        </a:rPr>
                        <a:t>Not enough to conclude it helps any health purpose.</a:t>
                      </a:r>
                    </a:p>
                  </a:txBody>
                  <a:tcPr marL="128016" marR="128016" anchor="ctr">
                    <a:solidFill>
                      <a:srgbClr val="F6ECDB"/>
                    </a:solidFill>
                  </a:tcPr>
                </a:tc>
              </a:tr>
              <a:tr h="640080">
                <a:tc>
                  <a:txBody>
                    <a:bodyPr/>
                    <a:lstStyle/>
                    <a:p>
                      <a:pPr algn="l"/>
                      <a:r>
                        <a:rPr sz="1900" b="1" i="0">
                          <a:solidFill>
                            <a:srgbClr val="15201E"/>
                          </a:solidFill>
                          <a:latin typeface="Segoe UI"/>
                        </a:rPr>
                        <a:t>Ginger</a:t>
                      </a:r>
                    </a:p>
                  </a:txBody>
                  <a:tcPr marL="128016" marR="128016" anchor="ctr">
                    <a:solidFill>
                      <a:srgbClr val="FFFFFF"/>
                    </a:solidFill>
                  </a:tcPr>
                </a:tc>
                <a:tc>
                  <a:txBody>
                    <a:bodyPr/>
                    <a:lstStyle/>
                    <a:p>
                      <a:pPr algn="l"/>
                      <a:r>
                        <a:rPr sz="1900" b="0" i="0">
                          <a:solidFill>
                            <a:srgbClr val="15201E"/>
                          </a:solidFill>
                          <a:latin typeface="Segoe UI"/>
                        </a:rPr>
                        <a:t>May help nausea in pregnancy; most motion-sickness studies show no help.</a:t>
                      </a:r>
                    </a:p>
                  </a:txBody>
                  <a:tcPr marL="128016" marR="128016" anchor="ctr">
                    <a:solidFill>
                      <a:srgbClr val="F6ECDB"/>
                    </a:solidFill>
                  </a:tcPr>
                </a:tc>
              </a:tr>
              <a:tr h="640080">
                <a:tc>
                  <a:txBody>
                    <a:bodyPr/>
                    <a:lstStyle/>
                    <a:p>
                      <a:pPr algn="l"/>
                      <a:r>
                        <a:rPr sz="1900" b="1" i="0">
                          <a:solidFill>
                            <a:srgbClr val="15201E"/>
                          </a:solidFill>
                          <a:latin typeface="Segoe UI"/>
                        </a:rPr>
                        <a:t>Cinnamon</a:t>
                      </a:r>
                    </a:p>
                  </a:txBody>
                  <a:tcPr marL="128016" marR="128016" anchor="ctr">
                    <a:solidFill>
                      <a:srgbClr val="FFFFFF"/>
                    </a:solidFill>
                  </a:tcPr>
                </a:tc>
                <a:tc>
                  <a:txBody>
                    <a:bodyPr/>
                    <a:lstStyle/>
                    <a:p>
                      <a:pPr algn="l"/>
                      <a:r>
                        <a:rPr sz="1900" b="0" i="0">
                          <a:solidFill>
                            <a:srgbClr val="15201E"/>
                          </a:solidFill>
                          <a:latin typeface="Segoe UI"/>
                        </a:rPr>
                        <a:t>Research doesn't clearly support it for any condition.</a:t>
                      </a:r>
                    </a:p>
                  </a:txBody>
                  <a:tcPr marL="128016" marR="128016" anchor="ctr">
                    <a:solidFill>
                      <a:srgbClr val="F6ECDB"/>
                    </a:solidFill>
                  </a:tcPr>
                </a:tc>
              </a:tr>
              <a:tr h="640080">
                <a:tc>
                  <a:txBody>
                    <a:bodyPr/>
                    <a:lstStyle/>
                    <a:p>
                      <a:pPr algn="l"/>
                      <a:r>
                        <a:rPr sz="1900" b="1" i="0">
                          <a:solidFill>
                            <a:srgbClr val="15201E"/>
                          </a:solidFill>
                          <a:latin typeface="Segoe UI"/>
                        </a:rPr>
                        <a:t>Garlic</a:t>
                      </a:r>
                    </a:p>
                  </a:txBody>
                  <a:tcPr marL="128016" marR="128016" anchor="ctr">
                    <a:solidFill>
                      <a:srgbClr val="FFFFFF"/>
                    </a:solidFill>
                  </a:tcPr>
                </a:tc>
                <a:tc>
                  <a:txBody>
                    <a:bodyPr/>
                    <a:lstStyle/>
                    <a:p>
                      <a:pPr algn="l"/>
                      <a:r>
                        <a:rPr sz="1900" b="0" i="0">
                          <a:solidFill>
                            <a:srgbClr val="15201E"/>
                          </a:solidFill>
                          <a:latin typeface="Segoe UI"/>
                        </a:rPr>
                        <a:t>Very little research on this.</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Only ginger, for nausea in pregnancy, has some support.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Cinnamon; NCCIH, Turmeric</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Not shown</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No clear support for cinnamon for any condition.</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Turmeric</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Not enough evidence it helps any health purpose.</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Being promoted is not the same as being proven.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NCCIH, Ginger</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Ginger may help nausea in pregnancy</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May help nausea and vomiting in pregnancy.</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Most studies tested supplements, not food.</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Usually no help for motion sickness.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Pregnant? Ask your provider first.</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Some support for one use, and a question for your provider.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Garlic; NCCIH, Turmeric; NCCIH, Cinnamon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 few safety warnings are specific and real</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Garlic supplements may increase bleeding.</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High-absorption curcumin may harm the liver.</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Some cassia products are high in coumarin.</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The "cinnamon challenge" can cause serious harm.</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Tell your providers before surgery or if you take blood thinners.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Turmeric; NCCIH, Cinnamon; NCCIH, Using Dietary Supplements Wisely; U.S. Food and Drug Administration, FDA 101: Dietary Supplements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Ask four questions before adding a supplement</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Ask what it is for</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For most marketed uses, the evidence is weak.</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Check your medicines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Some herbs and medicines interact in harmful ways.</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Tell your care team</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Especially before surgery — as early as possible.</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Stop if problems start</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Stop, get advice and report the reaction.</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Check your medicines and tell your care team before you start.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Ginger; MedlinePlus, Herbal Medicine; NCCIH, Using Dietary Supplements Wisely; NCCIH, Cinnamon; U.S. Food and Drug Administration, FDA 101: Dietary Supplements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Capsules are regulated differently from medicines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Not FDA-approved before sale.</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No drug-style testing required.</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May differ from products studied.</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Labels may omit species or plant part.</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"Natural" does not necessarily mean safe.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Low-salt diet; NCCIH, Turmeric; NCCIH, Cinnamon</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“Why Do I Love Ginger So Much?”</a:t>
            </a:r>
          </a:p>
        </p:txBody>
      </p:sp>
      <p:sp>
        <p:nvSpPr>
          <p:cNvPr id="10" name="TextBox 9"/>
          <p:cNvSpPr txBox="1"/>
          <p:nvPr/>
        </p:nvSpPr>
        <p:spPr>
          <a:xfrm>
            <a:off x="868680" y="26212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2016-04-05</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advice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Spices as part of everyday cooking</a:t>
            </a:r>
          </a:p>
          <a:p>
            <a:pPr algn="l">
              <a:spcAft>
                <a:spcPts val="1275"/>
              </a:spcAft>
            </a:pPr>
            <a:r>
              <a:rPr sz="1700" b="0" i="0">
                <a:solidFill>
                  <a:srgbClr val="15201E"/>
                </a:solidFill>
                <a:latin typeface="Segoe UI"/>
              </a:rPr>
              <a:t>Herbs in place of salt</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Spices lowering A1C or cholesterol</a:t>
            </a:r>
          </a:p>
          <a:p>
            <a:pPr algn="l">
              <a:spcAft>
                <a:spcPts val="1275"/>
              </a:spcAft>
            </a:pPr>
            <a:r>
              <a:rPr sz="1700" b="0" i="0">
                <a:solidFill>
                  <a:srgbClr val="15201E"/>
                </a:solidFill>
                <a:latin typeface="Segoe UI"/>
              </a:rPr>
              <a:t>Spices changing antibodies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kitchen advice fits; his treatment claims lack evidence.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NCCIH, Echinacea; NCCIH, Goldenseal; NCCIH, Red Yeast Rice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Formulary herbs: infection and cholesterol</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Goldenseal and echinacea ("Unibiotic")</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 formulary</a:t>
            </a:r>
          </a:p>
        </p:txBody>
      </p:sp>
      <p:sp>
        <p:nvSpPr>
          <p:cNvPr id="12" name="Rounded Rectangle 11"/>
          <p:cNvSpPr/>
          <p:nvPr/>
        </p:nvSpPr>
        <p:spPr>
          <a:xfrm>
            <a:off x="6263640"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Mixed evidence</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Echinacea: a possible small effect on colds. Goldenseal: not enough evidence; lowers metformin.</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Red yeast rice for cholesterol</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 formulary</a:t>
            </a:r>
          </a:p>
        </p:txBody>
      </p:sp>
      <p:sp>
        <p:nvSpPr>
          <p:cNvPr id="18" name="Rounded Rectangle 17"/>
          <p:cNvSpPr/>
          <p:nvPr/>
        </p:nvSpPr>
        <p:spPr>
          <a:xfrm>
            <a:off x="6263640"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Mixed evidence</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Can contain a natural statin, in unknown amounts.</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Red yeast rice acts like a statin; goldenseal changes metformin.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NCCIH, Fenugreek; MedlinePlus, Senna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Formulary herbs: fenugreek, senna and the rest</a:t>
            </a:r>
          </a:p>
        </p:txBody>
      </p:sp>
      <p:sp>
        <p:nvSpPr>
          <p:cNvPr id="8" name="Rounded Rectangle 7"/>
          <p:cNvSpPr/>
          <p:nvPr/>
        </p:nvSpPr>
        <p:spPr>
          <a:xfrm>
            <a:off x="548640" y="1691640"/>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018032"/>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560832"/>
          </a:xfrm>
          <a:prstGeom prst="rect">
            <a:avLst/>
          </a:prstGeom>
          <a:noFill/>
        </p:spPr>
        <p:txBody>
          <a:bodyPr wrap="square" lIns="18288" rIns="18288" tIns="18288" bIns="18288" anchor="t">
            <a:spAutoFit/>
          </a:bodyPr>
          <a:lstStyle/>
          <a:p>
            <a:pPr algn="l"/>
            <a:r>
              <a:rPr sz="1900" b="1" i="0">
                <a:solidFill>
                  <a:srgbClr val="15201E"/>
                </a:solidFill>
                <a:latin typeface="Segoe UI"/>
              </a:rPr>
              <a:t>Fenugreek (methi dana)</a:t>
            </a:r>
          </a:p>
        </p:txBody>
      </p:sp>
      <p:sp>
        <p:nvSpPr>
          <p:cNvPr id="11" name="TextBox 10"/>
          <p:cNvSpPr txBox="1"/>
          <p:nvPr/>
        </p:nvSpPr>
        <p:spPr>
          <a:xfrm>
            <a:off x="868680" y="2325624"/>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 formulary</a:t>
            </a:r>
          </a:p>
        </p:txBody>
      </p:sp>
      <p:sp>
        <p:nvSpPr>
          <p:cNvPr id="12" name="Rounded Rectangle 11"/>
          <p:cNvSpPr/>
          <p:nvPr/>
        </p:nvSpPr>
        <p:spPr>
          <a:xfrm>
            <a:off x="6263640"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3" name="TextBox 12"/>
          <p:cNvSpPr txBox="1"/>
          <p:nvPr/>
        </p:nvSpPr>
        <p:spPr>
          <a:xfrm>
            <a:off x="6263640" y="2221992"/>
            <a:ext cx="5196535" cy="414528"/>
          </a:xfrm>
          <a:prstGeom prst="rect">
            <a:avLst/>
          </a:prstGeom>
          <a:noFill/>
        </p:spPr>
        <p:txBody>
          <a:bodyPr wrap="square" lIns="18288" rIns="18288" tIns="18288" bIns="18288" anchor="t">
            <a:spAutoFit/>
          </a:bodyPr>
          <a:lstStyle/>
          <a:p>
            <a:pPr algn="l"/>
            <a:r>
              <a:rPr sz="1500" b="0" i="0">
                <a:solidFill>
                  <a:srgbClr val="46524F"/>
                </a:solidFill>
                <a:latin typeface="Segoe UI"/>
              </a:rPr>
              <a:t>May lower blood sugar; low-quality studies; unsafe in pregnancy above food amounts.</a:t>
            </a:r>
          </a:p>
        </p:txBody>
      </p:sp>
      <p:sp>
        <p:nvSpPr>
          <p:cNvPr id="14" name="Rounded Rectangle 13"/>
          <p:cNvSpPr/>
          <p:nvPr/>
        </p:nvSpPr>
        <p:spPr>
          <a:xfrm>
            <a:off x="548640" y="2874264"/>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2874264"/>
            <a:ext cx="82296" cy="1018032"/>
          </a:xfrm>
          <a:prstGeom prst="rect">
            <a:avLst/>
          </a:prstGeom>
          <a:solidFill>
            <a:srgbClr val="0A3F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2983992"/>
            <a:ext cx="5120640" cy="560832"/>
          </a:xfrm>
          <a:prstGeom prst="rect">
            <a:avLst/>
          </a:prstGeom>
          <a:noFill/>
        </p:spPr>
        <p:txBody>
          <a:bodyPr wrap="square" lIns="18288" rIns="18288" tIns="18288" bIns="18288" anchor="t">
            <a:spAutoFit/>
          </a:bodyPr>
          <a:lstStyle/>
          <a:p>
            <a:pPr algn="l"/>
            <a:r>
              <a:rPr sz="1900" b="1" i="0">
                <a:solidFill>
                  <a:srgbClr val="15201E"/>
                </a:solidFill>
                <a:latin typeface="Segoe UI"/>
              </a:rPr>
              <a:t>Senna tablets</a:t>
            </a:r>
          </a:p>
        </p:txBody>
      </p:sp>
      <p:sp>
        <p:nvSpPr>
          <p:cNvPr id="17" name="TextBox 16"/>
          <p:cNvSpPr txBox="1"/>
          <p:nvPr/>
        </p:nvSpPr>
        <p:spPr>
          <a:xfrm>
            <a:off x="868680" y="3508248"/>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 formulary</a:t>
            </a:r>
          </a:p>
        </p:txBody>
      </p:sp>
      <p:sp>
        <p:nvSpPr>
          <p:cNvPr id="18" name="Rounded Rectangle 17"/>
          <p:cNvSpPr/>
          <p:nvPr/>
        </p:nvSpPr>
        <p:spPr>
          <a:xfrm>
            <a:off x="6263640" y="3002280"/>
            <a:ext cx="2651760" cy="329184"/>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0A3F3C"/>
                </a:solidFill>
                <a:latin typeface="Segoe UI"/>
              </a:rPr>
              <a:t>Supported by evidence</a:t>
            </a:r>
          </a:p>
        </p:txBody>
      </p:sp>
      <p:sp>
        <p:nvSpPr>
          <p:cNvPr id="19" name="TextBox 18"/>
          <p:cNvSpPr txBox="1"/>
          <p:nvPr/>
        </p:nvSpPr>
        <p:spPr>
          <a:xfrm>
            <a:off x="6263640" y="3404616"/>
            <a:ext cx="5196535" cy="414528"/>
          </a:xfrm>
          <a:prstGeom prst="rect">
            <a:avLst/>
          </a:prstGeom>
          <a:noFill/>
        </p:spPr>
        <p:txBody>
          <a:bodyPr wrap="square" lIns="18288" rIns="18288" tIns="18288" bIns="18288" anchor="t">
            <a:spAutoFit/>
          </a:bodyPr>
          <a:lstStyle/>
          <a:p>
            <a:pPr algn="l"/>
            <a:r>
              <a:rPr sz="1500" b="0" i="0">
                <a:solidFill>
                  <a:srgbClr val="46524F"/>
                </a:solidFill>
                <a:latin typeface="Segoe UI"/>
              </a:rPr>
              <a:t>An accepted short-term laxative; not for long-term use.</a:t>
            </a:r>
          </a:p>
        </p:txBody>
      </p:sp>
      <p:sp>
        <p:nvSpPr>
          <p:cNvPr id="20" name="Rounded Rectangle 19"/>
          <p:cNvSpPr/>
          <p:nvPr/>
        </p:nvSpPr>
        <p:spPr>
          <a:xfrm>
            <a:off x="548640" y="4056888"/>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4056888"/>
            <a:ext cx="82296" cy="1018032"/>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68680" y="4166616"/>
            <a:ext cx="5120640" cy="560832"/>
          </a:xfrm>
          <a:prstGeom prst="rect">
            <a:avLst/>
          </a:prstGeom>
          <a:noFill/>
        </p:spPr>
        <p:txBody>
          <a:bodyPr wrap="square" lIns="18288" rIns="18288" tIns="18288" bIns="18288" anchor="t">
            <a:spAutoFit/>
          </a:bodyPr>
          <a:lstStyle/>
          <a:p>
            <a:pPr algn="l"/>
            <a:r>
              <a:rPr sz="1900" b="1" i="0">
                <a:solidFill>
                  <a:srgbClr val="15201E"/>
                </a:solidFill>
                <a:latin typeface="Segoe UI"/>
              </a:rPr>
              <a:t>Items not assessed here</a:t>
            </a:r>
          </a:p>
        </p:txBody>
      </p:sp>
      <p:sp>
        <p:nvSpPr>
          <p:cNvPr id="23" name="TextBox 22"/>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 formulary</a:t>
            </a:r>
          </a:p>
        </p:txBody>
      </p:sp>
      <p:sp>
        <p:nvSpPr>
          <p:cNvPr id="24" name="Rounded Rectangle 23"/>
          <p:cNvSpPr/>
          <p:nvPr/>
        </p:nvSpPr>
        <p:spPr>
          <a:xfrm>
            <a:off x="6263640" y="4184904"/>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assessed here</a:t>
            </a:r>
          </a:p>
        </p:txBody>
      </p:sp>
      <p:sp>
        <p:nvSpPr>
          <p:cNvPr id="25" name="TextBox 24"/>
          <p:cNvSpPr txBox="1"/>
          <p:nvPr/>
        </p:nvSpPr>
        <p:spPr>
          <a:xfrm>
            <a:off x="6263640" y="4587240"/>
            <a:ext cx="5196535" cy="414528"/>
          </a:xfrm>
          <a:prstGeom prst="rect">
            <a:avLst/>
          </a:prstGeom>
          <a:noFill/>
        </p:spPr>
        <p:txBody>
          <a:bodyPr wrap="square" lIns="18288" rIns="18288" tIns="18288" bIns="18288" anchor="t">
            <a:spAutoFit/>
          </a:bodyPr>
          <a:lstStyle/>
          <a:p>
            <a:pPr algn="l"/>
            <a:r>
              <a:rPr sz="1500" b="0" i="0">
                <a:solidFill>
                  <a:srgbClr val="46524F"/>
                </a:solidFill>
                <a:latin typeface="Segoe UI"/>
              </a:rPr>
              <a:t>Not yet assessed; no claim either way.</a:t>
            </a:r>
          </a:p>
        </p:txBody>
      </p:sp>
      <p:sp>
        <p:nvSpPr>
          <p:cNvPr id="26" name="Rounded Rectangle 2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Senna is a sound short-term laxative; others need checking.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Unusual bleeding or bruising, especially on a blood thinner</a:t>
            </a:r>
          </a:p>
        </p:txBody>
      </p:sp>
      <p:sp>
        <p:nvSpPr>
          <p:cNvPr id="9" name="Oval 8"/>
          <p:cNvSpPr/>
          <p:nvPr/>
        </p:nvSpPr>
        <p:spPr>
          <a:xfrm>
            <a:off x="548640"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25552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Yellow eyes or skin, or dark urine, on turmeric</a:t>
            </a:r>
          </a:p>
        </p:txBody>
      </p:sp>
      <p:sp>
        <p:nvSpPr>
          <p:cNvPr id="11" name="Oval 10"/>
          <p:cNvSpPr/>
          <p:nvPr/>
        </p:nvSpPr>
        <p:spPr>
          <a:xfrm>
            <a:off x="548640"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281940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Shaking or confusion after adding a supplement to diabetes medicine</a:t>
            </a:r>
          </a:p>
        </p:txBody>
      </p:sp>
      <p:sp>
        <p:nvSpPr>
          <p:cNvPr id="13" name="Oval 12"/>
          <p:cNvSpPr/>
          <p:nvPr/>
        </p:nvSpPr>
        <p:spPr>
          <a:xfrm>
            <a:off x="548640"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38328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Pregnancy vomiting that stops you keeping fluids down</a:t>
            </a:r>
          </a:p>
        </p:txBody>
      </p:sp>
      <p:sp>
        <p:nvSpPr>
          <p:cNvPr id="15" name="Oval 14"/>
          <p:cNvSpPr/>
          <p:nvPr/>
        </p:nvSpPr>
        <p:spPr>
          <a:xfrm>
            <a:off x="548640"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394716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Choking or trouble breathing after inhaling spice powder: 911</a:t>
            </a:r>
          </a:p>
        </p:txBody>
      </p:sp>
      <p:sp>
        <p:nvSpPr>
          <p:cNvPr id="17" name="Oval 16"/>
          <p:cNvSpPr/>
          <p:nvPr/>
        </p:nvSpPr>
        <p:spPr>
          <a:xfrm>
            <a:off x="548640"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1097280" y="4511040"/>
            <a:ext cx="10454335" cy="563880"/>
          </a:xfrm>
          <a:prstGeom prst="rect">
            <a:avLst/>
          </a:prstGeom>
          <a:noFill/>
        </p:spPr>
        <p:txBody>
          <a:bodyPr wrap="square" lIns="18288" rIns="18288" tIns="18288" bIns="18288" anchor="t">
            <a:spAutoFit/>
          </a:bodyPr>
          <a:lstStyle/>
          <a:p>
            <a:pPr algn="l"/>
            <a:r>
              <a:rPr sz="2100" b="0" i="0">
                <a:solidFill>
                  <a:srgbClr val="15201E"/>
                </a:solidFill>
                <a:latin typeface="Segoe UI"/>
              </a:rPr>
              <a:t>Face swelling or trouble breathing: call 911</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When in doubt, stop the product and get advice.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Low-salt diet; NCCIH, Turmeric; NCCIH, Using Dietary Supplements Wisely</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Season one meal with herbs instead of salt</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your spice blends for salt</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Put herbal supplements on your medicine list</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Mention them early before any surgery</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Bring the bottle, not the memory</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in the kitchen; bring the bottles to a pharmacist.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17</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NCCIH — Turmeric</a:t>
            </a:r>
          </a:p>
          <a:p>
            <a:pPr algn="l">
              <a:spcAft>
                <a:spcPts val="1200"/>
              </a:spcAft>
            </a:pPr>
            <a:r>
              <a:rPr sz="1600" b="0" i="0">
                <a:solidFill>
                  <a:srgbClr val="46524F"/>
                </a:solidFill>
                <a:latin typeface="Segoe UI"/>
              </a:rPr>
              <a:t>NCCIH — Ginger</a:t>
            </a:r>
          </a:p>
          <a:p>
            <a:pPr algn="l">
              <a:spcAft>
                <a:spcPts val="1200"/>
              </a:spcAft>
            </a:pPr>
            <a:r>
              <a:rPr sz="1600" b="0" i="0">
                <a:solidFill>
                  <a:srgbClr val="46524F"/>
                </a:solidFill>
                <a:latin typeface="Segoe UI"/>
              </a:rPr>
              <a:t>NCCIH — Cinnamon</a:t>
            </a:r>
          </a:p>
          <a:p>
            <a:pPr algn="l">
              <a:spcAft>
                <a:spcPts val="1200"/>
              </a:spcAft>
            </a:pPr>
            <a:r>
              <a:rPr sz="1600" b="0" i="0">
                <a:solidFill>
                  <a:srgbClr val="46524F"/>
                </a:solidFill>
                <a:latin typeface="Segoe UI"/>
              </a:rPr>
              <a:t>NCCIH — Garlic</a:t>
            </a:r>
          </a:p>
          <a:p>
            <a:pPr algn="l">
              <a:spcAft>
                <a:spcPts val="1200"/>
              </a:spcAft>
            </a:pPr>
            <a:r>
              <a:rPr sz="1600" b="0" i="0">
                <a:solidFill>
                  <a:srgbClr val="46524F"/>
                </a:solidFill>
                <a:latin typeface="Segoe UI"/>
              </a:rPr>
              <a:t>NCCIH — Using Dietary Supplements Wisely</a:t>
            </a:r>
          </a:p>
          <a:p>
            <a:pPr algn="l">
              <a:spcAft>
                <a:spcPts val="1200"/>
              </a:spcAft>
            </a:pPr>
            <a:r>
              <a:rPr sz="1600" b="0" i="0">
                <a:solidFill>
                  <a:srgbClr val="46524F"/>
                </a:solidFill>
                <a:latin typeface="Segoe UI"/>
              </a:rPr>
              <a:t>U.S. Food and Drug Administration — FDA 101: Dietary Supplements</a:t>
            </a:r>
          </a:p>
          <a:p>
            <a:pPr algn="l">
              <a:spcAft>
                <a:spcPts val="1200"/>
              </a:spcAft>
            </a:pPr>
            <a:r>
              <a:rPr sz="1600" b="0" i="0">
                <a:solidFill>
                  <a:srgbClr val="46524F"/>
                </a:solidFill>
                <a:latin typeface="Segoe UI"/>
              </a:rPr>
              <a:t>MedlinePlus — Herbal Medicine</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Low-salt diet</a:t>
            </a:r>
          </a:p>
          <a:p>
            <a:pPr algn="l">
              <a:spcAft>
                <a:spcPts val="1200"/>
              </a:spcAft>
            </a:pPr>
            <a:r>
              <a:rPr sz="1600" b="0" i="0">
                <a:solidFill>
                  <a:srgbClr val="46524F"/>
                </a:solidFill>
                <a:latin typeface="Segoe UI"/>
              </a:rPr>
              <a:t>NCCIH — Goldenseal</a:t>
            </a:r>
          </a:p>
          <a:p>
            <a:pPr algn="l">
              <a:spcAft>
                <a:spcPts val="1200"/>
              </a:spcAft>
            </a:pPr>
            <a:r>
              <a:rPr sz="1600" b="0" i="0">
                <a:solidFill>
                  <a:srgbClr val="46524F"/>
                </a:solidFill>
                <a:latin typeface="Segoe UI"/>
              </a:rPr>
              <a:t>NCCIH — Echinacea</a:t>
            </a:r>
          </a:p>
          <a:p>
            <a:pPr algn="l">
              <a:spcAft>
                <a:spcPts val="1200"/>
              </a:spcAft>
            </a:pPr>
            <a:r>
              <a:rPr sz="1600" b="0" i="0">
                <a:solidFill>
                  <a:srgbClr val="46524F"/>
                </a:solidFill>
                <a:latin typeface="Segoe UI"/>
              </a:rPr>
              <a:t>NCCIH — Red Yeast Rice</a:t>
            </a:r>
          </a:p>
          <a:p>
            <a:pPr algn="l">
              <a:spcAft>
                <a:spcPts val="1200"/>
              </a:spcAft>
            </a:pPr>
            <a:r>
              <a:rPr sz="1600" b="0" i="0">
                <a:solidFill>
                  <a:srgbClr val="46524F"/>
                </a:solidFill>
                <a:latin typeface="Segoe UI"/>
              </a:rPr>
              <a:t>NCCIH — Fenugreek</a:t>
            </a:r>
          </a:p>
          <a:p>
            <a:pPr algn="l">
              <a:spcAft>
                <a:spcPts val="1200"/>
              </a:spcAft>
            </a:pPr>
            <a:r>
              <a:rPr sz="1600" b="0" i="0">
                <a:solidFill>
                  <a:srgbClr val="46524F"/>
                </a:solidFill>
                <a:latin typeface="Segoe UI"/>
              </a:rPr>
              <a:t>MedlinePlus — Senna</a:t>
            </a:r>
          </a:p>
          <a:p>
            <a:pPr algn="l">
              <a:spcAft>
                <a:spcPts val="1200"/>
              </a:spcAft>
            </a:pPr>
            <a:r>
              <a:rPr sz="1600" b="0" i="0">
                <a:solidFill>
                  <a:srgbClr val="46524F"/>
                </a:solidFill>
                <a:latin typeface="Segoe UI"/>
              </a:rPr>
              <a:t>Pakistan Institute of Medical Advancement — Handwritten clinic formulary, 2 pages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7 more warning-sign sources.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HERBS &amp; SPICES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18</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I be limiting salt, and to how much?</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any of my herbal products interact with my medicines?</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there anything I should stop before my next procedure?</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this supplement safe for me in pregnancy or breastfeeding?</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