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نشست سینے کی جلن، ریفلکس اور GERD کو آسان زبان میں سمجھاتی ہے۔ ان سلائیڈز کی ہر بات صحتِ عامہ کے ذرائع سے لی گئی ہے، اور ہر سلائیڈ کے نیچے ماخذ درج ہے۔ اپنی دواؤں کے بارے میں سوالات فارماسسٹ یا معالج سے پوچھیں؛ یہ عمومی تعلیم ہے، ذاتی مشورہ نہیں۔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تعداد سے آغاز کریں۔ حاضرین سے پوچھیں کہ کتنوں کو زیادہ تر ہفتوں میں سینے کی جلن ہوتی ہے، اور کتنے مہینوں سے وہی گولیاں خرید رہے ہیں۔ ہفتے میں دو بار سے زیادہ جلن GERD کی نشانی ہو سکتی ہے، اور یہ معالج سے بات کرنے کی وجہ ہے، بڑا ڈبہ خریدنے کی نہیں۔ یہ بھی بتائیں کہ GERD جلن کے بغیر بھی ہو سکتی ہے۔</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پہلے طریقۂ کار۔ غذا کی نالی کے نچلے سرے کا گول پٹھا، ڈایافرام کی مدد سے، عموماً معدے کا مواد معدے میں رکھتا ہے۔ جب یہ کمزور ہو یا غلط وقت پر ڈھیلا ہو تو مواد واپس آتا ہے۔ یہی ریفلکس ہے۔ زیادہ تر لوگوں کو کبھی کبھار ایسا ہوتا ہے، اکثر پتا چلے بغیر۔</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تصویری شکل ہے، ناپا ہوا ڈیٹا نہیں۔ کبھی کبھار کا ریفلکس عام ہے۔ ہفتے میں دو یا زیادہ بار علامات GERD کی نشانی ہو سکتی ہیں، جو بار بار تکلیف دہ علامات یا پیچیدگیوں والی دیرپا کیفیت ہے۔ علاج نہ ہو تو GERD کبھی کبھار سوزش، تنگی یا بیریٹس ایسوفیگس پیدا کر سکتی ہے۔ لفظ "کبھی کبھار" اہم ہے۔</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GERD عام ہے۔ محققین کے اندازے کے مطابق امریکہ میں تقریباً ہر پانچ میں سے ایک شخص کو یہ ہے۔ میڈلائن پلس ہفتے میں دو یا زیادہ بار علامات کو GERD کی ممکنہ نشانی بتاتا ہے۔ زیادہ وزن یا موٹاپا، حمل، سگریٹ یا اس کا دھواں، اور بعض دوائیں اس کا امکان بڑھاتی ہیں۔</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علامات مختلف ہوتی ہیں۔ عام جوڑی سینے کی جلن اور ریگرجیٹیشن ہے۔ مگر GERD والے ہر بالغ کو یہ نہیں ہوتیں۔ کچھ لوگ ایسی کھانسی لے کر آتے ہیں جو ٹھیک نہیں ہوتی، بیٹھی ہوئی آواز، یا نگلنے میں دقت۔ اگر آپ کو یہ علامات ہوں تو معالج سے خاص طور پر ریفلکس کا ذکر کریں۔ یہ آسانی سے نظرانداز ہو جاتا ہے۔</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تین عدد یاد رکھنے کے قابل ہیں۔ اگر علامات رات کو ہوں تو لیٹنے سے کم از کم تین گھنٹے پہلے کھائیں۔ نیند میں سر چھ سے آٹھ انچ اونچا رکھیں، سر اور کمر کے اوپری حصے کے نیچے فوم ویج یا اضافی تکیوں سے۔ اور اگر جلن تین مہینے یا زیادہ سے ہے تو خود علاج سے پہلے معالج سے بات کریں۔</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وہ تبدیلیاں ہیں جو ذرائع بیان کرتے ہیں۔ کھانے کے بارے میں انداز پر غور کریں۔ کچھ لوگوں کے حقیقی محرکات ہوتے ہیں، عموماً کھٹے پھل، ٹماٹر، الکحل، چاکلیٹ، کیفین، چکنائی، پودینہ اور مصالحے۔ مگر رہنمائی یہ ہے کہ مخصوص چیزیں معالج کے ساتھ آزمائیں، سب کچھ ایک ساتھ نہ چھوڑیں۔</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اینٹاسڈ ہلکی اور کبھی کبھار کی علامات کے لیے ہیں، معالج کی رضامندی کے بغیر روزانہ یا شدید علامات کے لیے نہیں۔ ایچ ٹو بلاکر معدے کا تیزاب کم کرتے ہیں اور نالی کو بھرنے میں مدد دیتے ہیں، اگرچہ پی پی آئی جتنا نہیں۔</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پی پی آئی معدے کا تیزاب کم کرتے ہیں اور ایچ ٹو بلاکر سے بہتر علاج کرتے ہیں؛ یہ عموماً محفوظ اور مؤثر ہیں، اور طویل اثرات زیرِ مطالعہ ہیں۔ بغیر نسخے کا اومیپرازول چودہ دن کا کورس ہے، معالج کے بغیر ہر چار مہینے میں ایک بار سے زیادہ نہیں، اور یہ فوری آرام کے لیے نہیں۔</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سلائیڈ جائزے کے بارے میں ہے، خوف کے بارے میں نہیں۔ PPI مؤثر ہیں۔ مگر کسی مختصر مسئلے کے لیے کیا گیا فیصلہ خاموشی سے برسوں چل سکتا ہے۔ طویل استعمال سے میگنیشیم کم ہو سکتا ہے، اور زیادہ خوراک یا ایک سال یا زیادہ میں ہڈی ٹوٹنے کا خطرہ بڑھتا ہے۔ پیغام یہ ہے: جائزے کا کہیں، اور نسخے والی PPI کبھی خود بند نہ کریں۔</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تاریخی نوٹ۔ ڈاکٹر ماجد علی ریفلکس کو معدے کا میکانکی مسئلہ سمجھتے تھے اور کھانے کے وقت اور گلے اور آواز کی علامات پر توجہ دیتے تھے۔ ان نکات پر موجودہ رہنمائی متفق ہے۔ ان کے طریقۂ علاج اور تیزاب کم کرنے والی دواؤں کو غلط کہنے کا خیال یہاں استعمال کیے گئے ذرائع سے ثابت نہیں۔</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کیسے پہچانیں کہ بات ریفلکس سے بڑھ کر ہے۔ عام جلن جلتی اور اوپر اٹھتی ہے۔ اگر عام دوا سے فائدہ نہ ہو، یا نگلنے میں دقت، الٹی، کالا پاخانہ یا وزن کم ہو تو معالج سے ملیں۔ اور سانس پھولنے کے ساتھ سینے میں درد، یا جبڑے یا بازو میں درد ہو تو نائن ون ون پر کال کریں۔ دل کے دورے کی تکلیف جلن جیسی لگ سکتی ہے۔</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پر فوری طبی مدد ضروری ہے۔ یہ فہرست پراپر ہیلتھ کی حفاظتی عبارت ہے اور اس کی فارماسسٹ سے منظوری باقی ہے، اس لیے اسے عمومی رہنمائی کے طور پر پیش کریں اور لوگوں کو ان کی اپنی طبی ٹیم کی طرف رجوع کروائیں۔ پہلے نکتے پر زور دیں: سینے کے درد کو کبھی جلن نہ سمجھیں۔</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ہفتے کے لیے پانچ چھوٹے قدم۔ آخری کھانا جلدی کریں، نیند میں سر اونچا رکھیں، ایک ہفتہ لکھیں کہ علامات کب ہوتی ہیں، گنیں کہ ریفلکس کی دوا کب سے لے رہے ہیں، اور اپنی تمام دوائیں اور سپلیمنٹس فارمیسی لے کر آئیں۔</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لیکچر کے تمام اعداد ان ذرائع سے ہیں۔ تمام دعووں کی مکمل فہرست، ہر ایک کے اصل اقتباس کے ساتھ، موضوع کے حوالہ جات والے صفحے پر موجود ہے۔ ہر اسنیپ شاٹ محفوظ کر کے لفظ بہ لفظ جانچا گیا۔ تاریخی حصہ ڈاکٹر ماجد علی کے آرکائیو سے ہے، اور جو دعوے ہم نے شامل نہیں کیے وہ بھی وہیں درج ہیں۔ فوری مدد کی علامات ان ذرائع کا بھی حوالہ دیتی ہیں: NIDDK — Symptoms &amp; Causes of GI Bleeding۔</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اگلی ملاقات میں ساتھ لے جا سکیں۔ مشورہ دیں کہ لکھ لیں علامات کتنی بار ہوتی ہیں اور ریفلکس کی کوئی دوا کب سے لے رہے ہیں۔ یاد دلائیں کہ یہ لیکچر جائزے کا نسخہ ہے اور ابھی فارماسسٹ سے منظور شدہ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سینے کی جلن اور ریفلکس</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سینے کی جلن اور ریفلکس: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ریفلکس کیا ہے، یہ </a:t>
            </a:r>
            <a:r>
              <a:rPr sz="1920" b="0" i="0" lang="en-US">
                <a:solidFill>
                  <a:srgbClr val="B9D4CF"/>
                </a:solidFill>
                <a:latin typeface="Segoe UI"/>
              </a:rPr>
              <a:t>‎GERD‎</a:t>
            </a:r>
            <a:r>
              <a:rPr sz="1920" b="0" i="0" lang="ur-PK">
                <a:solidFill>
                  <a:srgbClr val="B9D4CF"/>
                </a:solidFill>
                <a:latin typeface="Segoe UI"/>
                <a:cs typeface="Noto Nastaliq Urdu"/>
              </a:rPr>
              <a:t> کب بنتا ہے، کیا مدد کرتا ہے، اور تیزاب کم کرنے والی دواؤں کے طویل استعمال کو کیسے دیکھیں</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‎20‎</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سینے کی جلن اور ریفلکس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MedlinePlus, Heartburn</a:t>
            </a:r>
          </a:p>
        </p:txBody>
      </p:sp>
      <p:sp>
        <p:nvSpPr>
          <p:cNvPr id="7" name="TextBox 6"/>
          <p:cNvSpPr txBox="1"/>
          <p:nvPr/>
        </p:nvSpPr>
        <p:spPr>
          <a:xfrm>
            <a:off x="1218895" y="1831340"/>
            <a:ext cx="10424160" cy="25831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زیادہ تر ہفتوں میں سینے کی جلن؟ شاید گولیوں کے ایک اور ڈبے کی بجائے بات کرنے کا وقت ہے۔</a:t>
            </a:r>
          </a:p>
        </p:txBody>
      </p:sp>
      <p:sp>
        <p:nvSpPr>
          <p:cNvPr id="8" name="Rectangle 7"/>
          <p:cNvSpPr/>
          <p:nvPr/>
        </p:nvSpPr>
        <p:spPr>
          <a:xfrm>
            <a:off x="11588191" y="4597400"/>
            <a:ext cx="54864" cy="10261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4551680"/>
            <a:ext cx="9601200" cy="11176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ہفتے میں دو بار سے زیادہ </a:t>
            </a:r>
            <a:r>
              <a:rPr sz="2304" b="0" i="0" lang="en-US">
                <a:solidFill>
                  <a:srgbClr val="46524F"/>
                </a:solidFill>
                <a:latin typeface="Segoe UI"/>
              </a:rPr>
              <a:t>‎GERD‎</a:t>
            </a:r>
            <a:r>
              <a:rPr sz="2304" b="0" i="0" lang="ur-PK">
                <a:solidFill>
                  <a:srgbClr val="46524F"/>
                </a:solidFill>
                <a:latin typeface="Segoe UI"/>
                <a:cs typeface="Noto Nastaliq Urdu"/>
              </a:rPr>
              <a:t> کی نشانی ہو سکتی ہے۔ </a:t>
            </a:r>
            <a:r>
              <a:rPr sz="2304" b="0" i="0" lang="en-US">
                <a:solidFill>
                  <a:srgbClr val="46524F"/>
                </a:solidFill>
                <a:latin typeface="Segoe UI"/>
              </a:rPr>
              <a:t>‎GERD‎</a:t>
            </a:r>
            <a:r>
              <a:rPr sz="2304" b="0" i="0" lang="ur-PK">
                <a:solidFill>
                  <a:srgbClr val="46524F"/>
                </a:solidFill>
                <a:latin typeface="Segoe UI"/>
                <a:cs typeface="Noto Nastaliq Urdu"/>
              </a:rPr>
              <a:t> جلن کے بغیر بھی ہو سکتی ہے۔</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سینے کی جلن اور ریفلکس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Definition &amp; Facts for GER &amp; GERD; NIDDK, Symptoms &amp; Causes of GER &amp; GERD</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ایک پٹھا عموماً معدے کا مواد نیچے رکھتا ہے</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7990636" y="2267712"/>
            <a:ext cx="2600859"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8219236" y="2926080"/>
            <a:ext cx="3423818" cy="64008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آپ نگلتے ہیں</a:t>
            </a:r>
          </a:p>
        </p:txBody>
      </p:sp>
      <p:sp>
        <p:nvSpPr>
          <p:cNvPr id="11" name="TextBox 10"/>
          <p:cNvSpPr txBox="1"/>
          <p:nvPr/>
        </p:nvSpPr>
        <p:spPr>
          <a:xfrm>
            <a:off x="8219236" y="3611880"/>
            <a:ext cx="3423818" cy="1371600"/>
          </a:xfrm>
          <a:prstGeom prst="rect">
            <a:avLst/>
          </a:prstGeom>
          <a:noFill/>
        </p:spPr>
        <p:txBody>
          <a:bodyPr wrap="square" lIns="18288" rIns="18288" tIns="18288" bIns="18288" anchor="t">
            <a:spAutoFit/>
          </a:bodyPr>
          <a:lstStyle/>
          <a:p>
            <a:pPr algn="r" rtl="1">
              <a:lnSpc>
                <a:spcPct val="125000"/>
              </a:lnSpc>
            </a:pPr>
            <a:r>
              <a:rPr sz="1536" b="0" i="0" lang="ur-PK">
                <a:solidFill>
                  <a:srgbClr val="46524F"/>
                </a:solidFill>
                <a:latin typeface="Segoe UI"/>
                <a:cs typeface="Noto Nastaliq Urdu"/>
              </a:rPr>
              <a:t>غذا، غذا کی نالی سے ہوتی ہوئی معدے میں جاتی ہے۔</a:t>
            </a:r>
          </a:p>
        </p:txBody>
      </p:sp>
      <p:sp>
        <p:nvSpPr>
          <p:cNvPr id="12" name="Oval 11"/>
          <p:cNvSpPr/>
          <p:nvPr/>
        </p:nvSpPr>
        <p:spPr>
          <a:xfrm>
            <a:off x="6939076"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4155338" y="2267712"/>
            <a:ext cx="2600858"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4383938" y="2926080"/>
            <a:ext cx="3423818" cy="64008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ایک پٹھا بند ہوتا ہے</a:t>
            </a:r>
          </a:p>
        </p:txBody>
      </p:sp>
      <p:sp>
        <p:nvSpPr>
          <p:cNvPr id="15" name="TextBox 14"/>
          <p:cNvSpPr txBox="1"/>
          <p:nvPr/>
        </p:nvSpPr>
        <p:spPr>
          <a:xfrm>
            <a:off x="4383938" y="3611880"/>
            <a:ext cx="3423818" cy="1371600"/>
          </a:xfrm>
          <a:prstGeom prst="rect">
            <a:avLst/>
          </a:prstGeom>
          <a:noFill/>
        </p:spPr>
        <p:txBody>
          <a:bodyPr wrap="square" lIns="18288" rIns="18288" tIns="18288" bIns="18288" anchor="t">
            <a:spAutoFit/>
          </a:bodyPr>
          <a:lstStyle/>
          <a:p>
            <a:pPr algn="r" rtl="1">
              <a:lnSpc>
                <a:spcPct val="125000"/>
              </a:lnSpc>
            </a:pPr>
            <a:r>
              <a:rPr sz="1536" b="0" i="0" lang="ur-PK">
                <a:solidFill>
                  <a:srgbClr val="46524F"/>
                </a:solidFill>
                <a:latin typeface="Segoe UI"/>
                <a:cs typeface="Noto Nastaliq Urdu"/>
              </a:rPr>
              <a:t>نچلا اسفنکٹر اور ڈایافرام عموماً مواد کو واپس آنے سے روکتے ہیں۔</a:t>
            </a:r>
          </a:p>
        </p:txBody>
      </p:sp>
      <p:sp>
        <p:nvSpPr>
          <p:cNvPr id="16" name="Oval 15"/>
          <p:cNvSpPr/>
          <p:nvPr/>
        </p:nvSpPr>
        <p:spPr>
          <a:xfrm>
            <a:off x="3103778"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sp>
        <p:nvSpPr>
          <p:cNvPr id="17" name="TextBox 16"/>
          <p:cNvSpPr txBox="1"/>
          <p:nvPr/>
        </p:nvSpPr>
        <p:spPr>
          <a:xfrm>
            <a:off x="548639" y="2926080"/>
            <a:ext cx="3423818" cy="64008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کبھی کبھی نہیں ہوتا</a:t>
            </a:r>
          </a:p>
        </p:txBody>
      </p:sp>
      <p:sp>
        <p:nvSpPr>
          <p:cNvPr id="18" name="TextBox 17"/>
          <p:cNvSpPr txBox="1"/>
          <p:nvPr/>
        </p:nvSpPr>
        <p:spPr>
          <a:xfrm>
            <a:off x="548639" y="3611880"/>
            <a:ext cx="3423818" cy="1371600"/>
          </a:xfrm>
          <a:prstGeom prst="rect">
            <a:avLst/>
          </a:prstGeom>
          <a:noFill/>
        </p:spPr>
        <p:txBody>
          <a:bodyPr wrap="square" lIns="18288" rIns="18288" tIns="18288" bIns="18288" anchor="t">
            <a:spAutoFit/>
          </a:bodyPr>
          <a:lstStyle/>
          <a:p>
            <a:pPr algn="r" rtl="1">
              <a:lnSpc>
                <a:spcPct val="125000"/>
              </a:lnSpc>
            </a:pPr>
            <a:r>
              <a:rPr sz="1536" b="0" i="0" lang="ur-PK">
                <a:solidFill>
                  <a:srgbClr val="46524F"/>
                </a:solidFill>
                <a:latin typeface="Segoe UI"/>
                <a:cs typeface="Noto Nastaliq Urdu"/>
              </a:rPr>
              <a:t>اگر یہ پٹھا کمزور ہو یا غلط وقت پر ڈھیلا ہو تو معدے کا مواد واپس آتا ہے — یہی ریفلکس ہے۔</a:t>
            </a:r>
          </a:p>
        </p:txBody>
      </p:sp>
      <p:sp>
        <p:nvSpPr>
          <p:cNvPr id="19" name="Rounded Rectangle 1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ریفلکس تب ہوتا ہے جب یہ پٹھا کمزور ہو یا بار بار ڈھیلا پڑے۔</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سینے کی جلن اور ریفلکس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Definition &amp; Facts for GER &amp; GERD; MedlinePlus, GERD (Gastroesophageal Reflux Disease)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بار بار ریفلکس </a:t>
            </a:r>
            <a:r>
              <a:rPr sz="2937" b="0" i="0" lang="en-US">
                <a:solidFill>
                  <a:srgbClr val="15201E"/>
                </a:solidFill>
                <a:latin typeface="Georgia"/>
              </a:rPr>
              <a:t>‎GERD‎</a:t>
            </a:r>
            <a:r>
              <a:rPr sz="2937" b="0" i="0" lang="ur-PK">
                <a:solidFill>
                  <a:srgbClr val="15201E"/>
                </a:solidFill>
                <a:latin typeface="Georgia"/>
                <a:cs typeface="Noto Nastaliq Urdu"/>
              </a:rPr>
              <a:t> ہو سکتا ہے</a:t>
            </a:r>
          </a:p>
        </p:txBody>
      </p:sp>
      <p:sp>
        <p:nvSpPr>
          <p:cNvPr id="8" name="TextBox 7"/>
          <p:cNvSpPr txBox="1"/>
          <p:nvPr/>
        </p:nvSpPr>
        <p:spPr>
          <a:xfrm>
            <a:off x="10527487" y="1737360"/>
            <a:ext cx="914400" cy="548640"/>
          </a:xfrm>
          <a:prstGeom prst="rect">
            <a:avLst/>
          </a:prstGeom>
          <a:noFill/>
        </p:spPr>
        <p:txBody>
          <a:bodyPr wrap="square" lIns="18288" rIns="18288" tIns="18288" bIns="18288" anchor="t">
            <a:spAutoFit/>
          </a:bodyPr>
          <a:lstStyle/>
          <a:p>
            <a:pPr algn="r"/>
            <a:r>
              <a:rPr sz="3000" b="0" i="0">
                <a:solidFill>
                  <a:srgbClr val="B9D4CF"/>
                </a:solidFill>
                <a:latin typeface="Georgia"/>
              </a:rPr>
              <a:t>1</a:t>
            </a:r>
          </a:p>
        </p:txBody>
      </p:sp>
      <p:sp>
        <p:nvSpPr>
          <p:cNvPr id="9" name="TextBox 8"/>
          <p:cNvSpPr txBox="1"/>
          <p:nvPr/>
        </p:nvSpPr>
        <p:spPr>
          <a:xfrm>
            <a:off x="9070619" y="2560320"/>
            <a:ext cx="2371267" cy="68580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کبھی کبھار کا ریفلکس</a:t>
            </a:r>
          </a:p>
        </p:txBody>
      </p:sp>
      <p:sp>
        <p:nvSpPr>
          <p:cNvPr id="10" name="TextBox 9"/>
          <p:cNvSpPr txBox="1"/>
          <p:nvPr/>
        </p:nvSpPr>
        <p:spPr>
          <a:xfrm>
            <a:off x="9070619" y="3291840"/>
            <a:ext cx="2371267"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علامات کتنی بار ہوتی ہیں</a:t>
            </a:r>
          </a:p>
        </p:txBody>
      </p:sp>
      <p:sp>
        <p:nvSpPr>
          <p:cNvPr id="11" name="Rounded Rectangle 10"/>
          <p:cNvSpPr/>
          <p:nvPr/>
        </p:nvSpPr>
        <p:spPr>
          <a:xfrm>
            <a:off x="9216923" y="360273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308363" y="3602736"/>
            <a:ext cx="2042083"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7A5300"/>
                </a:solidFill>
                <a:latin typeface="Segoe UI"/>
                <a:cs typeface="Noto Nastaliq Urdu"/>
              </a:rPr>
              <a:t>کبھی کبھار</a:t>
            </a:r>
          </a:p>
        </p:txBody>
      </p:sp>
      <p:sp>
        <p:nvSpPr>
          <p:cNvPr id="13" name="Rectangle 12"/>
          <p:cNvSpPr/>
          <p:nvPr/>
        </p:nvSpPr>
        <p:spPr>
          <a:xfrm>
            <a:off x="6095847" y="1645920"/>
            <a:ext cx="2773603" cy="3383280"/>
          </a:xfrm>
          <a:prstGeom prst="rect">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14" name="Connector 13"/>
          <p:cNvCxnSpPr/>
          <p:nvPr/>
        </p:nvCxnSpPr>
        <p:spPr>
          <a:xfrm>
            <a:off x="8869451" y="1691640"/>
            <a:ext cx="0" cy="329184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7753883" y="1737360"/>
            <a:ext cx="914400" cy="548640"/>
          </a:xfrm>
          <a:prstGeom prst="rect">
            <a:avLst/>
          </a:prstGeom>
          <a:noFill/>
        </p:spPr>
        <p:txBody>
          <a:bodyPr wrap="square" lIns="18288" rIns="18288" tIns="18288" bIns="18288" anchor="t">
            <a:spAutoFit/>
          </a:bodyPr>
          <a:lstStyle/>
          <a:p>
            <a:pPr algn="r"/>
            <a:r>
              <a:rPr sz="3000" b="0" i="0">
                <a:solidFill>
                  <a:srgbClr val="0E5753"/>
                </a:solidFill>
                <a:latin typeface="Georgia"/>
              </a:rPr>
              <a:t>2</a:t>
            </a:r>
          </a:p>
        </p:txBody>
      </p:sp>
      <p:sp>
        <p:nvSpPr>
          <p:cNvPr id="16" name="TextBox 15"/>
          <p:cNvSpPr txBox="1"/>
          <p:nvPr/>
        </p:nvSpPr>
        <p:spPr>
          <a:xfrm>
            <a:off x="6297015" y="2560320"/>
            <a:ext cx="2371267" cy="68580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بار بار علامات</a:t>
            </a:r>
          </a:p>
        </p:txBody>
      </p:sp>
      <p:sp>
        <p:nvSpPr>
          <p:cNvPr id="17" name="TextBox 16"/>
          <p:cNvSpPr txBox="1"/>
          <p:nvPr/>
        </p:nvSpPr>
        <p:spPr>
          <a:xfrm>
            <a:off x="6297015" y="3291840"/>
            <a:ext cx="2371267"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علامات کتنی بار ہوتی ہیں</a:t>
            </a:r>
          </a:p>
        </p:txBody>
      </p:sp>
      <p:sp>
        <p:nvSpPr>
          <p:cNvPr id="18" name="Rounded Rectangle 17"/>
          <p:cNvSpPr/>
          <p:nvPr/>
        </p:nvSpPr>
        <p:spPr>
          <a:xfrm>
            <a:off x="6443319" y="360273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534759" y="3602736"/>
            <a:ext cx="2042083"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7A5300"/>
                </a:solidFill>
                <a:latin typeface="Segoe UI"/>
                <a:cs typeface="Noto Nastaliq Urdu"/>
              </a:rPr>
              <a:t>زیادہ تر ہفتے</a:t>
            </a:r>
          </a:p>
        </p:txBody>
      </p:sp>
      <p:cxnSp>
        <p:nvCxnSpPr>
          <p:cNvPr id="20" name="Connector 19"/>
          <p:cNvCxnSpPr/>
          <p:nvPr/>
        </p:nvCxnSpPr>
        <p:spPr>
          <a:xfrm>
            <a:off x="6095847" y="1691640"/>
            <a:ext cx="0" cy="329184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4980279" y="1737360"/>
            <a:ext cx="914400" cy="548640"/>
          </a:xfrm>
          <a:prstGeom prst="rect">
            <a:avLst/>
          </a:prstGeom>
          <a:noFill/>
        </p:spPr>
        <p:txBody>
          <a:bodyPr wrap="square" lIns="18288" rIns="18288" tIns="18288" bIns="18288" anchor="t">
            <a:spAutoFit/>
          </a:bodyPr>
          <a:lstStyle/>
          <a:p>
            <a:pPr algn="r"/>
            <a:r>
              <a:rPr sz="3000" b="0" i="0">
                <a:solidFill>
                  <a:srgbClr val="B9D4CF"/>
                </a:solidFill>
                <a:latin typeface="Georgia"/>
              </a:rPr>
              <a:t>3</a:t>
            </a:r>
          </a:p>
        </p:txBody>
      </p:sp>
      <p:sp>
        <p:nvSpPr>
          <p:cNvPr id="22" name="TextBox 21"/>
          <p:cNvSpPr txBox="1"/>
          <p:nvPr/>
        </p:nvSpPr>
        <p:spPr>
          <a:xfrm>
            <a:off x="3523411" y="2560320"/>
            <a:ext cx="2371267" cy="685800"/>
          </a:xfrm>
          <a:prstGeom prst="rect">
            <a:avLst/>
          </a:prstGeom>
          <a:noFill/>
        </p:spPr>
        <p:txBody>
          <a:bodyPr wrap="square" lIns="18288" rIns="18288" tIns="18288" bIns="18288" anchor="t">
            <a:spAutoFit/>
          </a:bodyPr>
          <a:lstStyle/>
          <a:p>
            <a:pPr algn="r" rtl="1">
              <a:lnSpc>
                <a:spcPct val="125000"/>
              </a:lnSpc>
            </a:pPr>
            <a:r>
              <a:rPr sz="1920" b="0" i="0" lang="en-US">
                <a:solidFill>
                  <a:srgbClr val="15201E"/>
                </a:solidFill>
                <a:latin typeface="Segoe UI"/>
              </a:rPr>
              <a:t>‎GERD‎</a:t>
            </a:r>
          </a:p>
        </p:txBody>
      </p:sp>
      <p:sp>
        <p:nvSpPr>
          <p:cNvPr id="23" name="TextBox 22"/>
          <p:cNvSpPr txBox="1"/>
          <p:nvPr/>
        </p:nvSpPr>
        <p:spPr>
          <a:xfrm>
            <a:off x="3523411" y="3291840"/>
            <a:ext cx="2371267"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علامات کتنی بار ہوتی ہیں</a:t>
            </a:r>
          </a:p>
        </p:txBody>
      </p:sp>
      <p:sp>
        <p:nvSpPr>
          <p:cNvPr id="24" name="Rounded Rectangle 23"/>
          <p:cNvSpPr/>
          <p:nvPr/>
        </p:nvSpPr>
        <p:spPr>
          <a:xfrm>
            <a:off x="3669715" y="360273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3761155" y="3602736"/>
            <a:ext cx="2042083"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7A5300"/>
                </a:solidFill>
                <a:latin typeface="Segoe UI"/>
                <a:cs typeface="Noto Nastaliq Urdu"/>
              </a:rPr>
              <a:t>بار بار</a:t>
            </a:r>
          </a:p>
        </p:txBody>
      </p:sp>
      <p:cxnSp>
        <p:nvCxnSpPr>
          <p:cNvPr id="26" name="Connector 25"/>
          <p:cNvCxnSpPr/>
          <p:nvPr/>
        </p:nvCxnSpPr>
        <p:spPr>
          <a:xfrm>
            <a:off x="3322243" y="1691640"/>
            <a:ext cx="0" cy="329184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2206675" y="1737360"/>
            <a:ext cx="914400" cy="548640"/>
          </a:xfrm>
          <a:prstGeom prst="rect">
            <a:avLst/>
          </a:prstGeom>
          <a:noFill/>
        </p:spPr>
        <p:txBody>
          <a:bodyPr wrap="square" lIns="18288" rIns="18288" tIns="18288" bIns="18288" anchor="t">
            <a:spAutoFit/>
          </a:bodyPr>
          <a:lstStyle/>
          <a:p>
            <a:pPr algn="r"/>
            <a:r>
              <a:rPr sz="3000" b="0" i="0">
                <a:solidFill>
                  <a:srgbClr val="B9D4CF"/>
                </a:solidFill>
                <a:latin typeface="Georgia"/>
              </a:rPr>
              <a:t>4</a:t>
            </a:r>
          </a:p>
        </p:txBody>
      </p:sp>
      <p:sp>
        <p:nvSpPr>
          <p:cNvPr id="28" name="TextBox 27"/>
          <p:cNvSpPr txBox="1"/>
          <p:nvPr/>
        </p:nvSpPr>
        <p:spPr>
          <a:xfrm>
            <a:off x="749807" y="2560320"/>
            <a:ext cx="2371267" cy="68580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پیچیدگیاں</a:t>
            </a:r>
          </a:p>
        </p:txBody>
      </p:sp>
      <p:sp>
        <p:nvSpPr>
          <p:cNvPr id="29" name="TextBox 28"/>
          <p:cNvSpPr txBox="1"/>
          <p:nvPr/>
        </p:nvSpPr>
        <p:spPr>
          <a:xfrm>
            <a:off x="749807" y="3291840"/>
            <a:ext cx="2371267" cy="292608"/>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علامات کتنی بار ہوتی ہیں</a:t>
            </a:r>
          </a:p>
        </p:txBody>
      </p:sp>
      <p:sp>
        <p:nvSpPr>
          <p:cNvPr id="30" name="Rounded Rectangle 29"/>
          <p:cNvSpPr/>
          <p:nvPr/>
        </p:nvSpPr>
        <p:spPr>
          <a:xfrm>
            <a:off x="896111" y="3602736"/>
            <a:ext cx="2224963" cy="36576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987552" y="3602736"/>
            <a:ext cx="2042083" cy="365760"/>
          </a:xfrm>
          <a:prstGeom prst="rect">
            <a:avLst/>
          </a:prstGeom>
          <a:noFill/>
        </p:spPr>
        <p:txBody>
          <a:bodyPr wrap="square" lIns="18288" rIns="18288" tIns="18288" bIns="18288" anchor="ctr">
            <a:spAutoFit/>
          </a:bodyPr>
          <a:lstStyle/>
          <a:p>
            <a:pPr algn="r" rtl="1">
              <a:lnSpc>
                <a:spcPct val="125000"/>
              </a:lnSpc>
            </a:pPr>
            <a:r>
              <a:rPr sz="1439" b="0" i="0" lang="ur-PK">
                <a:solidFill>
                  <a:srgbClr val="7A5300"/>
                </a:solidFill>
                <a:latin typeface="Segoe UI"/>
                <a:cs typeface="Noto Nastaliq Urdu"/>
              </a:rPr>
              <a:t>بغیر علاج</a:t>
            </a:r>
          </a:p>
        </p:txBody>
      </p:sp>
      <p:sp>
        <p:nvSpPr>
          <p:cNvPr id="32" name="Rounded Rectangle 31"/>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پیچیدگیاں کبھی کبھار ہوتی ہیں، زیادہ تر جب </a:t>
            </a:r>
            <a:r>
              <a:rPr sz="1728" b="0" i="0" lang="en-US">
                <a:solidFill>
                  <a:srgbClr val="0A3F3C"/>
                </a:solidFill>
                <a:latin typeface="Segoe UI"/>
              </a:rPr>
              <a:t>‎GERD‎</a:t>
            </a:r>
            <a:r>
              <a:rPr sz="1728" b="0" i="0" lang="ur-PK">
                <a:solidFill>
                  <a:srgbClr val="0A3F3C"/>
                </a:solidFill>
                <a:latin typeface="Segoe UI"/>
                <a:cs typeface="Noto Nastaliq Urdu"/>
              </a:rPr>
              <a:t> کا علاج نہ ہو۔</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سینے کی جلن اور ریفلکس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Definition &amp; Facts for GER &amp; GERD; MedlinePlus, GERD (Gastroesophageal Reflux Disease)</a:t>
            </a:r>
          </a:p>
        </p:txBody>
      </p:sp>
      <p:sp>
        <p:nvSpPr>
          <p:cNvPr id="7" name="TextBox 6"/>
          <p:cNvSpPr txBox="1"/>
          <p:nvPr/>
        </p:nvSpPr>
        <p:spPr>
          <a:xfrm>
            <a:off x="5242255" y="1097280"/>
            <a:ext cx="6400800" cy="1463040"/>
          </a:xfrm>
          <a:prstGeom prst="rect">
            <a:avLst/>
          </a:prstGeom>
          <a:noFill/>
        </p:spPr>
        <p:txBody>
          <a:bodyPr wrap="square" lIns="18288" rIns="18288" tIns="18288" bIns="18288" anchor="t">
            <a:spAutoFit/>
          </a:bodyPr>
          <a:lstStyle/>
          <a:p>
            <a:pPr algn="r" rtl="1">
              <a:lnSpc>
                <a:spcPct val="125000"/>
              </a:lnSpc>
            </a:pPr>
            <a:r>
              <a:rPr sz="5759" b="0" i="0" lang="en-US">
                <a:solidFill>
                  <a:srgbClr val="0A3F3C"/>
                </a:solidFill>
                <a:latin typeface="Georgia"/>
              </a:rPr>
              <a:t>‎20%‎</a:t>
            </a:r>
          </a:p>
        </p:txBody>
      </p:sp>
      <p:sp>
        <p:nvSpPr>
          <p:cNvPr id="8" name="TextBox 7"/>
          <p:cNvSpPr txBox="1"/>
          <p:nvPr/>
        </p:nvSpPr>
        <p:spPr>
          <a:xfrm>
            <a:off x="5608015" y="2697480"/>
            <a:ext cx="6035040" cy="1097280"/>
          </a:xfrm>
          <a:prstGeom prst="rect">
            <a:avLst/>
          </a:prstGeom>
          <a:noFill/>
        </p:spPr>
        <p:txBody>
          <a:bodyPr wrap="square" lIns="18288" rIns="18288" tIns="18288" bIns="18288" anchor="t">
            <a:spAutoFit/>
          </a:bodyPr>
          <a:lstStyle/>
          <a:p>
            <a:pPr algn="r" rtl="1">
              <a:lnSpc>
                <a:spcPct val="125000"/>
              </a:lnSpc>
            </a:pPr>
            <a:r>
              <a:rPr sz="2304" b="0" i="0" lang="ur-PK">
                <a:solidFill>
                  <a:srgbClr val="46524F"/>
                </a:solidFill>
                <a:latin typeface="Segoe UI"/>
                <a:cs typeface="Noto Nastaliq Urdu"/>
              </a:rPr>
              <a:t>امریکہ میں لوگوں کو </a:t>
            </a:r>
            <a:r>
              <a:rPr sz="2304" b="0" i="0" lang="en-US">
                <a:solidFill>
                  <a:srgbClr val="46524F"/>
                </a:solidFill>
                <a:latin typeface="Segoe UI"/>
              </a:rPr>
              <a:t>‎GERD‎</a:t>
            </a:r>
            <a:r>
              <a:rPr sz="2304" b="0" i="0" lang="ur-PK">
                <a:solidFill>
                  <a:srgbClr val="46524F"/>
                </a:solidFill>
                <a:latin typeface="Segoe UI"/>
                <a:cs typeface="Noto Nastaliq Urdu"/>
              </a:rPr>
              <a:t> ہے، محققین کے اندازے کے مطابق۔</a:t>
            </a:r>
          </a:p>
        </p:txBody>
      </p:sp>
      <p:sp>
        <p:nvSpPr>
          <p:cNvPr id="9" name="Rectangle 8"/>
          <p:cNvSpPr/>
          <p:nvPr/>
        </p:nvSpPr>
        <p:spPr>
          <a:xfrm>
            <a:off x="4876495"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78815" y="1188720"/>
            <a:ext cx="4023360" cy="914400"/>
          </a:xfrm>
          <a:prstGeom prst="rect">
            <a:avLst/>
          </a:prstGeom>
          <a:noFill/>
        </p:spPr>
        <p:txBody>
          <a:bodyPr wrap="square" lIns="18288" rIns="18288" tIns="18288" bIns="18288" anchor="t">
            <a:spAutoFit/>
          </a:bodyPr>
          <a:lstStyle/>
          <a:p>
            <a:pPr algn="r" rtl="1">
              <a:lnSpc>
                <a:spcPct val="125000"/>
              </a:lnSpc>
            </a:pPr>
            <a:r>
              <a:rPr sz="3264" b="0" i="0" lang="en-US">
                <a:solidFill>
                  <a:srgbClr val="0A3F3C"/>
                </a:solidFill>
                <a:latin typeface="Georgia"/>
              </a:rPr>
              <a:t>‎2+‎</a:t>
            </a:r>
          </a:p>
        </p:txBody>
      </p:sp>
      <p:sp>
        <p:nvSpPr>
          <p:cNvPr id="11" name="TextBox 10"/>
          <p:cNvSpPr txBox="1"/>
          <p:nvPr/>
        </p:nvSpPr>
        <p:spPr>
          <a:xfrm>
            <a:off x="578815" y="2148840"/>
            <a:ext cx="4023360" cy="2194560"/>
          </a:xfrm>
          <a:prstGeom prst="rect">
            <a:avLst/>
          </a:prstGeom>
          <a:noFill/>
        </p:spPr>
        <p:txBody>
          <a:bodyPr wrap="square" lIns="18288" rIns="18288" tIns="18288" bIns="18288" anchor="t">
            <a:spAutoFit/>
          </a:bodyPr>
          <a:lstStyle/>
          <a:p>
            <a:pPr algn="r" rtl="1">
              <a:lnSpc>
                <a:spcPct val="125000"/>
              </a:lnSpc>
            </a:pPr>
            <a:r>
              <a:rPr sz="1823" b="0" i="0" lang="ur-PK">
                <a:solidFill>
                  <a:srgbClr val="46524F"/>
                </a:solidFill>
                <a:latin typeface="Segoe UI"/>
                <a:cs typeface="Noto Nastaliq Urdu"/>
              </a:rPr>
              <a:t>بار ہفتے میں: اتنی بار علامات </a:t>
            </a:r>
            <a:r>
              <a:rPr sz="1823" b="0" i="0" lang="en-US">
                <a:solidFill>
                  <a:srgbClr val="46524F"/>
                </a:solidFill>
                <a:latin typeface="Segoe UI"/>
              </a:rPr>
              <a:t>‎GERD‎</a:t>
            </a:r>
            <a:r>
              <a:rPr sz="1823" b="0" i="0" lang="ur-PK">
                <a:solidFill>
                  <a:srgbClr val="46524F"/>
                </a:solidFill>
                <a:latin typeface="Segoe UI"/>
                <a:cs typeface="Noto Nastaliq Urdu"/>
              </a:rPr>
              <a:t> کی نشانی ہو سکتی ہیں۔</a:t>
            </a:r>
          </a:p>
        </p:txBody>
      </p:sp>
      <p:sp>
        <p:nvSpPr>
          <p:cNvPr id="12" name="Rounded Rectangle 11"/>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زیادہ وزن، حمل، سگریٹ اور بعض دوائیں امکان بڑھاتی ہیں۔</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سینے کی جلن اور ریفلکس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Symptoms &amp; Causes of GER &amp; GERD; NIDDK, Definition &amp; Facts for GER &amp; GERD</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en-US">
                <a:solidFill>
                  <a:srgbClr val="15201E"/>
                </a:solidFill>
                <a:latin typeface="Georgia"/>
              </a:rPr>
              <a:t>‎GERD‎</a:t>
            </a:r>
            <a:r>
              <a:rPr sz="2937" b="0" i="0" lang="ur-PK">
                <a:solidFill>
                  <a:srgbClr val="15201E"/>
                </a:solidFill>
                <a:latin typeface="Georgia"/>
                <a:cs typeface="Noto Nastaliq Urdu"/>
              </a:rPr>
              <a:t> میں ہمیشہ سینے کی جلن نہیں ہوتی</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جلن: چھاتی کی ہڈی کے پیچھے۔</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ریگرجیٹیشن: کھانے یا تیزاب کا ذائقہ۔</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یا جلن کے بغیر: کھانسی، آواز بیٹھنا، نگلنے میں دقت۔</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پیچیدگیاں گلے، پھیپھڑوں اور دانتوں تک۔</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کھانسی یا بیٹھی آواز ٹھیک نہ ہو تو ریفلکس کا ذکر کریں۔</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سینے کی جلن اور ریفلکس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Eating, Diet, &amp; Nutrition for GER &amp; GERD; NIDDK, Treatment for GER &amp; GERD; MedlinePlus, Omeprazole: MedlinePlus Drug Information</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وقت اور پوزیشن رات کے ریفلکس میں مدد دیتے ہیں</a:t>
            </a:r>
          </a:p>
        </p:txBody>
      </p:sp>
      <p:sp>
        <p:nvSpPr>
          <p:cNvPr id="8" name="Rectangle 7"/>
          <p:cNvSpPr/>
          <p:nvPr/>
        </p:nvSpPr>
        <p:spPr>
          <a:xfrm>
            <a:off x="831067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10676" y="2011680"/>
            <a:ext cx="3332378" cy="1371600"/>
          </a:xfrm>
          <a:prstGeom prst="rect">
            <a:avLst/>
          </a:prstGeom>
          <a:noFill/>
        </p:spPr>
        <p:txBody>
          <a:bodyPr wrap="square" lIns="18288" rIns="18288" tIns="18288" bIns="18288" anchor="t">
            <a:spAutoFit/>
          </a:bodyPr>
          <a:lstStyle/>
          <a:p>
            <a:pPr algn="r" rtl="1">
              <a:lnSpc>
                <a:spcPct val="125000"/>
              </a:lnSpc>
            </a:pPr>
            <a:r>
              <a:rPr sz="5088" b="0" i="0" lang="en-US">
                <a:solidFill>
                  <a:srgbClr val="0A3F3C"/>
                </a:solidFill>
                <a:latin typeface="Georgia"/>
              </a:rPr>
              <a:t>‎3‎</a:t>
            </a:r>
            <a:r>
              <a:rPr sz="5088" b="0" i="0" lang="ur-PK">
                <a:solidFill>
                  <a:srgbClr val="0A3F3C"/>
                </a:solidFill>
                <a:latin typeface="Georgia"/>
                <a:cs typeface="Noto Nastaliq Urdu"/>
              </a:rPr>
              <a:t> گھنٹے</a:t>
            </a:r>
          </a:p>
        </p:txBody>
      </p:sp>
      <p:sp>
        <p:nvSpPr>
          <p:cNvPr id="10" name="TextBox 9"/>
          <p:cNvSpPr txBox="1"/>
          <p:nvPr/>
        </p:nvSpPr>
        <p:spPr>
          <a:xfrm>
            <a:off x="8402116"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آخری کھانے اور لیٹنے کے درمیان، رات کی علامات کے لیے</a:t>
            </a:r>
          </a:p>
        </p:txBody>
      </p:sp>
      <p:sp>
        <p:nvSpPr>
          <p:cNvPr id="11" name="Rectangle 10"/>
          <p:cNvSpPr/>
          <p:nvPr/>
        </p:nvSpPr>
        <p:spPr>
          <a:xfrm>
            <a:off x="461253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12538" y="2011680"/>
            <a:ext cx="3332378" cy="1371600"/>
          </a:xfrm>
          <a:prstGeom prst="rect">
            <a:avLst/>
          </a:prstGeom>
          <a:noFill/>
        </p:spPr>
        <p:txBody>
          <a:bodyPr wrap="square" lIns="18288" rIns="18288" tIns="18288" bIns="18288" anchor="t">
            <a:spAutoFit/>
          </a:bodyPr>
          <a:lstStyle/>
          <a:p>
            <a:pPr algn="r" rtl="1">
              <a:lnSpc>
                <a:spcPct val="125000"/>
              </a:lnSpc>
            </a:pPr>
            <a:r>
              <a:rPr sz="5088" b="0" i="0" lang="en-US">
                <a:solidFill>
                  <a:srgbClr val="0A3F3C"/>
                </a:solidFill>
                <a:latin typeface="Georgia"/>
              </a:rPr>
              <a:t>‎6‎</a:t>
            </a:r>
            <a:r>
              <a:rPr sz="5088" b="0" i="0" lang="ur-PK">
                <a:solidFill>
                  <a:srgbClr val="0A3F3C"/>
                </a:solidFill>
                <a:latin typeface="Georgia"/>
                <a:cs typeface="Noto Nastaliq Urdu"/>
              </a:rPr>
              <a:t>⁠–⁠</a:t>
            </a:r>
            <a:r>
              <a:rPr sz="5088" b="0" i="0" lang="en-US">
                <a:solidFill>
                  <a:srgbClr val="0A3F3C"/>
                </a:solidFill>
                <a:latin typeface="Georgia"/>
              </a:rPr>
              <a:t>‎8‎</a:t>
            </a:r>
            <a:r>
              <a:rPr sz="5088" b="0" i="0" lang="ur-PK">
                <a:solidFill>
                  <a:srgbClr val="0A3F3C"/>
                </a:solidFill>
                <a:latin typeface="Georgia"/>
                <a:cs typeface="Noto Nastaliq Urdu"/>
              </a:rPr>
              <a:t> انچ</a:t>
            </a:r>
          </a:p>
        </p:txBody>
      </p:sp>
      <p:sp>
        <p:nvSpPr>
          <p:cNvPr id="13" name="TextBox 12"/>
          <p:cNvSpPr txBox="1"/>
          <p:nvPr/>
        </p:nvSpPr>
        <p:spPr>
          <a:xfrm>
            <a:off x="4703978"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نیند میں سر کی اونچائی، سر اور کمر کے اوپری حصے کے نیچے ویج یا تکیوں سے</a:t>
            </a:r>
          </a:p>
        </p:txBody>
      </p:sp>
      <p:sp>
        <p:nvSpPr>
          <p:cNvPr id="14" name="Rectangle 13"/>
          <p:cNvSpPr/>
          <p:nvPr/>
        </p:nvSpPr>
        <p:spPr>
          <a:xfrm>
            <a:off x="91440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2011680"/>
            <a:ext cx="3332378" cy="1371600"/>
          </a:xfrm>
          <a:prstGeom prst="rect">
            <a:avLst/>
          </a:prstGeom>
          <a:noFill/>
        </p:spPr>
        <p:txBody>
          <a:bodyPr wrap="square" lIns="18288" rIns="18288" tIns="18288" bIns="18288" anchor="t">
            <a:spAutoFit/>
          </a:bodyPr>
          <a:lstStyle/>
          <a:p>
            <a:pPr algn="r" rtl="1">
              <a:lnSpc>
                <a:spcPct val="125000"/>
              </a:lnSpc>
            </a:pPr>
            <a:r>
              <a:rPr sz="5088" b="0" i="0" lang="en-US">
                <a:solidFill>
                  <a:srgbClr val="0A3F3C"/>
                </a:solidFill>
                <a:latin typeface="Georgia"/>
              </a:rPr>
              <a:t>‎3‎</a:t>
            </a:r>
            <a:r>
              <a:rPr sz="5088" b="0" i="0" lang="ur-PK">
                <a:solidFill>
                  <a:srgbClr val="0A3F3C"/>
                </a:solidFill>
                <a:latin typeface="Georgia"/>
                <a:cs typeface="Noto Nastaliq Urdu"/>
              </a:rPr>
              <a:t> مہینے</a:t>
            </a:r>
          </a:p>
        </p:txBody>
      </p:sp>
      <p:sp>
        <p:nvSpPr>
          <p:cNvPr id="16" name="TextBox 15"/>
          <p:cNvSpPr txBox="1"/>
          <p:nvPr/>
        </p:nvSpPr>
        <p:spPr>
          <a:xfrm>
            <a:off x="1005840"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سینے کی جلن: خود علاج سے پہلے معالج کو بتائیں</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جلدی کھائیں، سر اونچا رکھیں، اور دیرینہ جلن کا جائزہ کروائیں۔</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سینے کی جلن اور ریفلکس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GERD (Gastroesophageal Reflux Disease); NIDDK, Treatment for GER &amp; GERD; NIDDK, Eating, Diet, &amp; Nutrition for GER &amp; GERD</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چھوٹی عادتوں کی تبدیلی کی سب سے واضح تائید ہے</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چھوٹے کھانے؛ بعد میں </a:t>
            </a:r>
            <a:r>
              <a:rPr sz="2111" b="0" i="0" lang="en-US">
                <a:solidFill>
                  <a:srgbClr val="15201E"/>
                </a:solidFill>
                <a:latin typeface="Segoe UI"/>
              </a:rPr>
              <a:t>‎2‎</a:t>
            </a:r>
            <a:r>
              <a:rPr sz="2111" b="0" i="0" lang="ur-PK">
                <a:solidFill>
                  <a:srgbClr val="15201E"/>
                </a:solidFill>
                <a:latin typeface="Segoe UI"/>
                <a:cs typeface="Noto Nastaliq Urdu"/>
              </a:rPr>
              <a:t> سے </a:t>
            </a:r>
            <a:r>
              <a:rPr sz="2111" b="0" i="0" lang="en-US">
                <a:solidFill>
                  <a:srgbClr val="15201E"/>
                </a:solidFill>
                <a:latin typeface="Segoe UI"/>
              </a:rPr>
              <a:t>‎3‎</a:t>
            </a:r>
            <a:r>
              <a:rPr sz="2111" b="0" i="0" lang="ur-PK">
                <a:solidFill>
                  <a:srgbClr val="15201E"/>
                </a:solidFill>
                <a:latin typeface="Segoe UI"/>
                <a:cs typeface="Noto Nastaliq Urdu"/>
              </a:rPr>
              <a:t> گھنٹے نہ لیٹیں۔</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اضافی وزن کم کریں؛ سگریٹ چھوڑیں۔</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ڈھیلے کپڑے؛ بائیں کروٹ سوئیں۔</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اپنے محرکات معالج کے ساتھ آزمائیں۔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ایک وقت میں ایک عادت بدلیں اور لکھیں کہ کیا مدد کرتا ہے۔</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سینے کی جلن اور ریفلکس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NIDDK, Treatment for GER &amp; GERD</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اینٹاسڈ اور </a:t>
            </a:r>
            <a:r>
              <a:rPr sz="2937" b="0" i="0" lang="en-US">
                <a:solidFill>
                  <a:srgbClr val="15201E"/>
                </a:solidFill>
                <a:latin typeface="Georgia"/>
              </a:rPr>
              <a:t>‎H2‎</a:t>
            </a:r>
            <a:r>
              <a:rPr sz="2937" b="0" i="0" lang="ur-PK">
                <a:solidFill>
                  <a:srgbClr val="15201E"/>
                </a:solidFill>
                <a:latin typeface="Georgia"/>
                <a:cs typeface="Noto Nastaliq Urdu"/>
              </a:rPr>
              <a:t> بلاکر ہلکی علامات کے لیے</a:t>
            </a:r>
          </a:p>
        </p:txBody>
      </p:sp>
      <p:graphicFrame>
        <p:nvGraphicFramePr>
          <p:cNvPr id="8" name="Table 7"/>
          <p:cNvGraphicFramePr>
            <a:graphicFrameLocks noGrp="1"/>
          </p:cNvGraphicFramePr>
          <p:nvPr/>
        </p:nvGraphicFramePr>
        <p:xfrm>
          <a:off x="548640" y="1783080"/>
          <a:ext cx="11094414" cy="1920239"/>
        </p:xfrm>
        <a:graphic>
          <a:graphicData uri="http://schemas.openxmlformats.org/drawingml/2006/table">
            <a:tbl>
              <a:tblPr firstRow="1" bandRow="0" rtl="1">
                <a:tableStyleId>{5C22544A-7EE6-4342-B048-85BDC9FD1C3A}</a:tableStyleId>
              </a:tblPr>
              <a:tblGrid>
                <a:gridCol w="5220901"/>
                <a:gridCol w="4133213"/>
                <a:gridCol w="1740300"/>
              </a:tblGrid>
              <a:tr h="640079">
                <a:tc>
                  <a:txBody>
                    <a:bodyPr/>
                    <a:lstStyle/>
                    <a:p>
                      <a:pPr algn="r" rtl="1">
                        <a:lnSpc>
                          <a:spcPct val="125000"/>
                        </a:lnSpc>
                      </a:pPr>
                      <a:r>
                        <a:rPr sz="1344" b="0" i="0" lang="ur-PK">
                          <a:solidFill>
                            <a:srgbClr val="46524F"/>
                          </a:solidFill>
                          <a:latin typeface="Segoe UI"/>
                          <a:cs typeface="Noto Nastaliq Urdu"/>
                        </a:rPr>
                        <a:t>جاننے کی بات</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یہ کیا کرتی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دوا</a:t>
                      </a:r>
                    </a:p>
                  </a:txBody>
                  <a:tcPr marL="128016" marR="128016" anchor="ctr">
                    <a:solidFill>
                      <a:srgbClr val="EFECE4"/>
                    </a:solidFill>
                  </a:tcPr>
                </a:tc>
              </a:tr>
              <a:tr h="640079">
                <a:tc>
                  <a:txBody>
                    <a:bodyPr/>
                    <a:lstStyle/>
                    <a:p>
                      <a:pPr algn="r" rtl="1">
                        <a:lnSpc>
                          <a:spcPct val="125000"/>
                        </a:lnSpc>
                      </a:pPr>
                      <a:r>
                        <a:rPr sz="1823" b="0" i="0" lang="ur-PK">
                          <a:solidFill>
                            <a:srgbClr val="15201E"/>
                          </a:solidFill>
                          <a:latin typeface="Segoe UI"/>
                          <a:cs typeface="Noto Nastaliq Urdu"/>
                        </a:rPr>
                        <a:t>معالج کی رضامندی کے بغیر روزانہ یا شدید علامات کے لیے نہیں۔</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ہلکی علامات میں آرام دیتے 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اینٹاسڈ</a:t>
                      </a:r>
                    </a:p>
                  </a:txBody>
                  <a:tcPr marL="128016" marR="128016" anchor="ctr">
                    <a:solidFill>
                      <a:srgbClr val="FFFFFF"/>
                    </a:solidFill>
                  </a:tcPr>
                </a:tc>
              </a:tr>
              <a:tr h="640081">
                <a:tc>
                  <a:txBody>
                    <a:bodyPr/>
                    <a:lstStyle/>
                    <a:p>
                      <a:pPr algn="r" rtl="1">
                        <a:lnSpc>
                          <a:spcPct val="125000"/>
                        </a:lnSpc>
                      </a:pPr>
                      <a:r>
                        <a:rPr sz="1823" b="0" i="0" lang="ur-PK">
                          <a:solidFill>
                            <a:srgbClr val="15201E"/>
                          </a:solidFill>
                          <a:latin typeface="Segoe UI"/>
                          <a:cs typeface="Noto Nastaliq Urdu"/>
                        </a:rPr>
                        <a:t>نالی کو بھرنے میں مدد دیتے ہیں، مگر </a:t>
                      </a:r>
                      <a:r>
                        <a:rPr sz="1823" b="0" i="0" lang="en-US">
                          <a:solidFill>
                            <a:srgbClr val="15201E"/>
                          </a:solidFill>
                          <a:latin typeface="Segoe UI"/>
                        </a:rPr>
                        <a:t>‎PPI‎</a:t>
                      </a:r>
                      <a:r>
                        <a:rPr sz="1823" b="0" i="0" lang="ur-PK">
                          <a:solidFill>
                            <a:srgbClr val="15201E"/>
                          </a:solidFill>
                          <a:latin typeface="Segoe UI"/>
                          <a:cs typeface="Noto Nastaliq Urdu"/>
                        </a:rPr>
                        <a:t> جتنا نہیں۔</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معدے کا تیزاب کم کرتے ہیں۔</a:t>
                      </a:r>
                    </a:p>
                  </a:txBody>
                  <a:tcPr marL="128016" marR="128016" anchor="ctr">
                    <a:solidFill>
                      <a:srgbClr val="FFFFFF"/>
                    </a:solidFill>
                  </a:tcPr>
                </a:tc>
                <a:tc>
                  <a:txBody>
                    <a:bodyPr/>
                    <a:lstStyle/>
                    <a:p>
                      <a:pPr algn="r" rtl="1">
                        <a:lnSpc>
                          <a:spcPct val="125000"/>
                        </a:lnSpc>
                      </a:pPr>
                      <a:r>
                        <a:rPr sz="1823" b="0" i="0" lang="en-US">
                          <a:solidFill>
                            <a:srgbClr val="15201E"/>
                          </a:solidFill>
                          <a:latin typeface="Segoe UI"/>
                        </a:rPr>
                        <a:t>‎H2‎</a:t>
                      </a:r>
                      <a:r>
                        <a:rPr sz="1823" b="0" i="0" lang="ur-PK">
                          <a:solidFill>
                            <a:srgbClr val="15201E"/>
                          </a:solidFill>
                          <a:latin typeface="Segoe UI"/>
                          <a:cs typeface="Noto Nastaliq Urdu"/>
                        </a:rPr>
                        <a:t> بلاکر</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معالج کے بغیر اینٹاسڈ روزانہ کے لیے نہیں۔</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سینے کی جلن اور ریفلکس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Treatment for GER &amp; GERD; MedlinePlus, Omeprazole: MedlinePlus Drug Information</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en-US">
                <a:solidFill>
                  <a:srgbClr val="15201E"/>
                </a:solidFill>
                <a:latin typeface="Georgia"/>
              </a:rPr>
              <a:t>‎PPI‎</a:t>
            </a:r>
            <a:r>
              <a:rPr sz="2937" b="0" i="0" lang="ur-PK">
                <a:solidFill>
                  <a:srgbClr val="15201E"/>
                </a:solidFill>
                <a:latin typeface="Georgia"/>
                <a:cs typeface="Noto Nastaliq Urdu"/>
              </a:rPr>
              <a:t> سب سے مؤثر، کورس کی حد کے ساتھ</a:t>
            </a:r>
          </a:p>
        </p:txBody>
      </p:sp>
      <p:graphicFrame>
        <p:nvGraphicFramePr>
          <p:cNvPr id="8" name="Table 7"/>
          <p:cNvGraphicFramePr>
            <a:graphicFrameLocks noGrp="1"/>
          </p:cNvGraphicFramePr>
          <p:nvPr/>
        </p:nvGraphicFramePr>
        <p:xfrm>
          <a:off x="548640" y="1783080"/>
          <a:ext cx="11094414" cy="1920239"/>
        </p:xfrm>
        <a:graphic>
          <a:graphicData uri="http://schemas.openxmlformats.org/drawingml/2006/table">
            <a:tbl>
              <a:tblPr firstRow="1" bandRow="0" rtl="1">
                <a:tableStyleId>{5C22544A-7EE6-4342-B048-85BDC9FD1C3A}</a:tableStyleId>
              </a:tblPr>
              <a:tblGrid>
                <a:gridCol w="4128154"/>
                <a:gridCol w="4128154"/>
                <a:gridCol w="2838106"/>
              </a:tblGrid>
              <a:tr h="640079">
                <a:tc>
                  <a:txBody>
                    <a:bodyPr/>
                    <a:lstStyle/>
                    <a:p>
                      <a:pPr algn="r" rtl="1">
                        <a:lnSpc>
                          <a:spcPct val="125000"/>
                        </a:lnSpc>
                      </a:pPr>
                      <a:r>
                        <a:rPr sz="1344" b="0" i="0" lang="ur-PK">
                          <a:solidFill>
                            <a:srgbClr val="46524F"/>
                          </a:solidFill>
                          <a:latin typeface="Segoe UI"/>
                          <a:cs typeface="Noto Nastaliq Urdu"/>
                        </a:rPr>
                        <a:t>جاننے کی بات</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یہ کیا کرتی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دوا</a:t>
                      </a:r>
                    </a:p>
                  </a:txBody>
                  <a:tcPr marL="128016" marR="128016" anchor="ctr">
                    <a:solidFill>
                      <a:srgbClr val="EFECE4"/>
                    </a:solidFill>
                  </a:tcPr>
                </a:tc>
              </a:tr>
              <a:tr h="640079">
                <a:tc>
                  <a:txBody>
                    <a:bodyPr/>
                    <a:lstStyle/>
                    <a:p>
                      <a:pPr algn="r" rtl="1">
                        <a:lnSpc>
                          <a:spcPct val="125000"/>
                        </a:lnSpc>
                      </a:pPr>
                      <a:r>
                        <a:rPr sz="1823" b="0" i="0" lang="ur-PK">
                          <a:solidFill>
                            <a:srgbClr val="15201E"/>
                          </a:solidFill>
                          <a:latin typeface="Segoe UI"/>
                          <a:cs typeface="Noto Nastaliq Urdu"/>
                        </a:rPr>
                        <a:t>عموماً محفوظ اور مؤثر؛ طویل اثرات زیرِ مطالعہ۔</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تیزاب کم کرتے ہیں؛ علامات کا علاج </a:t>
                      </a:r>
                      <a:r>
                        <a:rPr sz="1823" b="0" i="0" lang="en-US">
                          <a:solidFill>
                            <a:srgbClr val="15201E"/>
                          </a:solidFill>
                          <a:latin typeface="Segoe UI"/>
                        </a:rPr>
                        <a:t>‎H2‎</a:t>
                      </a:r>
                      <a:r>
                        <a:rPr sz="1823" b="0" i="0" lang="ur-PK">
                          <a:solidFill>
                            <a:srgbClr val="15201E"/>
                          </a:solidFill>
                          <a:latin typeface="Segoe UI"/>
                          <a:cs typeface="Noto Nastaliq Urdu"/>
                        </a:rPr>
                        <a:t> بلاکر سے بہتر۔</a:t>
                      </a:r>
                    </a:p>
                  </a:txBody>
                  <a:tcPr marL="128016" marR="128016" anchor="ctr">
                    <a:solidFill>
                      <a:srgbClr val="FFFFFF"/>
                    </a:solidFill>
                  </a:tcPr>
                </a:tc>
                <a:tc>
                  <a:txBody>
                    <a:bodyPr/>
                    <a:lstStyle/>
                    <a:p>
                      <a:pPr algn="r" rtl="1">
                        <a:lnSpc>
                          <a:spcPct val="125000"/>
                        </a:lnSpc>
                      </a:pPr>
                      <a:r>
                        <a:rPr sz="1823" b="0" i="0" lang="en-US">
                          <a:solidFill>
                            <a:srgbClr val="15201E"/>
                          </a:solidFill>
                          <a:latin typeface="Segoe UI"/>
                        </a:rPr>
                        <a:t>‎PPI‎</a:t>
                      </a:r>
                      <a:r>
                        <a:rPr sz="1823" b="0" i="0" lang="ur-PK">
                          <a:solidFill>
                            <a:srgbClr val="15201E"/>
                          </a:solidFill>
                          <a:latin typeface="Segoe UI"/>
                          <a:cs typeface="Noto Nastaliq Urdu"/>
                        </a:rPr>
                        <a:t> (مثلاً اومیپرازول)</a:t>
                      </a:r>
                    </a:p>
                  </a:txBody>
                  <a:tcPr marL="128016" marR="128016" anchor="ctr">
                    <a:solidFill>
                      <a:srgbClr val="FFFFFF"/>
                    </a:solidFill>
                  </a:tcPr>
                </a:tc>
              </a:tr>
              <a:tr h="640081">
                <a:tc>
                  <a:txBody>
                    <a:bodyPr/>
                    <a:lstStyle/>
                    <a:p>
                      <a:pPr algn="r" rtl="1">
                        <a:lnSpc>
                          <a:spcPct val="125000"/>
                        </a:lnSpc>
                      </a:pPr>
                      <a:r>
                        <a:rPr sz="1823" b="0" i="0" lang="en-US">
                          <a:solidFill>
                            <a:srgbClr val="15201E"/>
                          </a:solidFill>
                          <a:latin typeface="Segoe UI"/>
                        </a:rPr>
                        <a:t>‎14‎</a:t>
                      </a:r>
                      <a:r>
                        <a:rPr sz="1823" b="0" i="0" lang="ur-PK">
                          <a:solidFill>
                            <a:srgbClr val="15201E"/>
                          </a:solidFill>
                          <a:latin typeface="Segoe UI"/>
                          <a:cs typeface="Noto Nastaliq Urdu"/>
                        </a:rPr>
                        <a:t> دن کا کورس، معالج کے بغیر ہر </a:t>
                      </a:r>
                      <a:r>
                        <a:rPr sz="1823" b="0" i="0" lang="en-US">
                          <a:solidFill>
                            <a:srgbClr val="15201E"/>
                          </a:solidFill>
                          <a:latin typeface="Segoe UI"/>
                        </a:rPr>
                        <a:t>‎4‎</a:t>
                      </a:r>
                      <a:r>
                        <a:rPr sz="1823" b="0" i="0" lang="ur-PK">
                          <a:solidFill>
                            <a:srgbClr val="15201E"/>
                          </a:solidFill>
                          <a:latin typeface="Segoe UI"/>
                          <a:cs typeface="Noto Nastaliq Urdu"/>
                        </a:rPr>
                        <a:t> مہینے میں ایک بار سے زیادہ نہیں۔ فوری آرام کے لیے نہیں۔</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بار بار کی سینے کی جلن کا علاج۔</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بغیر نسخے والا اومیپرازول</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بغیر نسخے کا اومیپرازول: </a:t>
            </a:r>
            <a:r>
              <a:rPr sz="1728" b="0" i="0" lang="en-US">
                <a:solidFill>
                  <a:srgbClr val="0A3F3C"/>
                </a:solidFill>
                <a:latin typeface="Segoe UI"/>
              </a:rPr>
              <a:t>‎14‎</a:t>
            </a:r>
            <a:r>
              <a:rPr sz="1728" b="0" i="0" lang="ur-PK">
                <a:solidFill>
                  <a:srgbClr val="0A3F3C"/>
                </a:solidFill>
                <a:latin typeface="Segoe UI"/>
                <a:cs typeface="Noto Nastaliq Urdu"/>
              </a:rPr>
              <a:t> دن، زیادہ سے زیادہ ہر </a:t>
            </a:r>
            <a:r>
              <a:rPr sz="1728" b="0" i="0" lang="en-US">
                <a:solidFill>
                  <a:srgbClr val="0A3F3C"/>
                </a:solidFill>
                <a:latin typeface="Segoe UI"/>
              </a:rPr>
              <a:t>‎4‎</a:t>
            </a:r>
            <a:r>
              <a:rPr sz="1728" b="0" i="0" lang="ur-PK">
                <a:solidFill>
                  <a:srgbClr val="0A3F3C"/>
                </a:solidFill>
                <a:latin typeface="Segoe UI"/>
                <a:cs typeface="Noto Nastaliq Urdu"/>
              </a:rPr>
              <a:t> مہینے۔</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سینے کی جلن اور ریفلکس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Treatment for GER &amp; GERD; MedlinePlus, Omeprazole: MedlinePlus Drug Information; NIH Office of Dietary Supplements, Magnesium - Fact Sheet for Consumers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مہینوں سے تیزاب کم کرنے والی دوا؟ جائزہ ضروری ہے</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en-US">
                <a:solidFill>
                  <a:srgbClr val="15201E"/>
                </a:solidFill>
                <a:latin typeface="Segoe UI"/>
              </a:rPr>
              <a:t>‎PPI‎</a:t>
            </a:r>
            <a:r>
              <a:rPr sz="2111" b="0" i="0" lang="ur-PK">
                <a:solidFill>
                  <a:srgbClr val="15201E"/>
                </a:solidFill>
                <a:latin typeface="Segoe UI"/>
                <a:cs typeface="Noto Nastaliq Urdu"/>
              </a:rPr>
              <a:t> عموماً محفوظ اور مؤثر ہیں۔</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طویل استعمال سے میگنیشیم کم ہو سکتا ہے۔</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زیادہ خوراک یا طویل استعمال سے ہڈی ٹوٹنے کا خطرہ۔</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نسخے والی </a:t>
            </a:r>
            <a:r>
              <a:rPr sz="2111" b="0" i="0" lang="en-US">
                <a:solidFill>
                  <a:srgbClr val="15201E"/>
                </a:solidFill>
                <a:latin typeface="Segoe UI"/>
              </a:rPr>
              <a:t>‎PPI‎</a:t>
            </a:r>
            <a:r>
              <a:rPr sz="2111" b="0" i="0" lang="ur-PK">
                <a:solidFill>
                  <a:srgbClr val="15201E"/>
                </a:solidFill>
                <a:latin typeface="Segoe UI"/>
                <a:cs typeface="Noto Nastaliq Urdu"/>
              </a:rPr>
              <a:t> کبھی خود بند نہ کریں۔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جائزے کا کہیں — اچانک بند نہ کریں۔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سینے کی جلن اور ریفلکس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Definition &amp; Facts for GER &amp; GERD; NIDDK, Eating, Diet, &amp; Nutrition for GER &amp; GERD; NIDDK, Treatment for GER &amp; GERD</a:t>
            </a:r>
          </a:p>
        </p:txBody>
      </p:sp>
      <p:sp>
        <p:nvSpPr>
          <p:cNvPr id="7" name="TextBox 6"/>
          <p:cNvSpPr txBox="1"/>
          <p:nvPr/>
        </p:nvSpPr>
        <p:spPr>
          <a:xfrm>
            <a:off x="4327855" y="777240"/>
            <a:ext cx="7315200" cy="457200"/>
          </a:xfrm>
          <a:prstGeom prst="rect">
            <a:avLst/>
          </a:prstGeom>
          <a:noFill/>
        </p:spPr>
        <p:txBody>
          <a:bodyPr wrap="square" lIns="18288" rIns="18288" tIns="18288" bIns="18288" anchor="t">
            <a:spAutoFit/>
          </a:bodyPr>
          <a:lstStyle/>
          <a:p>
            <a:pPr algn="r" rtl="1">
              <a:lnSpc>
                <a:spcPct val="125000"/>
              </a:lnSpc>
            </a:pPr>
            <a:r>
              <a:rPr sz="1536" b="0" i="0" lang="ur-PK">
                <a:solidFill>
                  <a:srgbClr val="B7791F"/>
                </a:solidFill>
                <a:latin typeface="Segoe UI"/>
                <a:cs typeface="Noto Nastaliq Urdu"/>
              </a:rPr>
              <a:t>ڈاکٹر ماجد علی کے آرکائیو سے</a:t>
            </a:r>
          </a:p>
        </p:txBody>
      </p:sp>
      <p:sp>
        <p:nvSpPr>
          <p:cNvPr id="8" name="Rectangle 7"/>
          <p:cNvSpPr/>
          <p:nvPr/>
        </p:nvSpPr>
        <p:spPr>
          <a:xfrm>
            <a:off x="11588191" y="1371600"/>
            <a:ext cx="54864" cy="129539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836615" y="1280160"/>
            <a:ext cx="5486400" cy="1295399"/>
          </a:xfrm>
          <a:prstGeom prst="rect">
            <a:avLst/>
          </a:prstGeom>
          <a:noFill/>
        </p:spPr>
        <p:txBody>
          <a:bodyPr wrap="square" lIns="18288" rIns="18288" tIns="18288" bIns="18288" anchor="t">
            <a:spAutoFit/>
          </a:bodyPr>
          <a:lstStyle/>
          <a:p>
            <a:pPr algn="l"/>
            <a:r>
              <a:rPr sz="3800" b="0" i="0">
                <a:solidFill>
                  <a:srgbClr val="0A3F3C"/>
                </a:solidFill>
                <a:latin typeface="Georgia"/>
              </a:rPr>
              <a:t>“The stomach sickens when it slumps.”</a:t>
            </a:r>
          </a:p>
        </p:txBody>
      </p:sp>
      <p:sp>
        <p:nvSpPr>
          <p:cNvPr id="10" name="TextBox 9"/>
          <p:cNvSpPr txBox="1"/>
          <p:nvPr/>
        </p:nvSpPr>
        <p:spPr>
          <a:xfrm>
            <a:off x="5836615" y="2621279"/>
            <a:ext cx="5486400" cy="365760"/>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 ڈاکٹر ماجد علی، </a:t>
            </a:r>
            <a:r>
              <a:rPr sz="1344" b="0" i="0" lang="en-US">
                <a:solidFill>
                  <a:srgbClr val="5F6A67"/>
                </a:solidFill>
                <a:latin typeface="Segoe UI"/>
              </a:rPr>
              <a:t>‎2015-04-20‎</a:t>
            </a:r>
          </a:p>
        </p:txBody>
      </p:sp>
      <p:sp>
        <p:nvSpPr>
          <p:cNvPr id="11" name="TextBox 10"/>
          <p:cNvSpPr txBox="1"/>
          <p:nvPr/>
        </p:nvSpPr>
        <p:spPr>
          <a:xfrm>
            <a:off x="5836615" y="3032760"/>
            <a:ext cx="548640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0A3F3C"/>
                </a:solidFill>
                <a:latin typeface="Segoe UI"/>
                <a:cs typeface="Noto Nastaliq Urdu"/>
              </a:rPr>
              <a:t>ترجمہ: "معدہ جب ڈھیلا پڑتا ہے تو بیمار ہو جاتا ہے۔"</a:t>
            </a:r>
          </a:p>
        </p:txBody>
      </p:sp>
      <p:sp>
        <p:nvSpPr>
          <p:cNvPr id="12" name="Rounded Rectangle 11"/>
          <p:cNvSpPr/>
          <p:nvPr/>
        </p:nvSpPr>
        <p:spPr>
          <a:xfrm>
            <a:off x="3093415"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488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0A3F3C"/>
                </a:solidFill>
                <a:latin typeface="Segoe UI"/>
                <a:cs typeface="Noto Nastaliq Urdu"/>
              </a:rPr>
              <a:t>موجودہ رہنمائی سے مطابقت</a:t>
            </a:r>
          </a:p>
        </p:txBody>
      </p:sp>
      <p:sp>
        <p:nvSpPr>
          <p:cNvPr id="14" name="TextBox 13"/>
          <p:cNvSpPr txBox="1"/>
          <p:nvPr/>
        </p:nvSpPr>
        <p:spPr>
          <a:xfrm>
            <a:off x="32488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کھانے کا وقت اہم ہے</a:t>
            </a:r>
          </a:p>
          <a:p>
            <a:pPr algn="r" rtl="1">
              <a:lnSpc>
                <a:spcPct val="125000"/>
              </a:lnSpc>
              <a:spcAft>
                <a:spcPts val="1275"/>
              </a:spcAft>
            </a:pPr>
            <a:r>
              <a:rPr sz="1632" b="0" i="0" lang="ur-PK">
                <a:solidFill>
                  <a:srgbClr val="15201E"/>
                </a:solidFill>
                <a:latin typeface="Segoe UI"/>
                <a:cs typeface="Noto Nastaliq Urdu"/>
              </a:rPr>
              <a:t>ریفلکس گلے اور آواز پر اثر ڈال سکتا ہے</a:t>
            </a:r>
          </a:p>
        </p:txBody>
      </p:sp>
      <p:sp>
        <p:nvSpPr>
          <p:cNvPr id="15" name="Rounded Rectangle 14"/>
          <p:cNvSpPr/>
          <p:nvPr/>
        </p:nvSpPr>
        <p:spPr>
          <a:xfrm>
            <a:off x="578815"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42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15201E"/>
                </a:solidFill>
                <a:latin typeface="Segoe UI"/>
                <a:cs typeface="Noto Nastaliq Urdu"/>
              </a:rPr>
              <a:t>موجودہ ذرائع سے ثابت نہیں</a:t>
            </a:r>
          </a:p>
        </p:txBody>
      </p:sp>
      <p:sp>
        <p:nvSpPr>
          <p:cNvPr id="17" name="TextBox 16"/>
          <p:cNvSpPr txBox="1"/>
          <p:nvPr/>
        </p:nvSpPr>
        <p:spPr>
          <a:xfrm>
            <a:off x="7342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تیزاب کم کرنے والی دواؤں کو غلط کہنا</a:t>
            </a:r>
          </a:p>
          <a:p>
            <a:pPr algn="r" rtl="1">
              <a:lnSpc>
                <a:spcPct val="125000"/>
              </a:lnSpc>
              <a:spcAft>
                <a:spcPts val="1275"/>
              </a:spcAft>
            </a:pPr>
            <a:r>
              <a:rPr sz="1632" b="0" i="0" lang="ur-PK">
                <a:solidFill>
                  <a:srgbClr val="15201E"/>
                </a:solidFill>
                <a:latin typeface="Segoe UI"/>
                <a:cs typeface="Noto Nastaliq Urdu"/>
              </a:rPr>
              <a:t>پھپھوندی اور ڈیٹاکس کی وضاحتیں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کھانے کے وقت پر ان کا زور درست؛ ان کے طریقوں کی تائید نہیں۔</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سینے کی جلن اور ریفلکس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Symptoms &amp; Causes of GER &amp; GERD; MedlinePlus, GERD (Gastroesophageal Reflux Disease); MedlinePlus, Heart Attack</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کچھ علامات کے لیے معالج چاہیے، گولی نہیں</a:t>
            </a:r>
          </a:p>
        </p:txBody>
      </p:sp>
      <p:sp>
        <p:nvSpPr>
          <p:cNvPr id="8" name="Rounded Rectangle 7"/>
          <p:cNvSpPr/>
          <p:nvPr/>
        </p:nvSpPr>
        <p:spPr>
          <a:xfrm>
            <a:off x="8127796" y="1691640"/>
            <a:ext cx="3515258"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56396"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عام ریفلکس</a:t>
            </a:r>
          </a:p>
        </p:txBody>
      </p:sp>
      <p:sp>
        <p:nvSpPr>
          <p:cNvPr id="10" name="TextBox 9"/>
          <p:cNvSpPr txBox="1"/>
          <p:nvPr/>
        </p:nvSpPr>
        <p:spPr>
          <a:xfrm>
            <a:off x="8356396"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چھاتی کی ہڈی کے پیچھے جلن۔</a:t>
            </a:r>
          </a:p>
          <a:p>
            <a:pPr algn="r" rtl="1">
              <a:lnSpc>
                <a:spcPct val="125000"/>
              </a:lnSpc>
              <a:spcAft>
                <a:spcPts val="1350"/>
              </a:spcAft>
            </a:pPr>
            <a:r>
              <a:rPr sz="1728" b="0" i="0" lang="ur-PK">
                <a:solidFill>
                  <a:srgbClr val="15201E"/>
                </a:solidFill>
                <a:latin typeface="Segoe UI"/>
                <a:cs typeface="Noto Nastaliq Urdu"/>
              </a:rPr>
              <a:t>گلے میں کھانے یا تیزاب کا ذائقہ۔</a:t>
            </a:r>
          </a:p>
          <a:p>
            <a:pPr algn="r" rtl="1">
              <a:lnSpc>
                <a:spcPct val="125000"/>
              </a:lnSpc>
              <a:spcAft>
                <a:spcPts val="1350"/>
              </a:spcAft>
            </a:pPr>
            <a:r>
              <a:rPr sz="1728" b="0" i="0" lang="ur-PK">
                <a:solidFill>
                  <a:srgbClr val="15201E"/>
                </a:solidFill>
                <a:latin typeface="Segoe UI"/>
                <a:cs typeface="Noto Nastaliq Urdu"/>
              </a:rPr>
              <a:t>بھاری کھانے یا لیٹنے سے بڑھنا۔</a:t>
            </a:r>
          </a:p>
        </p:txBody>
      </p:sp>
      <p:sp>
        <p:nvSpPr>
          <p:cNvPr id="11" name="Rounded Rectangle 10"/>
          <p:cNvSpPr/>
          <p:nvPr/>
        </p:nvSpPr>
        <p:spPr>
          <a:xfrm>
            <a:off x="4338218"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معالج سے ملیں</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عام دوا یا عادتوں سے بہتر نہ ہونا۔</a:t>
            </a:r>
          </a:p>
          <a:p>
            <a:pPr algn="r" rtl="1">
              <a:lnSpc>
                <a:spcPct val="125000"/>
              </a:lnSpc>
              <a:spcAft>
                <a:spcPts val="1350"/>
              </a:spcAft>
            </a:pPr>
            <a:r>
              <a:rPr sz="1728" b="0" i="0" lang="ur-PK">
                <a:solidFill>
                  <a:srgbClr val="15201E"/>
                </a:solidFill>
                <a:latin typeface="Segoe UI"/>
                <a:cs typeface="Noto Nastaliq Urdu"/>
              </a:rPr>
              <a:t>نگلنے میں درد، الٹیاں، وزن کم ہونا۔</a:t>
            </a:r>
          </a:p>
          <a:p>
            <a:pPr algn="r" rtl="1">
              <a:lnSpc>
                <a:spcPct val="125000"/>
              </a:lnSpc>
              <a:spcAft>
                <a:spcPts val="1350"/>
              </a:spcAft>
            </a:pPr>
            <a:r>
              <a:rPr sz="1728" b="0" i="0" lang="ur-PK">
                <a:solidFill>
                  <a:srgbClr val="15201E"/>
                </a:solidFill>
                <a:latin typeface="Segoe UI"/>
                <a:cs typeface="Noto Nastaliq Urdu"/>
              </a:rPr>
              <a:t>خون یا کافی کے ذرات جیسی الٹی؛ کالا پاخانہ۔</a:t>
            </a:r>
          </a:p>
        </p:txBody>
      </p:sp>
      <p:sp>
        <p:nvSpPr>
          <p:cNvPr id="14" name="Rounded Rectangle 13"/>
          <p:cNvSpPr/>
          <p:nvPr/>
        </p:nvSpPr>
        <p:spPr>
          <a:xfrm>
            <a:off x="548639"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77239" y="1828800"/>
            <a:ext cx="3058058"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ہو سکتا ہے دل ہو</a:t>
            </a:r>
          </a:p>
        </p:txBody>
      </p:sp>
      <p:sp>
        <p:nvSpPr>
          <p:cNvPr id="16" name="TextBox 15"/>
          <p:cNvSpPr txBox="1"/>
          <p:nvPr/>
        </p:nvSpPr>
        <p:spPr>
          <a:xfrm>
            <a:off x="777239" y="2743200"/>
            <a:ext cx="3058058"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سانس پھولنے کے ساتھ سینے میں درد؛ جبڑے یا بازو میں درد۔</a:t>
            </a:r>
          </a:p>
          <a:p>
            <a:pPr algn="r" rtl="1">
              <a:lnSpc>
                <a:spcPct val="125000"/>
              </a:lnSpc>
              <a:spcAft>
                <a:spcPts val="1350"/>
              </a:spcAft>
            </a:pPr>
            <a:r>
              <a:rPr sz="1728" b="0" i="0" lang="ur-PK">
                <a:solidFill>
                  <a:srgbClr val="15201E"/>
                </a:solidFill>
                <a:latin typeface="Segoe UI"/>
                <a:cs typeface="Noto Nastaliq Urdu"/>
              </a:rPr>
              <a:t>جلن جیسا لگ سکتا ہے: شک ہو تو </a:t>
            </a:r>
            <a:r>
              <a:rPr sz="1728" b="0" i="0" lang="en-US">
                <a:solidFill>
                  <a:srgbClr val="15201E"/>
                </a:solidFill>
                <a:latin typeface="Segoe UI"/>
              </a:rPr>
              <a:t>‎911‎</a:t>
            </a:r>
            <a:r>
              <a:rPr sz="1728" b="0" i="0" lang="ur-PK">
                <a:solidFill>
                  <a:srgbClr val="15201E"/>
                </a:solidFill>
                <a:latin typeface="Segoe UI"/>
                <a:cs typeface="Noto Nastaliq Urdu"/>
              </a:rPr>
              <a:t>۔</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سانس پھولنے کے ساتھ سینے میں درد: </a:t>
            </a:r>
            <a:r>
              <a:rPr sz="1728" b="0" i="0" lang="en-US">
                <a:solidFill>
                  <a:srgbClr val="0A3F3C"/>
                </a:solidFill>
                <a:latin typeface="Segoe UI"/>
              </a:rPr>
              <a:t>‎911‎</a:t>
            </a:r>
            <a:r>
              <a:rPr sz="1728" b="0" i="0" lang="ur-PK">
                <a:solidFill>
                  <a:srgbClr val="0A3F3C"/>
                </a:solidFill>
                <a:latin typeface="Segoe UI"/>
                <a:cs typeface="Noto Nastaliq Urdu"/>
              </a:rPr>
              <a:t> پر کال کریں، چاہے یقین نہ ہو۔</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سینے کی جلن اور ریفلکس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14</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سینے میں درد یا دباؤ: </a:t>
            </a:r>
            <a:r>
              <a:rPr sz="1920" b="0" i="0" lang="en-US">
                <a:solidFill>
                  <a:srgbClr val="15201E"/>
                </a:solidFill>
                <a:latin typeface="Segoe UI"/>
              </a:rPr>
              <a:t>‎911‎</a:t>
            </a:r>
            <a:r>
              <a:rPr sz="1920" b="0" i="0" lang="ur-PK">
                <a:solidFill>
                  <a:srgbClr val="15201E"/>
                </a:solidFill>
                <a:latin typeface="Segoe UI"/>
                <a:cs typeface="Noto Nastaliq Urdu"/>
              </a:rPr>
              <a:t> پر کال کریں۔</a:t>
            </a:r>
          </a:p>
        </p:txBody>
      </p:sp>
      <p:sp>
        <p:nvSpPr>
          <p:cNvPr id="9" name="Oval 8"/>
          <p:cNvSpPr/>
          <p:nvPr/>
        </p:nvSpPr>
        <p:spPr>
          <a:xfrm>
            <a:off x="11313871"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368296"/>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خون کی الٹی یا کالا پاخانہ: ایمرجنسی۔</a:t>
            </a:r>
          </a:p>
        </p:txBody>
      </p:sp>
      <p:sp>
        <p:nvSpPr>
          <p:cNvPr id="11" name="Oval 10"/>
          <p:cNvSpPr/>
          <p:nvPr/>
        </p:nvSpPr>
        <p:spPr>
          <a:xfrm>
            <a:off x="11313871"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3044952"/>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کھانا اٹکنا یا نگلنے میں درد: معالج سے ملیں۔</a:t>
            </a:r>
          </a:p>
        </p:txBody>
      </p:sp>
      <p:sp>
        <p:nvSpPr>
          <p:cNvPr id="13" name="Oval 12"/>
          <p:cNvSpPr/>
          <p:nvPr/>
        </p:nvSpPr>
        <p:spPr>
          <a:xfrm>
            <a:off x="11313871"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721608"/>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وزن کم ہونا یا مسلسل الٹیاں: اسی ہفتے ملیں۔</a:t>
            </a:r>
          </a:p>
        </p:txBody>
      </p:sp>
      <p:sp>
        <p:nvSpPr>
          <p:cNvPr id="15" name="Oval 14"/>
          <p:cNvSpPr/>
          <p:nvPr/>
        </p:nvSpPr>
        <p:spPr>
          <a:xfrm>
            <a:off x="11313871"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4398264"/>
            <a:ext cx="10454335" cy="676656"/>
          </a:xfrm>
          <a:prstGeom prst="rect">
            <a:avLst/>
          </a:prstGeom>
          <a:noFill/>
        </p:spPr>
        <p:txBody>
          <a:bodyPr wrap="square" lIns="18288" rIns="18288" tIns="18288" bIns="18288" anchor="t">
            <a:spAutoFit/>
          </a:bodyPr>
          <a:lstStyle/>
          <a:p>
            <a:pPr algn="r" rtl="1">
              <a:lnSpc>
                <a:spcPct val="125000"/>
              </a:lnSpc>
            </a:pPr>
            <a:r>
              <a:rPr sz="1920" b="0" i="0" lang="en-US">
                <a:solidFill>
                  <a:srgbClr val="15201E"/>
                </a:solidFill>
                <a:latin typeface="Segoe UI"/>
              </a:rPr>
              <a:t>‎14‎</a:t>
            </a:r>
            <a:r>
              <a:rPr sz="1920" b="0" i="0" lang="ur-PK">
                <a:solidFill>
                  <a:srgbClr val="15201E"/>
                </a:solidFill>
                <a:latin typeface="Segoe UI"/>
                <a:cs typeface="Noto Nastaliq Urdu"/>
              </a:rPr>
              <a:t> دن کے کورس کے بعد جلن لوٹ آئے: معالج سے ملیں۔</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سینے کا درد ایمرجنسی ہے: </a:t>
            </a:r>
            <a:r>
              <a:rPr sz="1728" b="0" i="0" lang="en-US">
                <a:solidFill>
                  <a:srgbClr val="0A3F3C"/>
                </a:solidFill>
                <a:latin typeface="Segoe UI"/>
              </a:rPr>
              <a:t>‎911‎</a:t>
            </a:r>
            <a:r>
              <a:rPr sz="1728" b="0" i="0" lang="ur-PK">
                <a:solidFill>
                  <a:srgbClr val="0A3F3C"/>
                </a:solidFill>
                <a:latin typeface="Segoe UI"/>
                <a:cs typeface="Noto Nastaliq Urdu"/>
              </a:rPr>
              <a:t> پر کال کریں۔</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سینے کی جلن اور ریفلکس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Symptoms &amp; Causes of GER &amp; GERD; NIDDK, Eating, Diet, &amp; Nutrition for GER &amp; GERD; NIDDK, Treatment for GER &amp; GERD; MedlinePlus, Omeprazole: MedlinePlus Drug Information</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اب کیا کریں</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آخری کھانا جلدی کریں</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نیند میں سر اونچا رکھیں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ایک ہفتہ لکھیں کہ کب ہوتا ہے</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گنیں کہ ریفلکس کی دوا کب سے لے رہے ہیں</a:t>
            </a:r>
          </a:p>
        </p:txBody>
      </p:sp>
      <p:sp>
        <p:nvSpPr>
          <p:cNvPr id="16" name="Oval 15"/>
          <p:cNvSpPr/>
          <p:nvPr/>
        </p:nvSpPr>
        <p:spPr>
          <a:xfrm>
            <a:off x="11130991"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640079" y="4416552"/>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تمام دوائیں اور سپلیمنٹس ساتھ لائیں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آج رات آخری کھانا جلدی کر کے شروع کریں۔</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سینے کی جلن اور ریفلکس</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16</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NIDDK — Definition &amp; Facts for GER &amp; GERD</a:t>
            </a:r>
          </a:p>
          <a:p>
            <a:pPr algn="l">
              <a:spcAft>
                <a:spcPts val="1200"/>
              </a:spcAft>
            </a:pPr>
            <a:r>
              <a:rPr sz="1600" b="0" i="0">
                <a:solidFill>
                  <a:srgbClr val="46524F"/>
                </a:solidFill>
                <a:latin typeface="Segoe UI"/>
              </a:rPr>
              <a:t>NIDDK — Symptoms &amp; Causes of GER &amp; GERD</a:t>
            </a:r>
          </a:p>
          <a:p>
            <a:pPr algn="l">
              <a:spcAft>
                <a:spcPts val="1200"/>
              </a:spcAft>
            </a:pPr>
            <a:r>
              <a:rPr sz="1600" b="0" i="0">
                <a:solidFill>
                  <a:srgbClr val="46524F"/>
                </a:solidFill>
                <a:latin typeface="Segoe UI"/>
              </a:rPr>
              <a:t>NIDDK — Diagnosis of GER &amp; GERD</a:t>
            </a:r>
          </a:p>
          <a:p>
            <a:pPr algn="l">
              <a:spcAft>
                <a:spcPts val="1200"/>
              </a:spcAft>
            </a:pPr>
            <a:r>
              <a:rPr sz="1600" b="0" i="0">
                <a:solidFill>
                  <a:srgbClr val="46524F"/>
                </a:solidFill>
                <a:latin typeface="Segoe UI"/>
              </a:rPr>
              <a:t>NIDDK — Treatment for GER &amp; GERD</a:t>
            </a:r>
          </a:p>
          <a:p>
            <a:pPr algn="l">
              <a:spcAft>
                <a:spcPts val="1200"/>
              </a:spcAft>
            </a:pPr>
            <a:r>
              <a:rPr sz="1600" b="0" i="0">
                <a:solidFill>
                  <a:srgbClr val="46524F"/>
                </a:solidFill>
                <a:latin typeface="Segoe UI"/>
              </a:rPr>
              <a:t>NIDDK — Eating, Diet, &amp; Nutrition for GER &amp; GERD</a:t>
            </a:r>
          </a:p>
          <a:p>
            <a:pPr algn="l">
              <a:spcAft>
                <a:spcPts val="1200"/>
              </a:spcAft>
            </a:pPr>
            <a:r>
              <a:rPr sz="1600" b="0" i="0">
                <a:solidFill>
                  <a:srgbClr val="46524F"/>
                </a:solidFill>
                <a:latin typeface="Segoe UI"/>
              </a:rPr>
              <a:t>MedlinePlus — GERD (Gastroesophageal Reflux Disease)</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MedlinePlus — Heartburn</a:t>
            </a:r>
          </a:p>
          <a:p>
            <a:pPr algn="l">
              <a:spcAft>
                <a:spcPts val="1200"/>
              </a:spcAft>
            </a:pPr>
            <a:r>
              <a:rPr sz="1600" b="0" i="0">
                <a:solidFill>
                  <a:srgbClr val="46524F"/>
                </a:solidFill>
                <a:latin typeface="Segoe UI"/>
              </a:rPr>
              <a:t>MedlinePlus — Omeprazole: MedlinePlus Drug Information</a:t>
            </a:r>
          </a:p>
          <a:p>
            <a:pPr algn="l">
              <a:spcAft>
                <a:spcPts val="1200"/>
              </a:spcAft>
            </a:pPr>
            <a:r>
              <a:rPr sz="1600" b="0" i="0">
                <a:solidFill>
                  <a:srgbClr val="46524F"/>
                </a:solidFill>
                <a:latin typeface="Segoe UI"/>
              </a:rPr>
              <a:t>NIH Office of Dietary Supplements — Magnesium - Fact Sheet for Consumers</a:t>
            </a:r>
          </a:p>
          <a:p>
            <a:pPr algn="l">
              <a:spcAft>
                <a:spcPts val="1200"/>
              </a:spcAft>
            </a:pPr>
            <a:r>
              <a:rPr sz="1600" b="0" i="0">
                <a:solidFill>
                  <a:srgbClr val="46524F"/>
                </a:solidFill>
                <a:latin typeface="Segoe UI"/>
              </a:rPr>
              <a:t>MedlinePlus — Heart Attack</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‎1‎</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سینے کی جلن اور ریفلکس</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17</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اگلی ملاقات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مجھے کتنی بار علامات ہوتی ہیں، اور کیا یہ </a:t>
            </a:r>
            <a:r>
              <a:rPr sz="2111" b="0" i="0" lang="en-US">
                <a:solidFill>
                  <a:srgbClr val="F7F5F0"/>
                </a:solidFill>
                <a:latin typeface="Segoe UI"/>
              </a:rPr>
              <a:t>‎GERD‎</a:t>
            </a:r>
            <a:r>
              <a:rPr sz="2111" b="0" i="0" lang="ur-PK">
                <a:solidFill>
                  <a:srgbClr val="F7F5F0"/>
                </a:solidFill>
                <a:latin typeface="Segoe UI"/>
                <a:cs typeface="Noto Nastaliq Urdu"/>
              </a:rPr>
              <a:t> جیسا لگتا ہے؟</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میری کوئی دوا ریفلکس کو بدتر کر رہی ہو سکتی ہے؟</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میں کافی عرصے سے تیزاب کم کرنے والی دوا لے رہا/رہی ہوں۔ کیا یہ اب بھی درست دوا اور خوراک ہے؟</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کن علامات پر مجھے آپ کو، یا </a:t>
            </a:r>
            <a:r>
              <a:rPr sz="2111" b="0" i="0" lang="en-US">
                <a:solidFill>
                  <a:srgbClr val="F7F5F0"/>
                </a:solidFill>
                <a:latin typeface="Segoe UI"/>
              </a:rPr>
              <a:t>‎911‎</a:t>
            </a:r>
            <a:r>
              <a:rPr sz="2111" b="0" i="0" lang="ur-PK">
                <a:solidFill>
                  <a:srgbClr val="F7F5F0"/>
                </a:solidFill>
                <a:latin typeface="Segoe UI"/>
                <a:cs typeface="Noto Nastaliq Urdu"/>
              </a:rPr>
              <a:t> کو کال کرنی چاہیے؟</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