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explains heartburn, reflux and GERD in plain language. Everything on these slides comes from public-health sources, and each slide names its source at the bottom. Questions about your own medicines are best taken to a pharmacist or prescriber; this is general education, not individual advice.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frequency. Ask the room how many people have heartburn most weeks, and how many have been buying the same tablets for months. Heartburn more than twice a week may mean GERD, and that is a reason for a conversation with a doctor, not a bigger box. Note too that GERD can happen without heartburn.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First, the mechanism. A ring of muscle at the bottom of the esophagus, with help from the diaphragm, usually keeps stomach contents in the stomach. When it is weak or relaxes at the wrong time, contents come back up. That is reflux. Most people have it occasionally, often without noticing.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an illustration, not measured data. Occasional reflux is common. Symptoms two or more times a week may mean GERD, which is a long-lasting condition with repeated, bothersome symptoms or complications. Without treatment, GERD can sometimes cause inflammation, narrowing or Barrett’s esophagus. The word sometimes matters.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GERD is common. Researchers estimate about one in five people in the United States has it. MedlinePlus uses two or more times a week as the point where symptoms may mean GERD. It is more likely with overweight or obesity, pregnancy, smoking or secondhand smoke, and certain medicines.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Symptoms vary. The classic pair is heartburn and regurgitation. But not every adult with GERD has either. Some people come in with a cough that will not settle, a hoarse voice, or trouble swallowing. If you have those symptoms, mention reflux specifically to your clinician. It is easy to miss.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numbers worth remembering. Eat at least three hours before lying down if symptoms come at night. Raise your head six to eight inches for sleep, with a foam wedge or extra pillows under your head and upper back. And if heartburn has lasted three months or more, talk to your doctor before self-treating.</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lifestyle changes the sources describe. Notice the approach to food. Some people have real triggers, commonly citrus, tomatoes, alcohol, chocolate, caffeine, fatty food, mint and spice. But the guidance is to test specific foods with your doctor, not to cut out everything at once.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Antacids are for mild, occasional symptoms, not for every day or for severe symptoms unless your doctor agrees. H2 blockers lower the acid your stomach makes and can help the esophagus heal, though not as well as PPIs.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PPIs lower stomach acid and treat GERD symptoms better than H2 blockers; they are generally safe and effective, and long-term effects are still being studied. Over-the-counter omeprazole is a fourteen-day course, not more than once every four months without your doctor, and it is not for instant relief.</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is about review, not alarm. PPIs are effective. But a decision made for a short problem can quietly continue for years. Long-term use can lower magnesium, and fracture risk rises with high doses or a year or more of use. The message is: ask for a review, and never stop a prescribed PPI on your own.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saw reflux as a mechanical problem of the stomach and paid attention to meal timing and to throat and voice symptoms. Current guidance agrees on those points. His protocols and his view that acid-reducing medicines are misguided are not supported by the sources used here.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to tell when it is more than reflux. Typical heartburn burns and rises. See a doctor if over-the-counter treatment does not help, or for trouble swallowing, vomiting, black stool or weight loss. And chest pain with breathlessness, or jaw or arm pain, means calling 911. Heart attack discomfort can feel like heartburn.</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This list is ProperHealth safety wording and is awaiting pharmacist sign-off, so present it as general guidance and direct people to their own care team. Stress the first item: never assume chest pain is heartburn.</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small steps for this week. Move the last meal earlier, raise your head for sleep, keep a one-week note of when symptoms happen, count how long you have taken a reflux medicine, and bring every medicine and supplement to the pharmacy.</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in this lecture come from these sources. The full list of claims, with the exact passage each one rests on, is on the topic’s sources page. Every snapshot was saved and checked word for word. The historical section draws on the Dr. Majid Ali archive, and the claims we chose not to carry are listed there too. The warning signs also cite: NIDDK — Symptoms &amp; Causes of GI Bleeding.</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Suggest they write down how often symptoms happen and how long they have taken any reflux medicine.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HEARTBURN &amp; REFLUX</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Heartburn &amp; reflux: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What reflux is, when it becomes GERD, what helps, and how to think about long-term acid reducers</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20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HEARTBURN &amp; REFLUX</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MedlinePlus, Heartburn</a:t>
            </a:r>
          </a:p>
        </p:txBody>
      </p:sp>
      <p:sp>
        <p:nvSpPr>
          <p:cNvPr id="7" name="TextBox 6"/>
          <p:cNvSpPr txBox="1"/>
          <p:nvPr/>
        </p:nvSpPr>
        <p:spPr>
          <a:xfrm>
            <a:off x="548640" y="2205990"/>
            <a:ext cx="10424160" cy="2564130"/>
          </a:xfrm>
          <a:prstGeom prst="rect">
            <a:avLst/>
          </a:prstGeom>
          <a:noFill/>
        </p:spPr>
        <p:txBody>
          <a:bodyPr wrap="square" lIns="18288" rIns="18288" tIns="18288" bIns="18288" anchor="t">
            <a:spAutoFit/>
          </a:bodyPr>
          <a:lstStyle/>
          <a:p>
            <a:pPr algn="l"/>
            <a:r>
              <a:rPr sz="5000" b="0" i="1">
                <a:solidFill>
                  <a:srgbClr val="0A3F3C"/>
                </a:solidFill>
                <a:latin typeface="Georgia"/>
              </a:rPr>
              <a:t>Heartburn most weeks? It may be time for a conversation, not another box of tablets.</a:t>
            </a:r>
          </a:p>
        </p:txBody>
      </p:sp>
      <p:sp>
        <p:nvSpPr>
          <p:cNvPr id="8" name="Rectangle 7"/>
          <p:cNvSpPr/>
          <p:nvPr/>
        </p:nvSpPr>
        <p:spPr>
          <a:xfrm>
            <a:off x="548640" y="4953000"/>
            <a:ext cx="54864" cy="670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907280"/>
            <a:ext cx="9601200" cy="762000"/>
          </a:xfrm>
          <a:prstGeom prst="rect">
            <a:avLst/>
          </a:prstGeom>
          <a:noFill/>
        </p:spPr>
        <p:txBody>
          <a:bodyPr wrap="square" lIns="18288" rIns="18288" tIns="18288" bIns="18288" anchor="t">
            <a:spAutoFit/>
          </a:bodyPr>
          <a:lstStyle/>
          <a:p>
            <a:pPr algn="l"/>
            <a:r>
              <a:rPr sz="2400" b="0" i="0">
                <a:solidFill>
                  <a:srgbClr val="46524F"/>
                </a:solidFill>
                <a:latin typeface="Segoe UI"/>
              </a:rPr>
              <a:t>More than twice a week may mean GERD. GERD can also happen without heartburn.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HEARTBURN &amp; REFLUX</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Definition &amp; Facts for GER &amp; GERD; NIDDK, Symptoms &amp; Causes of GER &amp; GERD</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 muscle normally keeps stomach contents down</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2600858"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3423818" cy="640080"/>
          </a:xfrm>
          <a:prstGeom prst="rect">
            <a:avLst/>
          </a:prstGeom>
          <a:noFill/>
        </p:spPr>
        <p:txBody>
          <a:bodyPr wrap="square" lIns="18288" rIns="18288" tIns="18288" bIns="18288" anchor="t">
            <a:spAutoFit/>
          </a:bodyPr>
          <a:lstStyle/>
          <a:p>
            <a:pPr algn="l"/>
            <a:r>
              <a:rPr sz="2200" b="1" i="0">
                <a:solidFill>
                  <a:srgbClr val="15201E"/>
                </a:solidFill>
                <a:latin typeface="Segoe UI"/>
              </a:rPr>
              <a:t>You swallow</a:t>
            </a:r>
          </a:p>
        </p:txBody>
      </p:sp>
      <p:sp>
        <p:nvSpPr>
          <p:cNvPr id="11" name="TextBox 10"/>
          <p:cNvSpPr txBox="1"/>
          <p:nvPr/>
        </p:nvSpPr>
        <p:spPr>
          <a:xfrm>
            <a:off x="548640" y="3611880"/>
            <a:ext cx="3423818" cy="1371600"/>
          </a:xfrm>
          <a:prstGeom prst="rect">
            <a:avLst/>
          </a:prstGeom>
          <a:noFill/>
        </p:spPr>
        <p:txBody>
          <a:bodyPr wrap="square" lIns="18288" rIns="18288" tIns="18288" bIns="18288" anchor="t">
            <a:spAutoFit/>
          </a:bodyPr>
          <a:lstStyle/>
          <a:p>
            <a:pPr algn="l"/>
            <a:r>
              <a:rPr sz="1600" b="0" i="0">
                <a:solidFill>
                  <a:srgbClr val="46524F"/>
                </a:solidFill>
                <a:latin typeface="Segoe UI"/>
              </a:rPr>
              <a:t>Food travels down the esophagus into the stomach.</a:t>
            </a:r>
          </a:p>
        </p:txBody>
      </p:sp>
      <p:sp>
        <p:nvSpPr>
          <p:cNvPr id="12" name="Oval 11"/>
          <p:cNvSpPr/>
          <p:nvPr/>
        </p:nvSpPr>
        <p:spPr>
          <a:xfrm>
            <a:off x="4383938"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5435498" y="2267712"/>
            <a:ext cx="2600858"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383938" y="2926080"/>
            <a:ext cx="3423818" cy="640080"/>
          </a:xfrm>
          <a:prstGeom prst="rect">
            <a:avLst/>
          </a:prstGeom>
          <a:noFill/>
        </p:spPr>
        <p:txBody>
          <a:bodyPr wrap="square" lIns="18288" rIns="18288" tIns="18288" bIns="18288" anchor="t">
            <a:spAutoFit/>
          </a:bodyPr>
          <a:lstStyle/>
          <a:p>
            <a:pPr algn="l"/>
            <a:r>
              <a:rPr sz="2200" b="1" i="0">
                <a:solidFill>
                  <a:srgbClr val="15201E"/>
                </a:solidFill>
                <a:latin typeface="Segoe UI"/>
              </a:rPr>
              <a:t>A muscle closes</a:t>
            </a:r>
          </a:p>
        </p:txBody>
      </p:sp>
      <p:sp>
        <p:nvSpPr>
          <p:cNvPr id="15" name="TextBox 14"/>
          <p:cNvSpPr txBox="1"/>
          <p:nvPr/>
        </p:nvSpPr>
        <p:spPr>
          <a:xfrm>
            <a:off x="4383938" y="3611880"/>
            <a:ext cx="3423818" cy="1371600"/>
          </a:xfrm>
          <a:prstGeom prst="rect">
            <a:avLst/>
          </a:prstGeom>
          <a:noFill/>
        </p:spPr>
        <p:txBody>
          <a:bodyPr wrap="square" lIns="18288" rIns="18288" tIns="18288" bIns="18288" anchor="t">
            <a:spAutoFit/>
          </a:bodyPr>
          <a:lstStyle/>
          <a:p>
            <a:pPr algn="l"/>
            <a:r>
              <a:rPr sz="1600" b="0" i="0">
                <a:solidFill>
                  <a:srgbClr val="46524F"/>
                </a:solidFill>
                <a:latin typeface="Segoe UI"/>
              </a:rPr>
              <a:t>The lower esophageal sphincter and the diaphragm usually stop contents coming back up.</a:t>
            </a:r>
          </a:p>
        </p:txBody>
      </p:sp>
      <p:sp>
        <p:nvSpPr>
          <p:cNvPr id="16" name="Oval 15"/>
          <p:cNvSpPr/>
          <p:nvPr/>
        </p:nvSpPr>
        <p:spPr>
          <a:xfrm>
            <a:off x="8219236"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sp>
        <p:nvSpPr>
          <p:cNvPr id="17" name="TextBox 16"/>
          <p:cNvSpPr txBox="1"/>
          <p:nvPr/>
        </p:nvSpPr>
        <p:spPr>
          <a:xfrm>
            <a:off x="8219236" y="2926080"/>
            <a:ext cx="3423818" cy="640080"/>
          </a:xfrm>
          <a:prstGeom prst="rect">
            <a:avLst/>
          </a:prstGeom>
          <a:noFill/>
        </p:spPr>
        <p:txBody>
          <a:bodyPr wrap="square" lIns="18288" rIns="18288" tIns="18288" bIns="18288" anchor="t">
            <a:spAutoFit/>
          </a:bodyPr>
          <a:lstStyle/>
          <a:p>
            <a:pPr algn="l"/>
            <a:r>
              <a:rPr sz="2200" b="1" i="0">
                <a:solidFill>
                  <a:srgbClr val="15201E"/>
                </a:solidFill>
                <a:latin typeface="Segoe UI"/>
              </a:rPr>
              <a:t>Sometimes it doesn’t</a:t>
            </a:r>
          </a:p>
        </p:txBody>
      </p:sp>
      <p:sp>
        <p:nvSpPr>
          <p:cNvPr id="18" name="TextBox 17"/>
          <p:cNvSpPr txBox="1"/>
          <p:nvPr/>
        </p:nvSpPr>
        <p:spPr>
          <a:xfrm>
            <a:off x="8219236" y="3611880"/>
            <a:ext cx="3423818" cy="1371600"/>
          </a:xfrm>
          <a:prstGeom prst="rect">
            <a:avLst/>
          </a:prstGeom>
          <a:noFill/>
        </p:spPr>
        <p:txBody>
          <a:bodyPr wrap="square" lIns="18288" rIns="18288" tIns="18288" bIns="18288" anchor="t">
            <a:spAutoFit/>
          </a:bodyPr>
          <a:lstStyle/>
          <a:p>
            <a:pPr algn="l"/>
            <a:r>
              <a:rPr sz="1600" b="0" i="0">
                <a:solidFill>
                  <a:srgbClr val="46524F"/>
                </a:solidFill>
                <a:latin typeface="Segoe UI"/>
              </a:rPr>
              <a:t>If that muscle is weak or relaxes at the wrong time, stomach contents back up — reflux.</a:t>
            </a:r>
          </a:p>
        </p:txBody>
      </p:sp>
      <p:sp>
        <p:nvSpPr>
          <p:cNvPr id="19" name="Rounded Rectangle 1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Reflux happens when that muscle is weak or relaxes too often.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HEARTBURN &amp; REFLUX</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Definition &amp; Facts for GER &amp; GERD; MedlinePlus, GERD (Gastroesophageal Reflux Disease)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Frequent reflux may be GERD</a:t>
            </a:r>
          </a:p>
        </p:txBody>
      </p:sp>
      <p:sp>
        <p:nvSpPr>
          <p:cNvPr id="8" name="TextBox 7"/>
          <p:cNvSpPr txBox="1"/>
          <p:nvPr/>
        </p:nvSpPr>
        <p:spPr>
          <a:xfrm>
            <a:off x="749808" y="1737360"/>
            <a:ext cx="914400" cy="548640"/>
          </a:xfrm>
          <a:prstGeom prst="rect">
            <a:avLst/>
          </a:prstGeom>
          <a:noFill/>
        </p:spPr>
        <p:txBody>
          <a:bodyPr wrap="square" lIns="18288" rIns="18288" tIns="18288" bIns="18288" anchor="t">
            <a:spAutoFit/>
          </a:bodyPr>
          <a:lstStyle/>
          <a:p>
            <a:pPr algn="l"/>
            <a:r>
              <a:rPr sz="3000" b="0" i="0">
                <a:solidFill>
                  <a:srgbClr val="B9D4CF"/>
                </a:solidFill>
                <a:latin typeface="Georgia"/>
              </a:rPr>
              <a:t>1</a:t>
            </a:r>
          </a:p>
        </p:txBody>
      </p:sp>
      <p:sp>
        <p:nvSpPr>
          <p:cNvPr id="9" name="TextBox 8"/>
          <p:cNvSpPr txBox="1"/>
          <p:nvPr/>
        </p:nvSpPr>
        <p:spPr>
          <a:xfrm>
            <a:off x="749808" y="2331720"/>
            <a:ext cx="2371267" cy="685800"/>
          </a:xfrm>
          <a:prstGeom prst="rect">
            <a:avLst/>
          </a:prstGeom>
          <a:noFill/>
        </p:spPr>
        <p:txBody>
          <a:bodyPr wrap="square" lIns="18288" rIns="18288" tIns="18288" bIns="18288" anchor="t">
            <a:spAutoFit/>
          </a:bodyPr>
          <a:lstStyle/>
          <a:p>
            <a:pPr algn="l"/>
            <a:r>
              <a:rPr sz="2000" b="1" i="0">
                <a:solidFill>
                  <a:srgbClr val="15201E"/>
                </a:solidFill>
                <a:latin typeface="Segoe UI"/>
              </a:rPr>
              <a:t>Occasional reflux</a:t>
            </a:r>
          </a:p>
        </p:txBody>
      </p:sp>
      <p:sp>
        <p:nvSpPr>
          <p:cNvPr id="10" name="TextBox 9"/>
          <p:cNvSpPr txBox="1"/>
          <p:nvPr/>
        </p:nvSpPr>
        <p:spPr>
          <a:xfrm>
            <a:off x="749808" y="329184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How often symptoms happen</a:t>
            </a:r>
          </a:p>
        </p:txBody>
      </p:sp>
      <p:sp>
        <p:nvSpPr>
          <p:cNvPr id="11" name="Rounded Rectangle 10"/>
          <p:cNvSpPr/>
          <p:nvPr/>
        </p:nvSpPr>
        <p:spPr>
          <a:xfrm>
            <a:off x="749808" y="360273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41247" y="3602736"/>
            <a:ext cx="2042083" cy="365760"/>
          </a:xfrm>
          <a:prstGeom prst="rect">
            <a:avLst/>
          </a:prstGeom>
          <a:noFill/>
        </p:spPr>
        <p:txBody>
          <a:bodyPr wrap="square" lIns="18288" rIns="18288" tIns="18288" bIns="18288" anchor="ctr">
            <a:spAutoFit/>
          </a:bodyPr>
          <a:lstStyle/>
          <a:p>
            <a:pPr algn="l"/>
            <a:r>
              <a:rPr sz="1500" b="1" i="0">
                <a:solidFill>
                  <a:srgbClr val="7A5300"/>
                </a:solidFill>
                <a:latin typeface="Segoe UI"/>
              </a:rPr>
              <a:t>Once in a while</a:t>
            </a:r>
          </a:p>
        </p:txBody>
      </p:sp>
      <p:sp>
        <p:nvSpPr>
          <p:cNvPr id="13" name="Rectangle 12"/>
          <p:cNvSpPr/>
          <p:nvPr/>
        </p:nvSpPr>
        <p:spPr>
          <a:xfrm>
            <a:off x="3322243" y="1645920"/>
            <a:ext cx="2773603" cy="3383280"/>
          </a:xfrm>
          <a:prstGeom prst="rect">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14" name="Connector 13"/>
          <p:cNvCxnSpPr/>
          <p:nvPr/>
        </p:nvCxnSpPr>
        <p:spPr>
          <a:xfrm>
            <a:off x="3322243"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3523411" y="1737360"/>
            <a:ext cx="914400" cy="548640"/>
          </a:xfrm>
          <a:prstGeom prst="rect">
            <a:avLst/>
          </a:prstGeom>
          <a:noFill/>
        </p:spPr>
        <p:txBody>
          <a:bodyPr wrap="square" lIns="18288" rIns="18288" tIns="18288" bIns="18288" anchor="t">
            <a:spAutoFit/>
          </a:bodyPr>
          <a:lstStyle/>
          <a:p>
            <a:pPr algn="l"/>
            <a:r>
              <a:rPr sz="3000" b="0" i="0">
                <a:solidFill>
                  <a:srgbClr val="0E5753"/>
                </a:solidFill>
                <a:latin typeface="Georgia"/>
              </a:rPr>
              <a:t>2</a:t>
            </a:r>
          </a:p>
        </p:txBody>
      </p:sp>
      <p:sp>
        <p:nvSpPr>
          <p:cNvPr id="16" name="TextBox 15"/>
          <p:cNvSpPr txBox="1"/>
          <p:nvPr/>
        </p:nvSpPr>
        <p:spPr>
          <a:xfrm>
            <a:off x="3523411" y="2331720"/>
            <a:ext cx="2371267" cy="685800"/>
          </a:xfrm>
          <a:prstGeom prst="rect">
            <a:avLst/>
          </a:prstGeom>
          <a:noFill/>
        </p:spPr>
        <p:txBody>
          <a:bodyPr wrap="square" lIns="18288" rIns="18288" tIns="18288" bIns="18288" anchor="t">
            <a:spAutoFit/>
          </a:bodyPr>
          <a:lstStyle/>
          <a:p>
            <a:pPr algn="l"/>
            <a:r>
              <a:rPr sz="2000" b="1" i="0">
                <a:solidFill>
                  <a:srgbClr val="15201E"/>
                </a:solidFill>
                <a:latin typeface="Segoe UI"/>
              </a:rPr>
              <a:t>Frequent symptoms</a:t>
            </a:r>
          </a:p>
        </p:txBody>
      </p:sp>
      <p:sp>
        <p:nvSpPr>
          <p:cNvPr id="17" name="TextBox 16"/>
          <p:cNvSpPr txBox="1"/>
          <p:nvPr/>
        </p:nvSpPr>
        <p:spPr>
          <a:xfrm>
            <a:off x="3523411" y="329184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How often symptoms happen</a:t>
            </a:r>
          </a:p>
        </p:txBody>
      </p:sp>
      <p:sp>
        <p:nvSpPr>
          <p:cNvPr id="18" name="Rounded Rectangle 17"/>
          <p:cNvSpPr/>
          <p:nvPr/>
        </p:nvSpPr>
        <p:spPr>
          <a:xfrm>
            <a:off x="3523411" y="360273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3614851" y="3602736"/>
            <a:ext cx="2042083" cy="365760"/>
          </a:xfrm>
          <a:prstGeom prst="rect">
            <a:avLst/>
          </a:prstGeom>
          <a:noFill/>
        </p:spPr>
        <p:txBody>
          <a:bodyPr wrap="square" lIns="18288" rIns="18288" tIns="18288" bIns="18288" anchor="ctr">
            <a:spAutoFit/>
          </a:bodyPr>
          <a:lstStyle/>
          <a:p>
            <a:pPr algn="l"/>
            <a:r>
              <a:rPr sz="1500" b="1" i="0">
                <a:solidFill>
                  <a:srgbClr val="7A5300"/>
                </a:solidFill>
                <a:latin typeface="Segoe UI"/>
              </a:rPr>
              <a:t>Most weeks</a:t>
            </a:r>
          </a:p>
        </p:txBody>
      </p:sp>
      <p:cxnSp>
        <p:nvCxnSpPr>
          <p:cNvPr id="20" name="Connector 19"/>
          <p:cNvCxnSpPr/>
          <p:nvPr/>
        </p:nvCxnSpPr>
        <p:spPr>
          <a:xfrm>
            <a:off x="6095847"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297015" y="1737360"/>
            <a:ext cx="914400" cy="548640"/>
          </a:xfrm>
          <a:prstGeom prst="rect">
            <a:avLst/>
          </a:prstGeom>
          <a:noFill/>
        </p:spPr>
        <p:txBody>
          <a:bodyPr wrap="square" lIns="18288" rIns="18288" tIns="18288" bIns="18288" anchor="t">
            <a:spAutoFit/>
          </a:bodyPr>
          <a:lstStyle/>
          <a:p>
            <a:pPr algn="l"/>
            <a:r>
              <a:rPr sz="3000" b="0" i="0">
                <a:solidFill>
                  <a:srgbClr val="B9D4CF"/>
                </a:solidFill>
                <a:latin typeface="Georgia"/>
              </a:rPr>
              <a:t>3</a:t>
            </a:r>
          </a:p>
        </p:txBody>
      </p:sp>
      <p:sp>
        <p:nvSpPr>
          <p:cNvPr id="22" name="TextBox 21"/>
          <p:cNvSpPr txBox="1"/>
          <p:nvPr/>
        </p:nvSpPr>
        <p:spPr>
          <a:xfrm>
            <a:off x="6297015" y="2331720"/>
            <a:ext cx="2371267" cy="685800"/>
          </a:xfrm>
          <a:prstGeom prst="rect">
            <a:avLst/>
          </a:prstGeom>
          <a:noFill/>
        </p:spPr>
        <p:txBody>
          <a:bodyPr wrap="square" lIns="18288" rIns="18288" tIns="18288" bIns="18288" anchor="t">
            <a:spAutoFit/>
          </a:bodyPr>
          <a:lstStyle/>
          <a:p>
            <a:pPr algn="l"/>
            <a:r>
              <a:rPr sz="2000" b="1" i="0">
                <a:solidFill>
                  <a:srgbClr val="15201E"/>
                </a:solidFill>
                <a:latin typeface="Segoe UI"/>
              </a:rPr>
              <a:t>GERD</a:t>
            </a:r>
          </a:p>
        </p:txBody>
      </p:sp>
      <p:sp>
        <p:nvSpPr>
          <p:cNvPr id="23" name="TextBox 22"/>
          <p:cNvSpPr txBox="1"/>
          <p:nvPr/>
        </p:nvSpPr>
        <p:spPr>
          <a:xfrm>
            <a:off x="6297015" y="329184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How often symptoms happen</a:t>
            </a:r>
          </a:p>
        </p:txBody>
      </p:sp>
      <p:sp>
        <p:nvSpPr>
          <p:cNvPr id="24" name="Rounded Rectangle 23"/>
          <p:cNvSpPr/>
          <p:nvPr/>
        </p:nvSpPr>
        <p:spPr>
          <a:xfrm>
            <a:off x="6297015" y="360273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388455" y="3602736"/>
            <a:ext cx="2042083" cy="365760"/>
          </a:xfrm>
          <a:prstGeom prst="rect">
            <a:avLst/>
          </a:prstGeom>
          <a:noFill/>
        </p:spPr>
        <p:txBody>
          <a:bodyPr wrap="square" lIns="18288" rIns="18288" tIns="18288" bIns="18288" anchor="ctr">
            <a:spAutoFit/>
          </a:bodyPr>
          <a:lstStyle/>
          <a:p>
            <a:pPr algn="l"/>
            <a:r>
              <a:rPr sz="1500" b="1" i="0">
                <a:solidFill>
                  <a:srgbClr val="7A5300"/>
                </a:solidFill>
                <a:latin typeface="Segoe UI"/>
              </a:rPr>
              <a:t>Repeated</a:t>
            </a:r>
          </a:p>
        </p:txBody>
      </p:sp>
      <p:cxnSp>
        <p:nvCxnSpPr>
          <p:cNvPr id="26" name="Connector 25"/>
          <p:cNvCxnSpPr/>
          <p:nvPr/>
        </p:nvCxnSpPr>
        <p:spPr>
          <a:xfrm>
            <a:off x="8869451"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9070619" y="1737360"/>
            <a:ext cx="914400" cy="548640"/>
          </a:xfrm>
          <a:prstGeom prst="rect">
            <a:avLst/>
          </a:prstGeom>
          <a:noFill/>
        </p:spPr>
        <p:txBody>
          <a:bodyPr wrap="square" lIns="18288" rIns="18288" tIns="18288" bIns="18288" anchor="t">
            <a:spAutoFit/>
          </a:bodyPr>
          <a:lstStyle/>
          <a:p>
            <a:pPr algn="l"/>
            <a:r>
              <a:rPr sz="3000" b="0" i="0">
                <a:solidFill>
                  <a:srgbClr val="B9D4CF"/>
                </a:solidFill>
                <a:latin typeface="Georgia"/>
              </a:rPr>
              <a:t>4</a:t>
            </a:r>
          </a:p>
        </p:txBody>
      </p:sp>
      <p:sp>
        <p:nvSpPr>
          <p:cNvPr id="28" name="TextBox 27"/>
          <p:cNvSpPr txBox="1"/>
          <p:nvPr/>
        </p:nvSpPr>
        <p:spPr>
          <a:xfrm>
            <a:off x="9070619" y="2331720"/>
            <a:ext cx="2371267" cy="685800"/>
          </a:xfrm>
          <a:prstGeom prst="rect">
            <a:avLst/>
          </a:prstGeom>
          <a:noFill/>
        </p:spPr>
        <p:txBody>
          <a:bodyPr wrap="square" lIns="18288" rIns="18288" tIns="18288" bIns="18288" anchor="t">
            <a:spAutoFit/>
          </a:bodyPr>
          <a:lstStyle/>
          <a:p>
            <a:pPr algn="l"/>
            <a:r>
              <a:rPr sz="2000" b="1" i="0">
                <a:solidFill>
                  <a:srgbClr val="15201E"/>
                </a:solidFill>
                <a:latin typeface="Segoe UI"/>
              </a:rPr>
              <a:t>Complications</a:t>
            </a:r>
          </a:p>
        </p:txBody>
      </p:sp>
      <p:sp>
        <p:nvSpPr>
          <p:cNvPr id="29" name="TextBox 28"/>
          <p:cNvSpPr txBox="1"/>
          <p:nvPr/>
        </p:nvSpPr>
        <p:spPr>
          <a:xfrm>
            <a:off x="9070619" y="329184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How often symptoms happen</a:t>
            </a:r>
          </a:p>
        </p:txBody>
      </p:sp>
      <p:sp>
        <p:nvSpPr>
          <p:cNvPr id="30" name="Rounded Rectangle 29"/>
          <p:cNvSpPr/>
          <p:nvPr/>
        </p:nvSpPr>
        <p:spPr>
          <a:xfrm>
            <a:off x="9070619" y="360273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9162059" y="3602736"/>
            <a:ext cx="2042083" cy="365760"/>
          </a:xfrm>
          <a:prstGeom prst="rect">
            <a:avLst/>
          </a:prstGeom>
          <a:noFill/>
        </p:spPr>
        <p:txBody>
          <a:bodyPr wrap="square" lIns="18288" rIns="18288" tIns="18288" bIns="18288" anchor="ctr">
            <a:spAutoFit/>
          </a:bodyPr>
          <a:lstStyle/>
          <a:p>
            <a:pPr algn="l"/>
            <a:r>
              <a:rPr sz="1500" b="1" i="0">
                <a:solidFill>
                  <a:srgbClr val="7A5300"/>
                </a:solidFill>
                <a:latin typeface="Segoe UI"/>
              </a:rPr>
              <a:t>Untreated</a:t>
            </a:r>
          </a:p>
        </p:txBody>
      </p:sp>
      <p:sp>
        <p:nvSpPr>
          <p:cNvPr id="32" name="Rounded Rectangle 31"/>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Complications happen sometimes, mostly when GERD goes untreated.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HEARTBURN &amp; REFLUX</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Definition &amp; Facts for GER &amp; GERD; MedlinePlus, GERD (Gastroesophageal Reflux Disease)</a:t>
            </a:r>
          </a:p>
        </p:txBody>
      </p:sp>
      <p:sp>
        <p:nvSpPr>
          <p:cNvPr id="7" name="TextBox 6"/>
          <p:cNvSpPr txBox="1"/>
          <p:nvPr/>
        </p:nvSpPr>
        <p:spPr>
          <a:xfrm>
            <a:off x="548640" y="1097280"/>
            <a:ext cx="6400800" cy="1463040"/>
          </a:xfrm>
          <a:prstGeom prst="rect">
            <a:avLst/>
          </a:prstGeom>
          <a:noFill/>
        </p:spPr>
        <p:txBody>
          <a:bodyPr wrap="square" lIns="18288" rIns="18288" tIns="18288" bIns="18288" anchor="t">
            <a:spAutoFit/>
          </a:bodyPr>
          <a:lstStyle/>
          <a:p>
            <a:pPr algn="l"/>
            <a:r>
              <a:rPr sz="7200" b="0" i="0">
                <a:solidFill>
                  <a:srgbClr val="0A3F3C"/>
                </a:solidFill>
                <a:latin typeface="Georgia"/>
              </a:rPr>
              <a:t>20%</a:t>
            </a:r>
          </a:p>
        </p:txBody>
      </p:sp>
      <p:sp>
        <p:nvSpPr>
          <p:cNvPr id="8" name="TextBox 7"/>
          <p:cNvSpPr txBox="1"/>
          <p:nvPr/>
        </p:nvSpPr>
        <p:spPr>
          <a:xfrm>
            <a:off x="548640" y="2697480"/>
            <a:ext cx="6035040" cy="1097280"/>
          </a:xfrm>
          <a:prstGeom prst="rect">
            <a:avLst/>
          </a:prstGeom>
          <a:noFill/>
        </p:spPr>
        <p:txBody>
          <a:bodyPr wrap="square" lIns="18288" rIns="18288" tIns="18288" bIns="18288" anchor="t">
            <a:spAutoFit/>
          </a:bodyPr>
          <a:lstStyle/>
          <a:p>
            <a:pPr algn="l"/>
            <a:r>
              <a:rPr sz="2400" b="0" i="0">
                <a:solidFill>
                  <a:srgbClr val="46524F"/>
                </a:solidFill>
                <a:latin typeface="Segoe UI"/>
              </a:rPr>
              <a:t>of people in the U.S. have GERD, researchers estimate.</a:t>
            </a:r>
          </a:p>
        </p:txBody>
      </p:sp>
      <p:sp>
        <p:nvSpPr>
          <p:cNvPr id="9" name="Rectangle 8"/>
          <p:cNvSpPr/>
          <p:nvPr/>
        </p:nvSpPr>
        <p:spPr>
          <a:xfrm>
            <a:off x="7269480"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89520" y="1188720"/>
            <a:ext cx="4023360" cy="914400"/>
          </a:xfrm>
          <a:prstGeom prst="rect">
            <a:avLst/>
          </a:prstGeom>
          <a:noFill/>
        </p:spPr>
        <p:txBody>
          <a:bodyPr wrap="square" lIns="18288" rIns="18288" tIns="18288" bIns="18288" anchor="t">
            <a:spAutoFit/>
          </a:bodyPr>
          <a:lstStyle/>
          <a:p>
            <a:pPr algn="l"/>
            <a:r>
              <a:rPr sz="3400" b="0" i="0">
                <a:solidFill>
                  <a:srgbClr val="0A3F3C"/>
                </a:solidFill>
                <a:latin typeface="Georgia"/>
              </a:rPr>
              <a:t>2+</a:t>
            </a:r>
          </a:p>
        </p:txBody>
      </p:sp>
      <p:sp>
        <p:nvSpPr>
          <p:cNvPr id="11" name="TextBox 10"/>
          <p:cNvSpPr txBox="1"/>
          <p:nvPr/>
        </p:nvSpPr>
        <p:spPr>
          <a:xfrm>
            <a:off x="7589520" y="2148840"/>
            <a:ext cx="4023360" cy="2194560"/>
          </a:xfrm>
          <a:prstGeom prst="rect">
            <a:avLst/>
          </a:prstGeom>
          <a:noFill/>
        </p:spPr>
        <p:txBody>
          <a:bodyPr wrap="square" lIns="18288" rIns="18288" tIns="18288" bIns="18288" anchor="t">
            <a:spAutoFit/>
          </a:bodyPr>
          <a:lstStyle/>
          <a:p>
            <a:pPr algn="l"/>
            <a:r>
              <a:rPr sz="1900" b="0" i="0">
                <a:solidFill>
                  <a:srgbClr val="46524F"/>
                </a:solidFill>
                <a:latin typeface="Segoe UI"/>
              </a:rPr>
              <a:t>times a week: symptoms this often may mean GERD.</a:t>
            </a:r>
          </a:p>
        </p:txBody>
      </p:sp>
      <p:sp>
        <p:nvSpPr>
          <p:cNvPr id="12" name="Rounded Rectangle 11"/>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Overweight, pregnancy, smoking and some medicines raise the odds.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HEARTBURN &amp; REFLUX</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Symptoms &amp; Causes of GER &amp; GERD; NIDDK, Definition &amp; Facts for GER &amp; GERD</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GERD does not always cause heartburn</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Heartburn: burning behind the breastbone.</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Regurgitation: tasting food or acid.</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Or no heartburn: cough, hoarseness, trouble swallowing.</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Complications can reach throat, lungs and teeth.</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Mention reflux if a cough or hoarse voice won’t settle.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HEARTBURN &amp; REFLUX</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Eating, Diet, &amp; Nutrition for GER &amp; GERD; NIDDK, Treatment for GER &amp; GERD; MedlinePlus, Omeprazole: MedlinePlus Drug Information</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Timing and position ease night-time reflux</a:t>
            </a:r>
          </a:p>
        </p:txBody>
      </p:sp>
      <p:sp>
        <p:nvSpPr>
          <p:cNvPr id="8" name="Rectangle 7"/>
          <p:cNvSpPr/>
          <p:nvPr/>
        </p:nvSpPr>
        <p:spPr>
          <a:xfrm>
            <a:off x="54864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2011680"/>
            <a:ext cx="3332378" cy="1371600"/>
          </a:xfrm>
          <a:prstGeom prst="rect">
            <a:avLst/>
          </a:prstGeom>
          <a:noFill/>
        </p:spPr>
        <p:txBody>
          <a:bodyPr wrap="square" lIns="18288" rIns="18288" tIns="18288" bIns="18288" anchor="t">
            <a:spAutoFit/>
          </a:bodyPr>
          <a:lstStyle/>
          <a:p>
            <a:pPr algn="l"/>
            <a:r>
              <a:rPr sz="4600" b="0" i="0">
                <a:solidFill>
                  <a:srgbClr val="0A3F3C"/>
                </a:solidFill>
                <a:latin typeface="Georgia"/>
              </a:rPr>
              <a:t>3 hours</a:t>
            </a:r>
          </a:p>
        </p:txBody>
      </p:sp>
      <p:sp>
        <p:nvSpPr>
          <p:cNvPr id="10" name="TextBox 9"/>
          <p:cNvSpPr txBox="1"/>
          <p:nvPr/>
        </p:nvSpPr>
        <p:spPr>
          <a:xfrm>
            <a:off x="548640"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between your last meal and lying down, for night symptoms</a:t>
            </a:r>
          </a:p>
        </p:txBody>
      </p:sp>
      <p:sp>
        <p:nvSpPr>
          <p:cNvPr id="11" name="Rectangle 10"/>
          <p:cNvSpPr/>
          <p:nvPr/>
        </p:nvSpPr>
        <p:spPr>
          <a:xfrm>
            <a:off x="424677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246778" y="2011680"/>
            <a:ext cx="3332378" cy="1371600"/>
          </a:xfrm>
          <a:prstGeom prst="rect">
            <a:avLst/>
          </a:prstGeom>
          <a:noFill/>
        </p:spPr>
        <p:txBody>
          <a:bodyPr wrap="square" lIns="18288" rIns="18288" tIns="18288" bIns="18288" anchor="t">
            <a:spAutoFit/>
          </a:bodyPr>
          <a:lstStyle/>
          <a:p>
            <a:pPr algn="l"/>
            <a:r>
              <a:rPr sz="4600" b="0" i="0">
                <a:solidFill>
                  <a:srgbClr val="0A3F3C"/>
                </a:solidFill>
                <a:latin typeface="Georgia"/>
              </a:rPr>
              <a:t>6⁠–⁠8 in</a:t>
            </a:r>
          </a:p>
        </p:txBody>
      </p:sp>
      <p:sp>
        <p:nvSpPr>
          <p:cNvPr id="13" name="TextBox 12"/>
          <p:cNvSpPr txBox="1"/>
          <p:nvPr/>
        </p:nvSpPr>
        <p:spPr>
          <a:xfrm>
            <a:off x="4246778"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inches of head raise during sleep, with a wedge or pillows under head and upper back</a:t>
            </a:r>
          </a:p>
        </p:txBody>
      </p:sp>
      <p:sp>
        <p:nvSpPr>
          <p:cNvPr id="14" name="Rectangle 13"/>
          <p:cNvSpPr/>
          <p:nvPr/>
        </p:nvSpPr>
        <p:spPr>
          <a:xfrm>
            <a:off x="794491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44916" y="2011680"/>
            <a:ext cx="3332378" cy="1371600"/>
          </a:xfrm>
          <a:prstGeom prst="rect">
            <a:avLst/>
          </a:prstGeom>
          <a:noFill/>
        </p:spPr>
        <p:txBody>
          <a:bodyPr wrap="square" lIns="18288" rIns="18288" tIns="18288" bIns="18288" anchor="t">
            <a:spAutoFit/>
          </a:bodyPr>
          <a:lstStyle/>
          <a:p>
            <a:pPr algn="l"/>
            <a:r>
              <a:rPr sz="4600" b="0" i="0">
                <a:solidFill>
                  <a:srgbClr val="0A3F3C"/>
                </a:solidFill>
                <a:latin typeface="Georgia"/>
              </a:rPr>
              <a:t>3 months</a:t>
            </a:r>
          </a:p>
        </p:txBody>
      </p:sp>
      <p:sp>
        <p:nvSpPr>
          <p:cNvPr id="16" name="TextBox 15"/>
          <p:cNvSpPr txBox="1"/>
          <p:nvPr/>
        </p:nvSpPr>
        <p:spPr>
          <a:xfrm>
            <a:off x="7944916"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of heartburn: tell your doctor before self-treating</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Eat earlier, raise your head, and get lasting heartburn reviewed.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HEARTBURN &amp; REFLUX</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GERD (Gastroesophageal Reflux Disease); NIDDK, Treatment for GER &amp; GERD; NIDDK, Eating, Diet, &amp; Nutrition for GER &amp; GERD</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Small habit changes have the clearest support</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Smaller meals; stay upright 2 to 3 hours after.</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Lose extra weight; stop smoking.</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Loose clothes; sleep on your left side.</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Test your own triggers with your doctor.</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Change one habit at a time and note what helps.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HEARTBURN &amp; REFLUX</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Treatment for GER &amp; GERD</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Antacids and H2 blockers suit milder symptoms</a:t>
            </a:r>
          </a:p>
        </p:txBody>
      </p:sp>
      <p:graphicFrame>
        <p:nvGraphicFramePr>
          <p:cNvPr id="8" name="Table 7"/>
          <p:cNvGraphicFramePr>
            <a:graphicFrameLocks noGrp="1"/>
          </p:cNvGraphicFramePr>
          <p:nvPr/>
        </p:nvGraphicFramePr>
        <p:xfrm>
          <a:off x="548640" y="1783080"/>
          <a:ext cx="11094414" cy="1920239"/>
        </p:xfrm>
        <a:graphic>
          <a:graphicData uri="http://schemas.openxmlformats.org/drawingml/2006/table">
            <a:tbl>
              <a:tblPr firstRow="1" bandRow="0">
                <a:tableStyleId>{5C22544A-7EE6-4342-B048-85BDC9FD1C3A}</a:tableStyleId>
              </a:tblPr>
              <a:tblGrid>
                <a:gridCol w="1933888"/>
                <a:gridCol w="4274912"/>
                <a:gridCol w="4885614"/>
              </a:tblGrid>
              <a:tr h="640079">
                <a:tc>
                  <a:txBody>
                    <a:bodyPr/>
                    <a:lstStyle/>
                    <a:p>
                      <a:pPr algn="l"/>
                      <a:r>
                        <a:rPr sz="1400" b="1" i="0">
                          <a:solidFill>
                            <a:srgbClr val="46524F"/>
                          </a:solidFill>
                          <a:latin typeface="Segoe UI"/>
                        </a:rPr>
                        <a:t>Medicine</a:t>
                      </a:r>
                    </a:p>
                  </a:txBody>
                  <a:tcPr marL="128016" marR="128016" anchor="ctr">
                    <a:solidFill>
                      <a:srgbClr val="EFECE4"/>
                    </a:solidFill>
                  </a:tcPr>
                </a:tc>
                <a:tc>
                  <a:txBody>
                    <a:bodyPr/>
                    <a:lstStyle/>
                    <a:p>
                      <a:pPr algn="l"/>
                      <a:r>
                        <a:rPr sz="1400" b="1" i="0">
                          <a:solidFill>
                            <a:srgbClr val="46524F"/>
                          </a:solidFill>
                          <a:latin typeface="Segoe UI"/>
                        </a:rPr>
                        <a:t>What it does</a:t>
                      </a:r>
                    </a:p>
                  </a:txBody>
                  <a:tcPr marL="128016" marR="128016" anchor="ctr">
                    <a:solidFill>
                      <a:srgbClr val="EFECE4"/>
                    </a:solidFill>
                  </a:tcPr>
                </a:tc>
                <a:tc>
                  <a:txBody>
                    <a:bodyPr/>
                    <a:lstStyle/>
                    <a:p>
                      <a:pPr algn="l"/>
                      <a:r>
                        <a:rPr sz="1400" b="1" i="0">
                          <a:solidFill>
                            <a:srgbClr val="46524F"/>
                          </a:solidFill>
                          <a:latin typeface="Segoe UI"/>
                        </a:rPr>
                        <a:t>Good to know</a:t>
                      </a:r>
                    </a:p>
                  </a:txBody>
                  <a:tcPr marL="128016" marR="128016" anchor="ctr">
                    <a:solidFill>
                      <a:srgbClr val="EFECE4"/>
                    </a:solidFill>
                  </a:tcPr>
                </a:tc>
              </a:tr>
              <a:tr h="640079">
                <a:tc>
                  <a:txBody>
                    <a:bodyPr/>
                    <a:lstStyle/>
                    <a:p>
                      <a:pPr algn="l"/>
                      <a:r>
                        <a:rPr sz="1900" b="1" i="0">
                          <a:solidFill>
                            <a:srgbClr val="15201E"/>
                          </a:solidFill>
                          <a:latin typeface="Segoe UI"/>
                        </a:rPr>
                        <a:t>Antacids</a:t>
                      </a:r>
                    </a:p>
                  </a:txBody>
                  <a:tcPr marL="128016" marR="128016" anchor="ctr">
                    <a:solidFill>
                      <a:srgbClr val="FFFFFF"/>
                    </a:solidFill>
                  </a:tcPr>
                </a:tc>
                <a:tc>
                  <a:txBody>
                    <a:bodyPr/>
                    <a:lstStyle/>
                    <a:p>
                      <a:pPr algn="l"/>
                      <a:r>
                        <a:rPr sz="1900" b="0" i="0">
                          <a:solidFill>
                            <a:srgbClr val="15201E"/>
                          </a:solidFill>
                          <a:latin typeface="Segoe UI"/>
                        </a:rPr>
                        <a:t>Relieve mild symptoms.</a:t>
                      </a:r>
                    </a:p>
                  </a:txBody>
                  <a:tcPr marL="128016" marR="128016" anchor="ctr">
                    <a:solidFill>
                      <a:srgbClr val="FFFFFF"/>
                    </a:solidFill>
                  </a:tcPr>
                </a:tc>
                <a:tc>
                  <a:txBody>
                    <a:bodyPr/>
                    <a:lstStyle/>
                    <a:p>
                      <a:pPr algn="l"/>
                      <a:r>
                        <a:rPr sz="1900" b="0" i="0">
                          <a:solidFill>
                            <a:srgbClr val="15201E"/>
                          </a:solidFill>
                          <a:latin typeface="Segoe UI"/>
                        </a:rPr>
                        <a:t>Not for every day or for severe symptoms unless your doctor agrees.</a:t>
                      </a:r>
                    </a:p>
                  </a:txBody>
                  <a:tcPr marL="128016" marR="128016" anchor="ctr">
                    <a:solidFill>
                      <a:srgbClr val="F6ECDB"/>
                    </a:solidFill>
                  </a:tcPr>
                </a:tc>
              </a:tr>
              <a:tr h="640081">
                <a:tc>
                  <a:txBody>
                    <a:bodyPr/>
                    <a:lstStyle/>
                    <a:p>
                      <a:pPr algn="l"/>
                      <a:r>
                        <a:rPr sz="1900" b="1" i="0">
                          <a:solidFill>
                            <a:srgbClr val="15201E"/>
                          </a:solidFill>
                          <a:latin typeface="Segoe UI"/>
                        </a:rPr>
                        <a:t>H2 blockers</a:t>
                      </a:r>
                    </a:p>
                  </a:txBody>
                  <a:tcPr marL="128016" marR="128016" anchor="ctr">
                    <a:solidFill>
                      <a:srgbClr val="FFFFFF"/>
                    </a:solidFill>
                  </a:tcPr>
                </a:tc>
                <a:tc>
                  <a:txBody>
                    <a:bodyPr/>
                    <a:lstStyle/>
                    <a:p>
                      <a:pPr algn="l"/>
                      <a:r>
                        <a:rPr sz="1900" b="0" i="0">
                          <a:solidFill>
                            <a:srgbClr val="15201E"/>
                          </a:solidFill>
                          <a:latin typeface="Segoe UI"/>
                        </a:rPr>
                        <a:t>Lower the acid your stomach makes.</a:t>
                      </a:r>
                    </a:p>
                  </a:txBody>
                  <a:tcPr marL="128016" marR="128016" anchor="ctr">
                    <a:solidFill>
                      <a:srgbClr val="FFFFFF"/>
                    </a:solidFill>
                  </a:tcPr>
                </a:tc>
                <a:tc>
                  <a:txBody>
                    <a:bodyPr/>
                    <a:lstStyle/>
                    <a:p>
                      <a:pPr algn="l"/>
                      <a:r>
                        <a:rPr sz="1900" b="0" i="0">
                          <a:solidFill>
                            <a:srgbClr val="15201E"/>
                          </a:solidFill>
                          <a:latin typeface="Segoe UI"/>
                        </a:rPr>
                        <a:t>Can help the esophagus heal, but not as well as PPIs.</a:t>
                      </a:r>
                    </a:p>
                  </a:txBody>
                  <a:tcPr marL="128016" marR="128016" anchor="ctr">
                    <a:solidFill>
                      <a:srgbClr val="F6ECDB"/>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Antacids are not for every day without your doctor.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HEARTBURN &amp; REFLUX</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Treatment for GER &amp; GERD; MedlinePlus, Omeprazole: MedlinePlus Drug Information</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PPIs work best, within course limits</a:t>
            </a:r>
          </a:p>
        </p:txBody>
      </p:sp>
      <p:graphicFrame>
        <p:nvGraphicFramePr>
          <p:cNvPr id="8" name="Table 7"/>
          <p:cNvGraphicFramePr>
            <a:graphicFrameLocks noGrp="1"/>
          </p:cNvGraphicFramePr>
          <p:nvPr/>
        </p:nvGraphicFramePr>
        <p:xfrm>
          <a:off x="548640" y="1783080"/>
          <a:ext cx="11094414" cy="1920239"/>
        </p:xfrm>
        <a:graphic>
          <a:graphicData uri="http://schemas.openxmlformats.org/drawingml/2006/table">
            <a:tbl>
              <a:tblPr firstRow="1" bandRow="0">
                <a:tableStyleId>{5C22544A-7EE6-4342-B048-85BDC9FD1C3A}</a:tableStyleId>
              </a:tblPr>
              <a:tblGrid>
                <a:gridCol w="3086416"/>
                <a:gridCol w="4003999"/>
                <a:gridCol w="4003999"/>
              </a:tblGrid>
              <a:tr h="640079">
                <a:tc>
                  <a:txBody>
                    <a:bodyPr/>
                    <a:lstStyle/>
                    <a:p>
                      <a:pPr algn="l"/>
                      <a:r>
                        <a:rPr sz="1400" b="1" i="0">
                          <a:solidFill>
                            <a:srgbClr val="46524F"/>
                          </a:solidFill>
                          <a:latin typeface="Segoe UI"/>
                        </a:rPr>
                        <a:t>Medicine</a:t>
                      </a:r>
                    </a:p>
                  </a:txBody>
                  <a:tcPr marL="128016" marR="128016" anchor="ctr">
                    <a:solidFill>
                      <a:srgbClr val="EFECE4"/>
                    </a:solidFill>
                  </a:tcPr>
                </a:tc>
                <a:tc>
                  <a:txBody>
                    <a:bodyPr/>
                    <a:lstStyle/>
                    <a:p>
                      <a:pPr algn="l"/>
                      <a:r>
                        <a:rPr sz="1400" b="1" i="0">
                          <a:solidFill>
                            <a:srgbClr val="46524F"/>
                          </a:solidFill>
                          <a:latin typeface="Segoe UI"/>
                        </a:rPr>
                        <a:t>What it does</a:t>
                      </a:r>
                    </a:p>
                  </a:txBody>
                  <a:tcPr marL="128016" marR="128016" anchor="ctr">
                    <a:solidFill>
                      <a:srgbClr val="EFECE4"/>
                    </a:solidFill>
                  </a:tcPr>
                </a:tc>
                <a:tc>
                  <a:txBody>
                    <a:bodyPr/>
                    <a:lstStyle/>
                    <a:p>
                      <a:pPr algn="l"/>
                      <a:r>
                        <a:rPr sz="1400" b="1" i="0">
                          <a:solidFill>
                            <a:srgbClr val="46524F"/>
                          </a:solidFill>
                          <a:latin typeface="Segoe UI"/>
                        </a:rPr>
                        <a:t>Good to know</a:t>
                      </a:r>
                    </a:p>
                  </a:txBody>
                  <a:tcPr marL="128016" marR="128016" anchor="ctr">
                    <a:solidFill>
                      <a:srgbClr val="EFECE4"/>
                    </a:solidFill>
                  </a:tcPr>
                </a:tc>
              </a:tr>
              <a:tr h="640079">
                <a:tc>
                  <a:txBody>
                    <a:bodyPr/>
                    <a:lstStyle/>
                    <a:p>
                      <a:pPr algn="l"/>
                      <a:r>
                        <a:rPr sz="1900" b="1" i="0">
                          <a:solidFill>
                            <a:srgbClr val="15201E"/>
                          </a:solidFill>
                          <a:latin typeface="Segoe UI"/>
                        </a:rPr>
                        <a:t>PPIs (for example omeprazole)</a:t>
                      </a:r>
                    </a:p>
                  </a:txBody>
                  <a:tcPr marL="128016" marR="128016" anchor="ctr">
                    <a:solidFill>
                      <a:srgbClr val="FFFFFF"/>
                    </a:solidFill>
                  </a:tcPr>
                </a:tc>
                <a:tc>
                  <a:txBody>
                    <a:bodyPr/>
                    <a:lstStyle/>
                    <a:p>
                      <a:pPr algn="l"/>
                      <a:r>
                        <a:rPr sz="1900" b="0" i="0">
                          <a:solidFill>
                            <a:srgbClr val="15201E"/>
                          </a:solidFill>
                          <a:latin typeface="Segoe UI"/>
                        </a:rPr>
                        <a:t>Lower stomach acid; treat GERD symptoms better than H2 blockers.</a:t>
                      </a:r>
                    </a:p>
                  </a:txBody>
                  <a:tcPr marL="128016" marR="128016" anchor="ctr">
                    <a:solidFill>
                      <a:srgbClr val="FFFFFF"/>
                    </a:solidFill>
                  </a:tcPr>
                </a:tc>
                <a:tc>
                  <a:txBody>
                    <a:bodyPr/>
                    <a:lstStyle/>
                    <a:p>
                      <a:pPr algn="l"/>
                      <a:r>
                        <a:rPr sz="1900" b="0" i="0">
                          <a:solidFill>
                            <a:srgbClr val="15201E"/>
                          </a:solidFill>
                          <a:latin typeface="Segoe UI"/>
                        </a:rPr>
                        <a:t>Generally safe and effective; long-term effects still being studied.</a:t>
                      </a:r>
                    </a:p>
                  </a:txBody>
                  <a:tcPr marL="128016" marR="128016" anchor="ctr">
                    <a:solidFill>
                      <a:srgbClr val="F6ECDB"/>
                    </a:solidFill>
                  </a:tcPr>
                </a:tc>
              </a:tr>
              <a:tr h="640081">
                <a:tc>
                  <a:txBody>
                    <a:bodyPr/>
                    <a:lstStyle/>
                    <a:p>
                      <a:pPr algn="l"/>
                      <a:r>
                        <a:rPr sz="1900" b="1" i="0">
                          <a:solidFill>
                            <a:srgbClr val="15201E"/>
                          </a:solidFill>
                          <a:latin typeface="Segoe UI"/>
                        </a:rPr>
                        <a:t>Over-the-counter omeprazole</a:t>
                      </a:r>
                    </a:p>
                  </a:txBody>
                  <a:tcPr marL="128016" marR="128016" anchor="ctr">
                    <a:solidFill>
                      <a:srgbClr val="FFFFFF"/>
                    </a:solidFill>
                  </a:tcPr>
                </a:tc>
                <a:tc>
                  <a:txBody>
                    <a:bodyPr/>
                    <a:lstStyle/>
                    <a:p>
                      <a:pPr algn="l"/>
                      <a:r>
                        <a:rPr sz="1900" b="0" i="0">
                          <a:solidFill>
                            <a:srgbClr val="15201E"/>
                          </a:solidFill>
                          <a:latin typeface="Segoe UI"/>
                        </a:rPr>
                        <a:t>Treats frequent heartburn.</a:t>
                      </a:r>
                    </a:p>
                  </a:txBody>
                  <a:tcPr marL="128016" marR="128016" anchor="ctr">
                    <a:solidFill>
                      <a:srgbClr val="FFFFFF"/>
                    </a:solidFill>
                  </a:tcPr>
                </a:tc>
                <a:tc>
                  <a:txBody>
                    <a:bodyPr/>
                    <a:lstStyle/>
                    <a:p>
                      <a:pPr algn="l"/>
                      <a:r>
                        <a:rPr sz="1900" b="0" i="0">
                          <a:solidFill>
                            <a:srgbClr val="15201E"/>
                          </a:solidFill>
                          <a:latin typeface="Segoe UI"/>
                        </a:rPr>
                        <a:t>14-day course, no more than once every 4 months without your doctor. Not for instant relief.</a:t>
                      </a:r>
                    </a:p>
                  </a:txBody>
                  <a:tcPr marL="128016" marR="128016" anchor="ctr">
                    <a:solidFill>
                      <a:srgbClr val="F6ECDB"/>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Over-the-counter omeprazole: 14 days, at most every 4 months.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HEARTBURN &amp; REFLUX</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Treatment for GER &amp; GERD; MedlinePlus, Omeprazole: MedlinePlus Drug Information; NIH Office of Dietary Supplements, Magnesium - Fact Sheet for Consumers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Months on an acid reducer deserve a review</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PPIs are generally safe and effective.</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Long-term use can lower magnesium.</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Fracture risk rises with high doses or long use.</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Never stop a prescribed PPI on your own.</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Ask for a review — not a sudden stop.</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HEARTBURN &amp; REFLUX</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Definition &amp; Facts for GER &amp; GERD; NIDDK, Eating, Diet, &amp; Nutrition for GER &amp; GERD; NIDDK, Treatment for GER &amp; GERD</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2953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295399"/>
          </a:xfrm>
          <a:prstGeom prst="rect">
            <a:avLst/>
          </a:prstGeom>
          <a:noFill/>
        </p:spPr>
        <p:txBody>
          <a:bodyPr wrap="square" lIns="18288" rIns="18288" tIns="18288" bIns="18288" anchor="t">
            <a:spAutoFit/>
          </a:bodyPr>
          <a:lstStyle/>
          <a:p>
            <a:pPr algn="l"/>
            <a:r>
              <a:rPr sz="3800" b="0" i="0">
                <a:solidFill>
                  <a:srgbClr val="0A3F3C"/>
                </a:solidFill>
                <a:latin typeface="Georgia"/>
              </a:rPr>
              <a:t>“The stomach sickens when it slumps.”</a:t>
            </a:r>
          </a:p>
        </p:txBody>
      </p:sp>
      <p:sp>
        <p:nvSpPr>
          <p:cNvPr id="10" name="TextBox 9"/>
          <p:cNvSpPr txBox="1"/>
          <p:nvPr/>
        </p:nvSpPr>
        <p:spPr>
          <a:xfrm>
            <a:off x="868680" y="2621279"/>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2015-04-20</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current guidance</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Meal timing matters</a:t>
            </a:r>
          </a:p>
          <a:p>
            <a:pPr algn="l">
              <a:spcAft>
                <a:spcPts val="1275"/>
              </a:spcAft>
            </a:pPr>
            <a:r>
              <a:rPr sz="1700" b="0" i="0">
                <a:solidFill>
                  <a:srgbClr val="15201E"/>
                </a:solidFill>
                <a:latin typeface="Segoe UI"/>
              </a:rPr>
              <a:t>Reflux can affect throat and voice</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Calling acid-reducers misguided</a:t>
            </a:r>
          </a:p>
          <a:p>
            <a:pPr algn="l">
              <a:spcAft>
                <a:spcPts val="1275"/>
              </a:spcAft>
            </a:pPr>
            <a:r>
              <a:rPr sz="1700" b="0" i="0">
                <a:solidFill>
                  <a:srgbClr val="15201E"/>
                </a:solidFill>
                <a:latin typeface="Segoe UI"/>
              </a:rPr>
              <a:t>Mold and detox explanations</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His timing focus fits guidance; his protocols lack support.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HEARTBURN &amp; REFLUX</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Symptoms &amp; Causes of GER &amp; GERD; MedlinePlus, GERD (Gastroesophageal Reflux Disease); MedlinePlus, Heart Attack</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Some symptoms need a doctor, not a tablet</a:t>
            </a:r>
          </a:p>
        </p:txBody>
      </p:sp>
      <p:sp>
        <p:nvSpPr>
          <p:cNvPr id="8" name="Rounded Rectangle 7"/>
          <p:cNvSpPr/>
          <p:nvPr/>
        </p:nvSpPr>
        <p:spPr>
          <a:xfrm>
            <a:off x="548640"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3058058" cy="822960"/>
          </a:xfrm>
          <a:prstGeom prst="rect">
            <a:avLst/>
          </a:prstGeom>
          <a:noFill/>
        </p:spPr>
        <p:txBody>
          <a:bodyPr wrap="square" lIns="18288" rIns="18288" tIns="18288" bIns="18288" anchor="t">
            <a:spAutoFit/>
          </a:bodyPr>
          <a:lstStyle/>
          <a:p>
            <a:pPr algn="l"/>
            <a:r>
              <a:rPr sz="1900" b="1" i="0">
                <a:solidFill>
                  <a:srgbClr val="15201E"/>
                </a:solidFill>
                <a:latin typeface="Segoe UI"/>
              </a:rPr>
              <a:t>Typical reflux</a:t>
            </a:r>
          </a:p>
        </p:txBody>
      </p:sp>
      <p:sp>
        <p:nvSpPr>
          <p:cNvPr id="10" name="TextBox 9"/>
          <p:cNvSpPr txBox="1"/>
          <p:nvPr/>
        </p:nvSpPr>
        <p:spPr>
          <a:xfrm>
            <a:off x="777240"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Burning behind the breastbone.</a:t>
            </a:r>
          </a:p>
          <a:p>
            <a:pPr algn="l">
              <a:spcAft>
                <a:spcPts val="1350"/>
              </a:spcAft>
            </a:pPr>
            <a:r>
              <a:rPr sz="1800" b="0" i="0">
                <a:solidFill>
                  <a:srgbClr val="15201E"/>
                </a:solidFill>
                <a:latin typeface="Segoe UI"/>
              </a:rPr>
              <a:t>Food or acid in the throat.</a:t>
            </a:r>
          </a:p>
          <a:p>
            <a:pPr algn="l">
              <a:spcAft>
                <a:spcPts val="1350"/>
              </a:spcAft>
            </a:pPr>
            <a:r>
              <a:rPr sz="1800" b="0" i="0">
                <a:solidFill>
                  <a:srgbClr val="15201E"/>
                </a:solidFill>
                <a:latin typeface="Segoe UI"/>
              </a:rPr>
              <a:t>Worse after big meals or lying down.</a:t>
            </a:r>
          </a:p>
        </p:txBody>
      </p:sp>
      <p:sp>
        <p:nvSpPr>
          <p:cNvPr id="11" name="Rounded Rectangle 10"/>
          <p:cNvSpPr/>
          <p:nvPr/>
        </p:nvSpPr>
        <p:spPr>
          <a:xfrm>
            <a:off x="4338218"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l"/>
            <a:r>
              <a:rPr sz="1900" b="1" i="0">
                <a:solidFill>
                  <a:srgbClr val="7A5300"/>
                </a:solidFill>
                <a:latin typeface="Segoe UI"/>
              </a:rPr>
              <a:t>See a doctor</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No better with OTC medicine or habits.</a:t>
            </a:r>
          </a:p>
          <a:p>
            <a:pPr algn="l">
              <a:spcAft>
                <a:spcPts val="1350"/>
              </a:spcAft>
            </a:pPr>
            <a:r>
              <a:rPr sz="1800" b="0" i="0">
                <a:solidFill>
                  <a:srgbClr val="15201E"/>
                </a:solidFill>
                <a:latin typeface="Segoe UI"/>
              </a:rPr>
              <a:t>Painful swallowing, vomiting, weight loss.</a:t>
            </a:r>
          </a:p>
          <a:p>
            <a:pPr algn="l">
              <a:spcAft>
                <a:spcPts val="1350"/>
              </a:spcAft>
            </a:pPr>
            <a:r>
              <a:rPr sz="1800" b="0" i="0">
                <a:solidFill>
                  <a:srgbClr val="15201E"/>
                </a:solidFill>
                <a:latin typeface="Segoe UI"/>
              </a:rPr>
              <a:t>Bloody or coffee-ground vomit; black stool.</a:t>
            </a:r>
          </a:p>
        </p:txBody>
      </p:sp>
      <p:sp>
        <p:nvSpPr>
          <p:cNvPr id="14" name="Rounded Rectangle 13"/>
          <p:cNvSpPr/>
          <p:nvPr/>
        </p:nvSpPr>
        <p:spPr>
          <a:xfrm>
            <a:off x="8127796"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56396" y="1828800"/>
            <a:ext cx="3058058" cy="822960"/>
          </a:xfrm>
          <a:prstGeom prst="rect">
            <a:avLst/>
          </a:prstGeom>
          <a:noFill/>
        </p:spPr>
        <p:txBody>
          <a:bodyPr wrap="square" lIns="18288" rIns="18288" tIns="18288" bIns="18288" anchor="t">
            <a:spAutoFit/>
          </a:bodyPr>
          <a:lstStyle/>
          <a:p>
            <a:pPr algn="l"/>
            <a:r>
              <a:rPr sz="1900" b="1" i="0">
                <a:solidFill>
                  <a:srgbClr val="7A5300"/>
                </a:solidFill>
                <a:latin typeface="Segoe UI"/>
              </a:rPr>
              <a:t>Could be your heart</a:t>
            </a:r>
          </a:p>
        </p:txBody>
      </p:sp>
      <p:sp>
        <p:nvSpPr>
          <p:cNvPr id="16" name="TextBox 15"/>
          <p:cNvSpPr txBox="1"/>
          <p:nvPr/>
        </p:nvSpPr>
        <p:spPr>
          <a:xfrm>
            <a:off x="8356396"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Chest pain with breathlessness; jaw or arm pain.</a:t>
            </a:r>
          </a:p>
          <a:p>
            <a:pPr algn="l">
              <a:spcAft>
                <a:spcPts val="1350"/>
              </a:spcAft>
            </a:pPr>
            <a:r>
              <a:rPr sz="1800" b="0" i="0">
                <a:solidFill>
                  <a:srgbClr val="15201E"/>
                </a:solidFill>
                <a:latin typeface="Segoe UI"/>
              </a:rPr>
              <a:t>Can feel like heartburn: call 911 if unsure.</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Chest pain with breathlessness: call 911, even if unsure.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HEARTBURN &amp; REFLUX</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14</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Chest pain or pressure: call 911.</a:t>
            </a:r>
          </a:p>
        </p:txBody>
      </p:sp>
      <p:sp>
        <p:nvSpPr>
          <p:cNvPr id="9" name="Oval 8"/>
          <p:cNvSpPr/>
          <p:nvPr/>
        </p:nvSpPr>
        <p:spPr>
          <a:xfrm>
            <a:off x="548640"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368296"/>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Vomiting blood or black stools: emergency care.</a:t>
            </a:r>
          </a:p>
        </p:txBody>
      </p:sp>
      <p:sp>
        <p:nvSpPr>
          <p:cNvPr id="11" name="Oval 10"/>
          <p:cNvSpPr/>
          <p:nvPr/>
        </p:nvSpPr>
        <p:spPr>
          <a:xfrm>
            <a:off x="548640"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3044952"/>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Food sticking or painful swallowing: see a doctor.</a:t>
            </a:r>
          </a:p>
        </p:txBody>
      </p:sp>
      <p:sp>
        <p:nvSpPr>
          <p:cNvPr id="13" name="Oval 12"/>
          <p:cNvSpPr/>
          <p:nvPr/>
        </p:nvSpPr>
        <p:spPr>
          <a:xfrm>
            <a:off x="548640"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721608"/>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Weight loss or persistent vomiting: book this week.</a:t>
            </a:r>
          </a:p>
        </p:txBody>
      </p:sp>
      <p:sp>
        <p:nvSpPr>
          <p:cNvPr id="15" name="Oval 14"/>
          <p:cNvSpPr/>
          <p:nvPr/>
        </p:nvSpPr>
        <p:spPr>
          <a:xfrm>
            <a:off x="548640"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4398264"/>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Heartburn back after a 14-day course: see your doctor.</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Chest pain is an emergency: call 911.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HEARTBURN &amp; REFLUX</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Symptoms &amp; Causes of GER &amp; GERD; NIDDK, Eating, Diet, &amp; Nutrition for GER &amp; GERD; NIDDK, Treatment for GER &amp; GERD; MedlinePlus, Omeprazole: MedlinePlus Drug Information</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Move your last meal earlier</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Raise your head for sleep</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Note when it happens for a week</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Count how long you have taken a reflux medicine</a:t>
            </a:r>
          </a:p>
        </p:txBody>
      </p:sp>
      <p:sp>
        <p:nvSpPr>
          <p:cNvPr id="16" name="Oval 15"/>
          <p:cNvSpPr/>
          <p:nvPr/>
        </p:nvSpPr>
        <p:spPr>
          <a:xfrm>
            <a:off x="548640"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1280160" y="4416552"/>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Bring every medicine and supplement</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tonight with an earlier last meal.</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HEARTBURN &amp; REFLUX</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16</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NIDDK — Definition &amp; Facts for GER &amp; GERD</a:t>
            </a:r>
          </a:p>
          <a:p>
            <a:pPr algn="l">
              <a:spcAft>
                <a:spcPts val="1200"/>
              </a:spcAft>
            </a:pPr>
            <a:r>
              <a:rPr sz="1600" b="0" i="0">
                <a:solidFill>
                  <a:srgbClr val="46524F"/>
                </a:solidFill>
                <a:latin typeface="Segoe UI"/>
              </a:rPr>
              <a:t>NIDDK — Symptoms &amp; Causes of GER &amp; GERD</a:t>
            </a:r>
          </a:p>
          <a:p>
            <a:pPr algn="l">
              <a:spcAft>
                <a:spcPts val="1200"/>
              </a:spcAft>
            </a:pPr>
            <a:r>
              <a:rPr sz="1600" b="0" i="0">
                <a:solidFill>
                  <a:srgbClr val="46524F"/>
                </a:solidFill>
                <a:latin typeface="Segoe UI"/>
              </a:rPr>
              <a:t>NIDDK — Diagnosis of GER &amp; GERD</a:t>
            </a:r>
          </a:p>
          <a:p>
            <a:pPr algn="l">
              <a:spcAft>
                <a:spcPts val="1200"/>
              </a:spcAft>
            </a:pPr>
            <a:r>
              <a:rPr sz="1600" b="0" i="0">
                <a:solidFill>
                  <a:srgbClr val="46524F"/>
                </a:solidFill>
                <a:latin typeface="Segoe UI"/>
              </a:rPr>
              <a:t>NIDDK — Treatment for GER &amp; GERD</a:t>
            </a:r>
          </a:p>
          <a:p>
            <a:pPr algn="l">
              <a:spcAft>
                <a:spcPts val="1200"/>
              </a:spcAft>
            </a:pPr>
            <a:r>
              <a:rPr sz="1600" b="0" i="0">
                <a:solidFill>
                  <a:srgbClr val="46524F"/>
                </a:solidFill>
                <a:latin typeface="Segoe UI"/>
              </a:rPr>
              <a:t>NIDDK — Eating, Diet, &amp; Nutrition for GER &amp; GERD</a:t>
            </a:r>
          </a:p>
          <a:p>
            <a:pPr algn="l">
              <a:spcAft>
                <a:spcPts val="1200"/>
              </a:spcAft>
            </a:pPr>
            <a:r>
              <a:rPr sz="1600" b="0" i="0">
                <a:solidFill>
                  <a:srgbClr val="46524F"/>
                </a:solidFill>
                <a:latin typeface="Segoe UI"/>
              </a:rPr>
              <a:t>MedlinePlus — GERD (Gastroesophageal Reflux Disease)</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Heartburn</a:t>
            </a:r>
          </a:p>
          <a:p>
            <a:pPr algn="l">
              <a:spcAft>
                <a:spcPts val="1200"/>
              </a:spcAft>
            </a:pPr>
            <a:r>
              <a:rPr sz="1600" b="0" i="0">
                <a:solidFill>
                  <a:srgbClr val="46524F"/>
                </a:solidFill>
                <a:latin typeface="Segoe UI"/>
              </a:rPr>
              <a:t>MedlinePlus — Omeprazole: MedlinePlus Drug Information</a:t>
            </a:r>
          </a:p>
          <a:p>
            <a:pPr algn="l">
              <a:spcAft>
                <a:spcPts val="1200"/>
              </a:spcAft>
            </a:pPr>
            <a:r>
              <a:rPr sz="1600" b="0" i="0">
                <a:solidFill>
                  <a:srgbClr val="46524F"/>
                </a:solidFill>
                <a:latin typeface="Segoe UI"/>
              </a:rPr>
              <a:t>NIH Office of Dietary Supplements — Magnesium - Fact Sheet for Consumers</a:t>
            </a:r>
          </a:p>
          <a:p>
            <a:pPr algn="l">
              <a:spcAft>
                <a:spcPts val="1200"/>
              </a:spcAft>
            </a:pPr>
            <a:r>
              <a:rPr sz="1600" b="0" i="0">
                <a:solidFill>
                  <a:srgbClr val="46524F"/>
                </a:solidFill>
                <a:latin typeface="Segoe UI"/>
              </a:rPr>
              <a:t>MedlinePlus — Heart Attack</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1 more warning-sign sources.</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HEARTBURN &amp; REFLUX</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17</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How often do I have symptoms, and does that sound like GERD?</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Could any of my medicines be making reflux worse?</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 have been on an acid reducer for a long time. Is it still the right medicine and dose?</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Which symptoms should make me call you, or call 911?</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