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صحت کے دعوے پڑھنے کے بارے میں ہے: دھوکے کی نشانیاں پہچاننا، ثبوت کیسے بنتا ہے، خبر اور اشتہار میں فرق، اور سپلیمنٹ کا لیبل پڑھنا۔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کوئی صحت کی پروڈکٹ دھوکا ہے اگر اسے کسی بیماری کے علاج کے لیے پیش کیا جائے مگر محفوظ اور مؤثر ہونے کا ثبوت نہ ہو۔ اچھی بات یہ ہے کہ دھوکے کی پہچانی جانے والی نشانیاں ہوتی 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FDA نشانیاں بتاتا ہے۔ ایک پروڈکٹ سے بہت سی بیماریوں کے دعوے پر شک کریں۔ ذاتی کامیابی کی کہانیاں آسانی سے گھڑی جاتی ہیں اور ثبوت نہیں۔ چند ہی بیماریاں جلد ٹھیک ہوتی ہیں۔ اور بعض 'مکمل قدرتی' علاج میں نسخے کی دوائیں چھپی ہوتی 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معجزاتی علاج، نئی دریافت، یقینی نتائج یا خفیہ جزو جیسے الفاظ خطرے کی گھنٹی ہیں۔ یہ دعوے کہ حکومت یا دوا ساز کمپنیاں علاج چھپا رہی ہیں عام فہم سوالات سے توجہ ہٹاتے ہیں۔ FDA کی لیبارٹریوں کو سینکڑوں سپلیمنٹ وزن گھٹانے والی پروڈکٹس میں نسخے کی دوا ملی۔ اور دھوکا پیسہ ضائع کرتا اور جان بچانے والی تشخیص اور علاج میں تاخیر کرتا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قدرتی کا مطلب ہمیشہ زیادہ محفوظ یا بہتر نہیں۔ کچھ سپلیمنٹس تحقیق میں کوئی فائدہ ثابت نہیں کر سکے۔ اور قدرتی کہہ کر بیچی گئی بعض پروڈکٹس میں دوائیں چھپی تھیں۔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لیبارٹری اور جانوروں کے نتائج انسانوں پر محتاط تحقیق سے پہلے کم معنی رکھتے ہیں۔ چھوٹی تحقیق کمزور ہوتی ہے اور اتفاقی نتائج دے سکتی ہے۔ بےترتیب کنٹرولڈ ٹرائلز، خاص طور پر ڈبل بلائنڈ، سب سے واضح جواب دیتے ہیں۔ اور ایک تحقیق شاذ ہی کچھ ثابت کرتی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خبروں میں آنے والی کسی بھی تحقیق کے لیے چار سوال۔ کیا انسانوں پر ہوئی؟ کتنے لوگ شامل تھے؟ کیا یہ اس نتیجے والی پہلی یا واحد تحقیق ہے؟ اور خرچ کس نے دیا؟ جب خرچ دینے والا نتیجے سے منافع کما سکے تو محتاط رہیں۔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کچھ سائٹس خبر لگتی ہیں مگر اشتہار ہوتی ہیں: وہ پروڈکٹ کی تائید کرتیں اور فروخت کا لنک دیتی ہیں۔ اچھی معلومات متوازن اور تحقیق پر مبنی ہوتی ہیں اور واضح مالک، جیسے سرکاری ادارے یا میڈیکل اسکول، سے آتی 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قوتِ مدافعت میں مدد جیسے دعوے استعمال سے پہلے FDA نہیں جانچتا۔ ان کے ساتھ یہ نوٹ لازم ہے کہ FDA نے انہیں نہیں جانچا، اور قانوناً صرف دوا بیماری کے علاج یا شفا کا دعویٰ کر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اپنے کورس کے ایک حصے کا عنوان رکھا کہ مضبوط سائنسی دعووں کے لیے مضبوط سائنسی ثبوت چاہیے، جو موجودہ ذرائع سے مطابقت رکھتا ہے۔ اسی صفحے پر انہوں نے دعویٰ کیا کہ تین میکانزم تمام دائمی بیماریوں کی جڑ ہیں اور ہر علاج میں تینوں کی بحالی ضروری ہے۔ یہ اسی قسم کا وسیع دعویٰ ہے جس پر FDA سوال اٹھانے کو کہتا ہے، اور یہاں استعمال کیے گئے ذرائع اس کی تائید نہیں کرتے۔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دعوے کا دائرہ دیکھیں۔ ثبوت پوچھیں۔ دیکھیں سائٹ کون چلاتا ہے اور کیا وہی پروڈکٹ بیچتا ہے۔ اور بھروسا کرنے سے پہلے معالج سے بات کریں۔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Allergic reactions؛ MedlinePlus — Anaphylaxis؛ MedlinePlus — Chest pain؛ NCCIH — Using Dietary Supplements Wisely؛ MedlinePlus — Heart palpitations؛ NIMH — Mental Health Medications؛ NCCIH — 6 Things To Know About Probiotics؛ FTC — Common Health Scams؛ FDA — How to Spot Health Fraud۔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صحت کے دعوے کیسے پڑھیں: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دھوکا پہچاننا، ثبوت پرکھنا اور لیبل پڑھنا</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آپ کیسے جانیں کہ صحت کا کوئی دعویٰ سچ ہے؟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معجزاتی علاج، کامیابی کی کہانیاں اور 'مکمل قدرتی' وعدے صحت کے دھوکے کی کلاسیکی نشانیاں ہیں۔ یہاں بیان ہے کہ انہیں کیسے پہچانیں، اصل ثبوت کیسے بنتا ہے، خبر اور اشتہار میں کیسے فرق کریں، اور سپلیمنٹ کا لیبل قانوناً کیا کہہ سکتا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دھوکے کی چار نشانیاں</a:t>
            </a:r>
          </a:p>
        </p:txBody>
      </p:sp>
      <p:graphicFrame>
        <p:nvGraphicFramePr>
          <p:cNvPr id="8" name="Table 7"/>
          <p:cNvGraphicFramePr>
            <a:graphicFrameLocks noGrp="1"/>
          </p:cNvGraphicFramePr>
          <p:nvPr/>
        </p:nvGraphicFramePr>
        <p:xfrm>
          <a:off x="548640" y="1783080"/>
          <a:ext cx="11094415" cy="3200400"/>
        </p:xfrm>
        <a:graphic>
          <a:graphicData uri="http://schemas.openxmlformats.org/drawingml/2006/table">
            <a:tbl>
              <a:tblPr firstRow="1" bandRow="0" rtl="1">
                <a:tableStyleId>{5C22544A-7EE6-4342-B048-85BDC9FD1C3A}</a:tableStyleId>
              </a:tblPr>
              <a:tblGrid>
                <a:gridCol w="6051499"/>
                <a:gridCol w="5042916"/>
              </a:tblGrid>
              <a:tr h="640080">
                <a:tc>
                  <a:txBody>
                    <a:bodyPr/>
                    <a:lstStyle/>
                    <a:p>
                      <a:pPr algn="r" rtl="1">
                        <a:lnSpc>
                          <a:spcPct val="125000"/>
                        </a:lnSpc>
                      </a:pPr>
                      <a:r>
                        <a:rPr sz="1344" b="0" i="0" lang="ur-PK">
                          <a:solidFill>
                            <a:srgbClr val="46524F"/>
                          </a:solidFill>
                          <a:latin typeface="Segoe UI"/>
                          <a:cs typeface="Noto Nastaliq Urdu"/>
                        </a:rPr>
                        <a:t>کیوں اہم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نشانی</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ہر مرض کا علاج کوئی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ایک پروڈکٹ، بہت سی بیماریاں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آسانی سے گھڑی جاتی ہیں؛ ثبوت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ذاتی کامیابی کی کہانیاں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چند ہی بیماریاں جلد ٹھیک ہوتی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فوری حل</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بعض میں نسخے کی دوائیں چھپی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'مکمل قدرتی' علاج</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مرض کا علاج اور کہانیاں ثبوت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6 Tip-offs to Rip-offs: Don't Fall for Health Fraud Scams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مزید خطرے کی نشانیاں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'معجزاتی علاج'، 'خفیہ جزو'۔</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'چھپایا گیا علاج'۔</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سپلیمنٹس میں چھپی دوائیں۔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اصل علاج میں تاخیر۔</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سب سے بڑا نقصان علاج میں تاخیر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National Center for Complementary and Integrative Health, Natural Doesn't Necessarily Mean Safer, or Better; U.S. Food and Drug Administration, 6 Tip-offs to Rip-offs: Don't Fall for Health Fraud Scams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قدرتی</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کا مطلب ہمیشہ زیادہ محفوظ یا بہتر نہیں۔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کوئی فائدہ نہیں</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کچھ سپلیمنٹس تحقیق میں فائدہ ثابت نہ کر سکے۔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پروڈکٹ کو ثبوت سے پرکھیں، ماخذ سے نہیں۔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National Center for Complementary and Integrative Health, Checklist for Understanding Health News Stories; NIH National Center for Complementary and Integrative Health, How To Make Sense of a Scientific Journal Article: Size of the Study; MedlinePlus, Understanding Medical Research;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ثبوت قدم بہ قدم بنتا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لیبارٹری یا جانور</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انسانوں کے لیے ابھی کم معنی۔</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چھوٹی انسانی تحقیق</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نتائج اتفاقی ہو سکتے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بےترتیب ٹرائل</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انسانوں میں سب سے واضح جواب۔</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بہت سی تحقیقات متفق</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ایک تحقیق شاذ ہی ثابت کرتی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انسانوں پر ٹرائلز سب سے واضح جواب دیتے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National Center for Complementary and Integrative Health, Checklist for Understanding Health News Stories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کسی تحقیق کے بارے میں سوالات</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کیا انسانوں پر ہوئی؟</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کتنے لوگ شامل تھے؟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کیا یہ واحد تحقیق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خرچ کس نے دیا؟</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جب خرچ دینے والا منافع کمائے تو محتاط رہیں۔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National Center for Complementary and Integrative Health, Are You Reading News or Advertising?; MedlinePlus, Evaluating Health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کچھ خبریں دراصل اشتہار ہیں</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اشتہار کی نشانیاں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پروڈکٹ کی تائید۔</a:t>
            </a:r>
          </a:p>
          <a:p>
            <a:pPr algn="r" rtl="1">
              <a:lnSpc>
                <a:spcPct val="125000"/>
              </a:lnSpc>
              <a:spcAft>
                <a:spcPts val="1350"/>
              </a:spcAft>
            </a:pPr>
            <a:r>
              <a:rPr sz="1728" b="0" i="0" lang="ur-PK">
                <a:solidFill>
                  <a:srgbClr val="15201E"/>
                </a:solidFill>
                <a:latin typeface="Segoe UI"/>
                <a:cs typeface="Noto Nastaliq Urdu"/>
              </a:rPr>
              <a:t>فروخت کی سائٹ کا لنک۔</a:t>
            </a:r>
          </a:p>
        </p:txBody>
      </p:sp>
      <p:sp>
        <p:nvSpPr>
          <p:cNvPr id="11" name="Rounded Rectangle 10"/>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اچھی معلومات کی نشانیاں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متوازن، تحقیق پر مبنی حقائق۔</a:t>
            </a:r>
          </a:p>
          <a:p>
            <a:pPr algn="r" rtl="1">
              <a:lnSpc>
                <a:spcPct val="125000"/>
              </a:lnSpc>
              <a:spcAft>
                <a:spcPts val="1350"/>
              </a:spcAft>
            </a:pPr>
            <a:r>
              <a:rPr sz="1728" b="0" i="0" lang="ur-PK">
                <a:solidFill>
                  <a:srgbClr val="15201E"/>
                </a:solidFill>
                <a:latin typeface="Segoe UI"/>
                <a:cs typeface="Noto Nastaliq Urdu"/>
              </a:rPr>
              <a:t>واضح مالک، جیسے سرکاری ادارہ۔</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دیکھیں سائٹ کون چلاتا اور کیا بیچتا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Label Claims for Conventional Foods and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لیبل کا دعویٰ ثبوت نہیں</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6508723"/>
                <a:gridCol w="4585691"/>
              </a:tblGrid>
              <a:tr h="640080">
                <a:tc>
                  <a:txBody>
                    <a:bodyPr/>
                    <a:lstStyle/>
                    <a:p>
                      <a:pPr algn="r" rtl="1">
                        <a:lnSpc>
                          <a:spcPct val="125000"/>
                        </a:lnSpc>
                      </a:pPr>
                      <a:r>
                        <a:rPr sz="1344" b="0" i="0" lang="ur-PK">
                          <a:solidFill>
                            <a:srgbClr val="46524F"/>
                          </a:solidFill>
                          <a:latin typeface="Segoe UI"/>
                          <a:cs typeface="Noto Nastaliq Urdu"/>
                        </a:rPr>
                        <a:t>مطلب</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لیبل پر</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استعمال سے پہلے </a:t>
                      </a:r>
                      <a:r>
                        <a:rPr sz="1823" b="0" i="0" lang="en-US">
                          <a:solidFill>
                            <a:srgbClr val="15201E"/>
                          </a:solidFill>
                          <a:latin typeface="Segoe UI"/>
                        </a:rPr>
                        <a:t>‎FDA‎</a:t>
                      </a:r>
                      <a:r>
                        <a:rPr sz="1823" b="0" i="0" lang="ur-PK">
                          <a:solidFill>
                            <a:srgbClr val="15201E"/>
                          </a:solidFill>
                          <a:latin typeface="Segoe UI"/>
                          <a:cs typeface="Noto Nastaliq Urdu"/>
                        </a:rPr>
                        <a:t> نہیں جانچتا۔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'مدد کرتا ہے' والے دعوے</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‎FDA‎</a:t>
                      </a:r>
                      <a:r>
                        <a:rPr sz="1823" b="0" i="0" lang="ur-PK">
                          <a:solidFill>
                            <a:srgbClr val="15201E"/>
                          </a:solidFill>
                          <a:latin typeface="Segoe UI"/>
                          <a:cs typeface="Noto Nastaliq Urdu"/>
                        </a:rPr>
                        <a:t> نے دعویٰ نہیں جانچا۔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وضاحتی نوٹ</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قانوناً صرف دوا یہ دعویٰ کر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'علاج' یا 'شفا'</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صرف دوا بیماری کی شفا کا دعویٰ کر سکتی ہے۔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6 Tip-offs to Rip-offs: Don't Fall for Health Fraud Scams; MedlinePlus, Understanding Medical Research</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00199"/>
          </a:xfrm>
          <a:prstGeom prst="rect">
            <a:avLst/>
          </a:prstGeom>
          <a:noFill/>
        </p:spPr>
        <p:txBody>
          <a:bodyPr wrap="square" lIns="18288" rIns="18288" tIns="18288" bIns="18288" anchor="t">
            <a:spAutoFit/>
          </a:bodyPr>
          <a:lstStyle/>
          <a:p>
            <a:pPr algn="l"/>
            <a:r>
              <a:rPr sz="3200" b="0" i="0">
                <a:solidFill>
                  <a:srgbClr val="0A3F3C"/>
                </a:solidFill>
                <a:latin typeface="Georgia"/>
              </a:rPr>
              <a:t>“Strong Scientific Claims Require Strong Scientific Evidence”</a:t>
            </a:r>
          </a:p>
        </p:txBody>
      </p:sp>
      <p:sp>
        <p:nvSpPr>
          <p:cNvPr id="10" name="TextBox 9"/>
          <p:cNvSpPr txBox="1"/>
          <p:nvPr/>
        </p:nvSpPr>
        <p:spPr>
          <a:xfrm>
            <a:off x="5836615" y="29260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‎2019-03-26‎</a:t>
            </a:r>
          </a:p>
        </p:txBody>
      </p:sp>
      <p:sp>
        <p:nvSpPr>
          <p:cNvPr id="11" name="TextBox 10"/>
          <p:cNvSpPr txBox="1"/>
          <p:nvPr/>
        </p:nvSpPr>
        <p:spPr>
          <a:xfrm>
            <a:off x="5836615" y="33375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"مضبوط سائنسی دعووں کے لیے مضبوط سائنسی ثبوت چاہیے"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مضبوط دعوے، مضبوط ثبوت</a:t>
            </a:r>
          </a:p>
          <a:p>
            <a:pPr algn="r" rtl="1">
              <a:lnSpc>
                <a:spcPct val="125000"/>
              </a:lnSpc>
              <a:spcAft>
                <a:spcPts val="1275"/>
              </a:spcAft>
            </a:pPr>
            <a:r>
              <a:rPr sz="1632" b="0" i="0" lang="ur-PK">
                <a:solidFill>
                  <a:srgbClr val="15201E"/>
                </a:solidFill>
                <a:latin typeface="Segoe UI"/>
                <a:cs typeface="Noto Nastaliq Urdu"/>
              </a:rPr>
              <a:t>کہانیاں ثبوت نہیں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تمام دائمی بیماریوں کی تین وجوہات</a:t>
            </a:r>
          </a:p>
          <a:p>
            <a:pPr algn="r" rtl="1">
              <a:lnSpc>
                <a:spcPct val="125000"/>
              </a:lnSpc>
              <a:spcAft>
                <a:spcPts val="1275"/>
              </a:spcAft>
            </a:pPr>
            <a:r>
              <a:rPr sz="1632" b="0" i="0" lang="ur-PK">
                <a:solidFill>
                  <a:srgbClr val="15201E"/>
                </a:solidFill>
                <a:latin typeface="Segoe UI"/>
                <a:cs typeface="Noto Nastaliq Urdu"/>
              </a:rPr>
              <a:t>ہر علاج میں تینوں کی بحالی</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اصول درست؛ سب بیماریوں کا نظریہ شامل نہیں۔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پروڈکٹ کے بعد سانس میں دقت: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کی پروڈکٹ کے بعد تیز دھڑکن: بند کریں، فوراً رابطہ</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دعوے پر دوا بند کی: معالج کو کال</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علاج کا وعدہ: اصل علاج نہ چھوڑیں</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«ابھی خریدیں» یا خفیہ علاج: پہلے ڈاکٹر سے پوچھیں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پروڈکٹ کے بعد سانس میں دقت: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6 Tip-offs to Rip-offs: Don't Fall for Health Fraud Scams; MedlinePlus, Understanding Medical Research; NIH National Center for Complementary and Integrative Health, Are You Reading News or Advertising?; MedlinePlus, Evaluating Health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دعوے کا دائرہ دیکھیں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ثبوت پوچھیں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دیکھیں سائٹ کون چلاتا ہے</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پہلے معالج سے بات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دعوے کا دائرہ دیکھنے سے شروع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6 Tip-offs to Rip-offs: Don't Fall for Health Fraud Scams</a:t>
            </a:r>
          </a:p>
          <a:p>
            <a:pPr algn="l">
              <a:spcAft>
                <a:spcPts val="1200"/>
              </a:spcAft>
            </a:pPr>
            <a:r>
              <a:rPr sz="1600" b="0" i="0">
                <a:solidFill>
                  <a:srgbClr val="46524F"/>
                </a:solidFill>
                <a:latin typeface="Segoe UI"/>
              </a:rPr>
              <a:t>U.S. Food and Drug Administration — Label Claims for Conventional Foods and Dietary Supplements</a:t>
            </a:r>
          </a:p>
          <a:p>
            <a:pPr algn="l">
              <a:spcAft>
                <a:spcPts val="1200"/>
              </a:spcAft>
            </a:pPr>
            <a:r>
              <a:rPr sz="1600" b="0" i="0">
                <a:solidFill>
                  <a:srgbClr val="46524F"/>
                </a:solidFill>
                <a:latin typeface="Segoe UI"/>
              </a:rPr>
              <a:t>MedlinePlus — Evaluating Health Information</a:t>
            </a:r>
          </a:p>
          <a:p>
            <a:pPr algn="l">
              <a:spcAft>
                <a:spcPts val="1200"/>
              </a:spcAft>
            </a:pPr>
            <a:r>
              <a:rPr sz="1600" b="0" i="0">
                <a:solidFill>
                  <a:srgbClr val="46524F"/>
                </a:solidFill>
                <a:latin typeface="Segoe UI"/>
              </a:rPr>
              <a:t>MedlinePlus — Understanding Medical Research</a:t>
            </a:r>
          </a:p>
          <a:p>
            <a:pPr algn="l">
              <a:spcAft>
                <a:spcPts val="1200"/>
              </a:spcAft>
            </a:pPr>
            <a:r>
              <a:rPr sz="1600" b="0" i="0">
                <a:solidFill>
                  <a:srgbClr val="46524F"/>
                </a:solidFill>
                <a:latin typeface="Segoe UI"/>
              </a:rPr>
              <a:t>NIH National Center for Complementary and Integrative Health — Natural Doesn't Necessarily Mean Safer, or Better</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National Center for Complementary and Integrative Health — Checklist for Understanding Health News Stories</a:t>
            </a:r>
          </a:p>
          <a:p>
            <a:pPr algn="l">
              <a:spcAft>
                <a:spcPts val="1200"/>
              </a:spcAft>
            </a:pPr>
            <a:r>
              <a:rPr sz="1600" b="0" i="0">
                <a:solidFill>
                  <a:srgbClr val="46524F"/>
                </a:solidFill>
                <a:latin typeface="Segoe UI"/>
              </a:rPr>
              <a:t>NIH National Center for Complementary and Integrative Health — Are You Reading News or Advertising?</a:t>
            </a:r>
          </a:p>
          <a:p>
            <a:pPr algn="l">
              <a:spcAft>
                <a:spcPts val="1200"/>
              </a:spcAft>
            </a:pPr>
            <a:r>
              <a:rPr sz="1600" b="0" i="0">
                <a:solidFill>
                  <a:srgbClr val="46524F"/>
                </a:solidFill>
                <a:latin typeface="Segoe UI"/>
              </a:rPr>
              <a:t>NIH National Center for Complementary and Integrative Health — How To Make Sense of a Scientific Journal Article: Size of the Study</a:t>
            </a:r>
          </a:p>
          <a:p>
            <a:pPr algn="l">
              <a:spcAft>
                <a:spcPts val="1200"/>
              </a:spcAft>
            </a:pPr>
            <a:r>
              <a:rPr sz="1600" b="0" i="0">
                <a:solidFill>
                  <a:srgbClr val="46524F"/>
                </a:solidFill>
                <a:latin typeface="Segoe UI"/>
              </a:rPr>
              <a:t>NIH National Center for Complementary and Integrative Health — How To Make Sense of a Scientific Journal Article: Design of the Study</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‎9‎</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صحت کے دعوے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14</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اس پروڈکٹ کے میری بیماری میں کام کرنے کا اچھا ثبوت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یہ میری دواؤں سے تعامل کر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یہ ویب سائٹ یا اشتہار قابلِ بھروسا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لیبل کے دعوے کا اصل مطلب کیا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