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reading health claims: spotting the signs of health fraud, understanding how evidence is built, telling news from advertising, and reading a supplement label. This is general education, not advice about your own treatment.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A health product is fraudulent if it is promoted to treat a disease without proof that it is safe and effective. The good news is that fraud has recognisable signs.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FDA lists tip-offs. Be suspicious of one product for many diseases. Personal success stories are easy to make up and are not evidence. Few diseases can be treated quickly. And some 'all-natural' cures hide prescription drugs.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Words like miracle cure, new discovery, guaranteed results or secret ingredient are alarm bells. Claims that the government or drug companies are hiding a cure distract from common-sense questions. FDA labs have found hundreds of supplement weight-loss products with a hidden prescription drug. And fraud wastes money and delays life-saving diagnosis and treatment.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Natural does not always mean safer or better. Some supplements have failed to show any benefit when scientists studied them. And some products sold as natural have contained hidden drugs.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Laboratory and animal findings may mean little for people until tested in careful human research. Small studies are weaker and can show chance results. Randomized controlled trials give the clearest answer, especially when double-blind. And one study rarely proves anything.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questions for any study in the news. Was it tested on people? How many people were studied? Is it the first or only study with this result? And who paid for it? Be wary when the funder could profit from the result.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Some sites look like news but are adverts: they endorse a product and link to a sales site. Good health information gives balanced, research-based facts and comes from a clear owner such as a government agency or medical school.</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Claims such as supports immune health are not reviewed by the FDA before use. They must carry a disclaimer that the FDA has not evaluated them, and only a drug may legally claim to treat or cure a disease.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titled part of his course strong scientific claims require strong scientific evidence, which is consistent with current sources. On the same page he claimed three mechanisms underlie all chronic diseases, and that every treatment plan must restore all three. That is the kind of wide claim the FDA tells readers to question, and the sources used here do not support it.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steps. Check the claim's scope. Ask what the evidence is. Check who runs the site and whether it sells the product. And talk to your provider before you rely on it.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warning signs also cite: MedlinePlus — Allergic reactions; MedlinePlus — Anaphylaxis; MedlinePlus — Chest pain; NCCIH — Using Dietary Supplements Wisely; MedlinePlus — Heart palpitations; NIMH — Mental Health Medications; NCCIH — 6 Things To Know About Probiotics; FTC — Common Health Scams; FDA — How to Spot Health Fraud.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HEALTH CLAIMS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Reading health claims: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Spotting fraud, weighing evidence and reading labels</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HEALTH CLAIMS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U.S. Food and Drug Administration, 6 Tip-offs to Rip-offs: Don't Fall for Health Fraud Scams</a:t>
            </a:r>
          </a:p>
        </p:txBody>
      </p:sp>
      <p:sp>
        <p:nvSpPr>
          <p:cNvPr id="7" name="TextBox 6"/>
          <p:cNvSpPr txBox="1"/>
          <p:nvPr/>
        </p:nvSpPr>
        <p:spPr>
          <a:xfrm>
            <a:off x="548640" y="223774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How can you tell if a health claim is true?</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Miracle cures, success stories and 'all-natural' promises are classic signs of health fraud. Here is how to spot them, how real evidence is built, how to tell news from advertising, and what a supplement label can legally say.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HEALTH CLAIMS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U.S. Food and Drug Administration, 6 Tip-offs to Rip-offs: Don't Fall for Health Fraud Scams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Four tip-offs to health fraud</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5262735"/>
                <a:gridCol w="5831679"/>
              </a:tblGrid>
              <a:tr h="640080">
                <a:tc>
                  <a:txBody>
                    <a:bodyPr/>
                    <a:lstStyle/>
                    <a:p>
                      <a:pPr algn="l"/>
                      <a:r>
                        <a:rPr sz="1400" b="1" i="0">
                          <a:solidFill>
                            <a:srgbClr val="46524F"/>
                          </a:solidFill>
                          <a:latin typeface="Segoe UI"/>
                        </a:rPr>
                        <a:t>Tip-off</a:t>
                      </a:r>
                    </a:p>
                  </a:txBody>
                  <a:tcPr marL="128016" marR="128016" anchor="ctr">
                    <a:solidFill>
                      <a:srgbClr val="EFECE4"/>
                    </a:solidFill>
                  </a:tcPr>
                </a:tc>
                <a:tc>
                  <a:txBody>
                    <a:bodyPr/>
                    <a:lstStyle/>
                    <a:p>
                      <a:pPr algn="l"/>
                      <a:r>
                        <a:rPr sz="1400" b="1" i="0">
                          <a:solidFill>
                            <a:srgbClr val="46524F"/>
                          </a:solidFill>
                          <a:latin typeface="Segoe UI"/>
                        </a:rPr>
                        <a:t>Why it matters</a:t>
                      </a:r>
                    </a:p>
                  </a:txBody>
                  <a:tcPr marL="128016" marR="128016" anchor="ctr">
                    <a:solidFill>
                      <a:srgbClr val="EFECE4"/>
                    </a:solidFill>
                  </a:tcPr>
                </a:tc>
              </a:tr>
              <a:tr h="640080">
                <a:tc>
                  <a:txBody>
                    <a:bodyPr/>
                    <a:lstStyle/>
                    <a:p>
                      <a:pPr algn="l"/>
                      <a:r>
                        <a:rPr sz="1900" b="1" i="0">
                          <a:solidFill>
                            <a:srgbClr val="15201E"/>
                          </a:solidFill>
                          <a:latin typeface="Segoe UI"/>
                        </a:rPr>
                        <a:t>One product for many diseases</a:t>
                      </a:r>
                    </a:p>
                  </a:txBody>
                  <a:tcPr marL="128016" marR="128016" anchor="ctr">
                    <a:solidFill>
                      <a:srgbClr val="FFFFFF"/>
                    </a:solidFill>
                  </a:tcPr>
                </a:tc>
                <a:tc>
                  <a:txBody>
                    <a:bodyPr/>
                    <a:lstStyle/>
                    <a:p>
                      <a:pPr algn="l"/>
                      <a:r>
                        <a:rPr sz="1900" b="0" i="0">
                          <a:solidFill>
                            <a:srgbClr val="15201E"/>
                          </a:solidFill>
                          <a:latin typeface="Segoe UI"/>
                        </a:rPr>
                        <a:t>Cure-alls do not exist.</a:t>
                      </a:r>
                    </a:p>
                  </a:txBody>
                  <a:tcPr marL="128016" marR="128016" anchor="ctr">
                    <a:solidFill>
                      <a:srgbClr val="FFFFFF"/>
                    </a:solidFill>
                  </a:tcPr>
                </a:tc>
              </a:tr>
              <a:tr h="640080">
                <a:tc>
                  <a:txBody>
                    <a:bodyPr/>
                    <a:lstStyle/>
                    <a:p>
                      <a:pPr algn="l"/>
                      <a:r>
                        <a:rPr sz="1900" b="1" i="0">
                          <a:solidFill>
                            <a:srgbClr val="15201E"/>
                          </a:solidFill>
                          <a:latin typeface="Segoe UI"/>
                        </a:rPr>
                        <a:t>Personal success stories</a:t>
                      </a:r>
                    </a:p>
                  </a:txBody>
                  <a:tcPr marL="128016" marR="128016" anchor="ctr">
                    <a:solidFill>
                      <a:srgbClr val="FFFFFF"/>
                    </a:solidFill>
                  </a:tcPr>
                </a:tc>
                <a:tc>
                  <a:txBody>
                    <a:bodyPr/>
                    <a:lstStyle/>
                    <a:p>
                      <a:pPr algn="l"/>
                      <a:r>
                        <a:rPr sz="1900" b="0" i="0">
                          <a:solidFill>
                            <a:srgbClr val="15201E"/>
                          </a:solidFill>
                          <a:latin typeface="Segoe UI"/>
                        </a:rPr>
                        <a:t>Easy to make up; not evidence.</a:t>
                      </a:r>
                    </a:p>
                  </a:txBody>
                  <a:tcPr marL="128016" marR="128016" anchor="ctr">
                    <a:solidFill>
                      <a:srgbClr val="FFFFFF"/>
                    </a:solidFill>
                  </a:tcPr>
                </a:tc>
              </a:tr>
              <a:tr h="640080">
                <a:tc>
                  <a:txBody>
                    <a:bodyPr/>
                    <a:lstStyle/>
                    <a:p>
                      <a:pPr algn="l"/>
                      <a:r>
                        <a:rPr sz="1900" b="1" i="0">
                          <a:solidFill>
                            <a:srgbClr val="15201E"/>
                          </a:solidFill>
                          <a:latin typeface="Segoe UI"/>
                        </a:rPr>
                        <a:t>Quick fixes</a:t>
                      </a:r>
                    </a:p>
                  </a:txBody>
                  <a:tcPr marL="128016" marR="128016" anchor="ctr">
                    <a:solidFill>
                      <a:srgbClr val="FFFFFF"/>
                    </a:solidFill>
                  </a:tcPr>
                </a:tc>
                <a:tc>
                  <a:txBody>
                    <a:bodyPr/>
                    <a:lstStyle/>
                    <a:p>
                      <a:pPr algn="l"/>
                      <a:r>
                        <a:rPr sz="1900" b="0" i="0">
                          <a:solidFill>
                            <a:srgbClr val="15201E"/>
                          </a:solidFill>
                          <a:latin typeface="Segoe UI"/>
                        </a:rPr>
                        <a:t>Few diseases are treated quickly.</a:t>
                      </a:r>
                    </a:p>
                  </a:txBody>
                  <a:tcPr marL="128016" marR="128016" anchor="ctr">
                    <a:solidFill>
                      <a:srgbClr val="FFFFFF"/>
                    </a:solidFill>
                  </a:tcPr>
                </a:tc>
              </a:tr>
              <a:tr h="640080">
                <a:tc>
                  <a:txBody>
                    <a:bodyPr/>
                    <a:lstStyle/>
                    <a:p>
                      <a:pPr algn="l"/>
                      <a:r>
                        <a:rPr sz="1900" b="1" i="0">
                          <a:solidFill>
                            <a:srgbClr val="15201E"/>
                          </a:solidFill>
                          <a:latin typeface="Segoe UI"/>
                        </a:rPr>
                        <a:t>'All-natural' cure</a:t>
                      </a:r>
                    </a:p>
                  </a:txBody>
                  <a:tcPr marL="128016" marR="128016" anchor="ctr">
                    <a:solidFill>
                      <a:srgbClr val="FFFFFF"/>
                    </a:solidFill>
                  </a:tcPr>
                </a:tc>
                <a:tc>
                  <a:txBody>
                    <a:bodyPr/>
                    <a:lstStyle/>
                    <a:p>
                      <a:pPr algn="l"/>
                      <a:r>
                        <a:rPr sz="1900" b="0" i="0">
                          <a:solidFill>
                            <a:srgbClr val="15201E"/>
                          </a:solidFill>
                          <a:latin typeface="Segoe UI"/>
                        </a:rPr>
                        <a:t>Some hide prescription drugs.</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Cure-alls and success stories are not evidence.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HEALTH CLAIMS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U.S. Food and Drug Administration, 6 Tip-offs to Rip-offs: Don't Fall for Health Fraud Scams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More warning signs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'Miracle cure', 'secret ingredient'.</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'The cure they are hiding'.</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Hidden drugs in supplements.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Delayed real treatment.</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 biggest cost is delayed treatment.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HEALTH CLAIMS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National Center for Complementary and Integrative Health, Natural Doesn't Necessarily Mean Safer, or Better; U.S. Food and Drug Administration, 6 Tip-offs to Rip-offs: Don't Fall for Health Fraud Scams</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Natural</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does not always mean safer or better.</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No benefit</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Some supplements failed to show benefit when studied.</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Judge a product by evidence, not origin.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HEALTH CLAIMS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National Center for Complementary and Integrative Health, Checklist for Understanding Health News Stories; NIH National Center for Complementary and Integrative Health, How To Make Sense of a Scientific Journal Article: Size of the Study; MedlinePlus, Understanding Medical Research; and 1 more on the Sources slide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Evidence is built step by step</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Lab or animal study</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May mean little for people yet.</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Small human study</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Results can be due to chance.</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Randomized trial</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The clearest answer in people.</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Many studies agree</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One study rarely proves anything.</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Trials in people give the clearest answer.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HEALTH CLAIMS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NIH National Center for Complementary and Integrative Health, Checklist for Understanding Health News Stories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Questions to ask about a study</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Was it tested on people?</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How many were studied?</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Is it the only study?</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Who paid for it?</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Be wary when the funder profits.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HEALTH CLAIMS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National Center for Complementary and Integrative Health, Are You Reading News or Advertising?; MedlinePlus, Evaluating Health Information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news is really advertising</a:t>
            </a:r>
          </a:p>
        </p:txBody>
      </p:sp>
      <p:sp>
        <p:nvSpPr>
          <p:cNvPr id="8" name="Rounded Rectangle 7"/>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Signs of an advert</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Endorses a product.</a:t>
            </a:r>
          </a:p>
          <a:p>
            <a:pPr algn="l">
              <a:spcAft>
                <a:spcPts val="1350"/>
              </a:spcAft>
            </a:pPr>
            <a:r>
              <a:rPr sz="1800" b="0" i="0">
                <a:solidFill>
                  <a:srgbClr val="15201E"/>
                </a:solidFill>
                <a:latin typeface="Segoe UI"/>
              </a:rPr>
              <a:t>Links to a sales site.</a:t>
            </a:r>
          </a:p>
        </p:txBody>
      </p:sp>
      <p:sp>
        <p:nvSpPr>
          <p:cNvPr id="11" name="Rounded Rectangle 10"/>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Signs of good information</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Balanced, research-based facts.</a:t>
            </a:r>
          </a:p>
          <a:p>
            <a:pPr algn="l">
              <a:spcAft>
                <a:spcPts val="1350"/>
              </a:spcAft>
            </a:pPr>
            <a:r>
              <a:rPr sz="1800" b="0" i="0">
                <a:solidFill>
                  <a:srgbClr val="15201E"/>
                </a:solidFill>
                <a:latin typeface="Segoe UI"/>
              </a:rPr>
              <a:t>Clear owner, such as a government agency.</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Check who runs the site and what it sells.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HEALTH CLAIMS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U.S. Food and Drug Administration, Label Claims for Conventional Foods and Dietary Supplements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 label claim is not proof</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a:tableStyleId>{5C22544A-7EE6-4342-B048-85BDC9FD1C3A}</a:tableStyleId>
              </a:tblPr>
              <a:tblGrid>
                <a:gridCol w="4407370"/>
                <a:gridCol w="6687044"/>
              </a:tblGrid>
              <a:tr h="640080">
                <a:tc>
                  <a:txBody>
                    <a:bodyPr/>
                    <a:lstStyle/>
                    <a:p>
                      <a:pPr algn="l"/>
                      <a:r>
                        <a:rPr sz="1400" b="1" i="0">
                          <a:solidFill>
                            <a:srgbClr val="46524F"/>
                          </a:solidFill>
                          <a:latin typeface="Segoe UI"/>
                        </a:rPr>
                        <a:t>On the label</a:t>
                      </a:r>
                    </a:p>
                  </a:txBody>
                  <a:tcPr marL="128016" marR="128016" anchor="ctr">
                    <a:solidFill>
                      <a:srgbClr val="EFECE4"/>
                    </a:solidFill>
                  </a:tcPr>
                </a:tc>
                <a:tc>
                  <a:txBody>
                    <a:bodyPr/>
                    <a:lstStyle/>
                    <a:p>
                      <a:pPr algn="l"/>
                      <a:r>
                        <a:rPr sz="1400" b="1" i="0">
                          <a:solidFill>
                            <a:srgbClr val="46524F"/>
                          </a:solidFill>
                          <a:latin typeface="Segoe UI"/>
                        </a:rPr>
                        <a:t>What it means</a:t>
                      </a:r>
                    </a:p>
                  </a:txBody>
                  <a:tcPr marL="128016" marR="128016" anchor="ctr">
                    <a:solidFill>
                      <a:srgbClr val="EFECE4"/>
                    </a:solidFill>
                  </a:tcPr>
                </a:tc>
              </a:tr>
              <a:tr h="640080">
                <a:tc>
                  <a:txBody>
                    <a:bodyPr/>
                    <a:lstStyle/>
                    <a:p>
                      <a:pPr algn="l"/>
                      <a:r>
                        <a:rPr sz="1900" b="1" i="0">
                          <a:solidFill>
                            <a:srgbClr val="15201E"/>
                          </a:solidFill>
                          <a:latin typeface="Segoe UI"/>
                        </a:rPr>
                        <a:t>'Supports ...' claims</a:t>
                      </a:r>
                    </a:p>
                  </a:txBody>
                  <a:tcPr marL="128016" marR="128016" anchor="ctr">
                    <a:solidFill>
                      <a:srgbClr val="FFFFFF"/>
                    </a:solidFill>
                  </a:tcPr>
                </a:tc>
                <a:tc>
                  <a:txBody>
                    <a:bodyPr/>
                    <a:lstStyle/>
                    <a:p>
                      <a:pPr algn="l"/>
                      <a:r>
                        <a:rPr sz="1900" b="0" i="0">
                          <a:solidFill>
                            <a:srgbClr val="15201E"/>
                          </a:solidFill>
                          <a:latin typeface="Segoe UI"/>
                        </a:rPr>
                        <a:t>Not reviewed by the FDA before use.</a:t>
                      </a:r>
                    </a:p>
                  </a:txBody>
                  <a:tcPr marL="128016" marR="128016" anchor="ctr">
                    <a:solidFill>
                      <a:srgbClr val="FFFFFF"/>
                    </a:solidFill>
                  </a:tcPr>
                </a:tc>
              </a:tr>
              <a:tr h="640080">
                <a:tc>
                  <a:txBody>
                    <a:bodyPr/>
                    <a:lstStyle/>
                    <a:p>
                      <a:pPr algn="l"/>
                      <a:r>
                        <a:rPr sz="1900" b="1" i="0">
                          <a:solidFill>
                            <a:srgbClr val="15201E"/>
                          </a:solidFill>
                          <a:latin typeface="Segoe UI"/>
                        </a:rPr>
                        <a:t>The disclaimer</a:t>
                      </a:r>
                    </a:p>
                  </a:txBody>
                  <a:tcPr marL="128016" marR="128016" anchor="ctr">
                    <a:solidFill>
                      <a:srgbClr val="FFFFFF"/>
                    </a:solidFill>
                  </a:tcPr>
                </a:tc>
                <a:tc>
                  <a:txBody>
                    <a:bodyPr/>
                    <a:lstStyle/>
                    <a:p>
                      <a:pPr algn="l"/>
                      <a:r>
                        <a:rPr sz="1900" b="0" i="0">
                          <a:solidFill>
                            <a:srgbClr val="15201E"/>
                          </a:solidFill>
                          <a:latin typeface="Segoe UI"/>
                        </a:rPr>
                        <a:t>The FDA has not evaluated the claim.</a:t>
                      </a:r>
                    </a:p>
                  </a:txBody>
                  <a:tcPr marL="128016" marR="128016" anchor="ctr">
                    <a:solidFill>
                      <a:srgbClr val="FFFFFF"/>
                    </a:solidFill>
                  </a:tcPr>
                </a:tc>
              </a:tr>
              <a:tr h="640080">
                <a:tc>
                  <a:txBody>
                    <a:bodyPr/>
                    <a:lstStyle/>
                    <a:p>
                      <a:pPr algn="l"/>
                      <a:r>
                        <a:rPr sz="1900" b="1" i="0">
                          <a:solidFill>
                            <a:srgbClr val="15201E"/>
                          </a:solidFill>
                          <a:latin typeface="Segoe UI"/>
                        </a:rPr>
                        <a:t>'Treats' or 'cures'</a:t>
                      </a:r>
                    </a:p>
                  </a:txBody>
                  <a:tcPr marL="128016" marR="128016" anchor="ctr">
                    <a:solidFill>
                      <a:srgbClr val="FFFFFF"/>
                    </a:solidFill>
                  </a:tcPr>
                </a:tc>
                <a:tc>
                  <a:txBody>
                    <a:bodyPr/>
                    <a:lstStyle/>
                    <a:p>
                      <a:pPr algn="l"/>
                      <a:r>
                        <a:rPr sz="1900" b="0" i="0">
                          <a:solidFill>
                            <a:srgbClr val="15201E"/>
                          </a:solidFill>
                          <a:latin typeface="Segoe UI"/>
                        </a:rPr>
                        <a:t>Only a drug may legally claim this.</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Only a drug may claim to cure a disease.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HEALTH CLAIMS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Food and Drug Administration, 6 Tip-offs to Rip-offs: Don't Fall for Health Fraud Scams; MedlinePlus, Understanding Medical Research</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6001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600199"/>
          </a:xfrm>
          <a:prstGeom prst="rect">
            <a:avLst/>
          </a:prstGeom>
          <a:noFill/>
        </p:spPr>
        <p:txBody>
          <a:bodyPr wrap="square" lIns="18288" rIns="18288" tIns="18288" bIns="18288" anchor="t">
            <a:spAutoFit/>
          </a:bodyPr>
          <a:lstStyle/>
          <a:p>
            <a:pPr algn="l"/>
            <a:r>
              <a:rPr sz="3200" b="0" i="0">
                <a:solidFill>
                  <a:srgbClr val="0A3F3C"/>
                </a:solidFill>
                <a:latin typeface="Georgia"/>
              </a:rPr>
              <a:t>“Strong Scientific Claims Require Strong Scientific Evidence”</a:t>
            </a:r>
          </a:p>
        </p:txBody>
      </p:sp>
      <p:sp>
        <p:nvSpPr>
          <p:cNvPr id="10" name="TextBox 9"/>
          <p:cNvSpPr txBox="1"/>
          <p:nvPr/>
        </p:nvSpPr>
        <p:spPr>
          <a:xfrm>
            <a:off x="868680" y="292607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2019-03-26</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Strong claims need strong evidence</a:t>
            </a:r>
          </a:p>
          <a:p>
            <a:pPr algn="l">
              <a:spcAft>
                <a:spcPts val="1275"/>
              </a:spcAft>
            </a:pPr>
            <a:r>
              <a:rPr sz="1700" b="0" i="0">
                <a:solidFill>
                  <a:srgbClr val="15201E"/>
                </a:solidFill>
                <a:latin typeface="Segoe UI"/>
              </a:rPr>
              <a:t>Stories are not proof</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Three causes of all chronic disease</a:t>
            </a:r>
          </a:p>
          <a:p>
            <a:pPr algn="l">
              <a:spcAft>
                <a:spcPts val="1275"/>
              </a:spcAft>
            </a:pPr>
            <a:r>
              <a:rPr sz="1700" b="0" i="0">
                <a:solidFill>
                  <a:srgbClr val="15201E"/>
                </a:solidFill>
                <a:latin typeface="Segoe UI"/>
              </a:rPr>
              <a:t>Every plan must restore all three</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principle fits; his all-disease theory is not carried.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HEALTH CLAIMS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Breathing trouble after a product: call 911</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Racing heart after a diet product: stop, call now</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Stopped a medicine for a claim: call prescriber</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Promised cure: do not replace treatment</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“Act now” or secret treatment: ask your doctor first</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Breathing trouble after a product: call 911.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HEALTH CLAIMS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Food and Drug Administration, 6 Tip-offs to Rip-offs: Don't Fall for Health Fraud Scams; MedlinePlus, Understanding Medical Research; NIH National Center for Complementary and Integrative Health, Are You Reading News or Advertising?; MedlinePlus, Evaluating Health Information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Check the claim's scope</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what the evidence is</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Check who runs the site</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Talk to your provider first</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by checking the claim's scope.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HEALTH CLAIMS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U.S. Food and Drug Administration — 6 Tip-offs to Rip-offs: Don't Fall for Health Fraud Scams</a:t>
            </a:r>
          </a:p>
          <a:p>
            <a:pPr algn="l">
              <a:spcAft>
                <a:spcPts val="1200"/>
              </a:spcAft>
            </a:pPr>
            <a:r>
              <a:rPr sz="1600" b="0" i="0">
                <a:solidFill>
                  <a:srgbClr val="46524F"/>
                </a:solidFill>
                <a:latin typeface="Segoe UI"/>
              </a:rPr>
              <a:t>U.S. Food and Drug Administration — Label Claims for Conventional Foods and Dietary Supplements</a:t>
            </a:r>
          </a:p>
          <a:p>
            <a:pPr algn="l">
              <a:spcAft>
                <a:spcPts val="1200"/>
              </a:spcAft>
            </a:pPr>
            <a:r>
              <a:rPr sz="1600" b="0" i="0">
                <a:solidFill>
                  <a:srgbClr val="46524F"/>
                </a:solidFill>
                <a:latin typeface="Segoe UI"/>
              </a:rPr>
              <a:t>MedlinePlus — Evaluating Health Information</a:t>
            </a:r>
          </a:p>
          <a:p>
            <a:pPr algn="l">
              <a:spcAft>
                <a:spcPts val="1200"/>
              </a:spcAft>
            </a:pPr>
            <a:r>
              <a:rPr sz="1600" b="0" i="0">
                <a:solidFill>
                  <a:srgbClr val="46524F"/>
                </a:solidFill>
                <a:latin typeface="Segoe UI"/>
              </a:rPr>
              <a:t>MedlinePlus — Understanding Medical Research</a:t>
            </a:r>
          </a:p>
          <a:p>
            <a:pPr algn="l">
              <a:spcAft>
                <a:spcPts val="1200"/>
              </a:spcAft>
            </a:pPr>
            <a:r>
              <a:rPr sz="1600" b="0" i="0">
                <a:solidFill>
                  <a:srgbClr val="46524F"/>
                </a:solidFill>
                <a:latin typeface="Segoe UI"/>
              </a:rPr>
              <a:t>NIH National Center for Complementary and Integrative Health — Natural Doesn't Necessarily Mean Safer, or Better</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National Center for Complementary and Integrative Health — Checklist for Understanding Health News Stories</a:t>
            </a:r>
          </a:p>
          <a:p>
            <a:pPr algn="l">
              <a:spcAft>
                <a:spcPts val="1200"/>
              </a:spcAft>
            </a:pPr>
            <a:r>
              <a:rPr sz="1600" b="0" i="0">
                <a:solidFill>
                  <a:srgbClr val="46524F"/>
                </a:solidFill>
                <a:latin typeface="Segoe UI"/>
              </a:rPr>
              <a:t>NIH National Center for Complementary and Integrative Health — Are You Reading News or Advertising?</a:t>
            </a:r>
          </a:p>
          <a:p>
            <a:pPr algn="l">
              <a:spcAft>
                <a:spcPts val="1200"/>
              </a:spcAft>
            </a:pPr>
            <a:r>
              <a:rPr sz="1600" b="0" i="0">
                <a:solidFill>
                  <a:srgbClr val="46524F"/>
                </a:solidFill>
                <a:latin typeface="Segoe UI"/>
              </a:rPr>
              <a:t>NIH National Center for Complementary and Integrative Health — How To Make Sense of a Scientific Journal Article: Size of the Study</a:t>
            </a:r>
          </a:p>
          <a:p>
            <a:pPr algn="l">
              <a:spcAft>
                <a:spcPts val="1200"/>
              </a:spcAft>
            </a:pPr>
            <a:r>
              <a:rPr sz="1600" b="0" i="0">
                <a:solidFill>
                  <a:srgbClr val="46524F"/>
                </a:solidFill>
                <a:latin typeface="Segoe UI"/>
              </a:rPr>
              <a:t>NIH National Center for Complementary and Integrative Health — How To Make Sense of a Scientific Journal Article: Design of the Study</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9 more warning-sign sources.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HEALTH CLAIMS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14</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there good evidence this product works for my condition?</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it interact with my medicines?</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this website or advert a trustworthy source?</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What does the label claim actually mean?</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