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روزانہ فائبر (گرام)</c:v>
                </c:pt>
              </c:strCache>
            </c:strRef>
          </c:tx>
          <c:spPr>
            <a:solidFill>
              <a:srgbClr val="0E5753"/>
            </a:solidFill>
          </c:spPr>
          <c:cat>
            <c:strRef>
              <c:f>Sheet1!$A$2:$A$4</c:f>
              <c:strCache>
                <c:ptCount val="3"/>
                <c:pt idx="0">
                  <c:v>سفارش، زیادہ سے زیادہ</c:v>
                </c:pt>
                <c:pt idx="1">
                  <c:v>سفارش، کم از کم</c:v>
                </c:pt>
                <c:pt idx="2">
                  <c:v>اوسط مقدار</c:v>
                </c:pt>
              </c:strCache>
            </c:strRef>
          </c:cat>
          <c:val>
            <c:numRef>
              <c:f>Sheet1!$B$2:$B$4</c:f>
              <c:numCache>
                <c:formatCode>General</c:formatCode>
                <c:ptCount val="3"/>
                <c:pt idx="0">
                  <c:v>38</c:v>
                </c:pt>
                <c:pt idx="1">
                  <c:v>21</c:v>
                </c:pt>
                <c:pt idx="2">
                  <c:v>16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4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آنتوں کی صحت اور مائکروبائیوم کے بارے میں ہے، یعنی نظامِ ہضم میں رہنے والے خردبینی جانداروں کی آبادی۔ ان سلائیڈز کی ہر بات صحتِ عامہ کے ذرائع سے ہے، اور ہر سلائیڈ پر ماخذ درج ہے۔ اپنی دواؤں یا سپلیمنٹس کے سوالات فارماسسٹ یا معالج سے پوچھیں؛ یہ عمومی تعلیم ہے۔</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سرخی سے آغاز کریں جو لوگوں نے دیکھی ہے: کہ آنتوں کے بیکٹیریا مزاج، وزن یا مدافعت چلاتے ہیں۔ آنتوں کے جاندار واقعی ہاضمے اور مدافعتی نظام کی نشوونما میں مدد دیتے ہیں۔ مگر محققین ابھی کھوج رہے ہیں کہ مائکروبائیوم کی کون سی تبدیلی کس بیماری کے لیے اہم ہے۔ آج ہم ثابت شدہ اور زیرِ مطالعہ باتوں کو الگ کریں گے۔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قدم بہ قدم بتائیں۔ اعصاب، ہارمون، بیکٹیریا، خون اور نظامِ ہضم کے اعضا مل کر کام کرتے ہیں۔ چھوٹی آنت کے بیکٹیریا کاربوہائیڈریٹ کے لیے خامرے بناتے ہیں۔ بڑی آنت میں وہ بچے ہوئے اجزا توڑتے اور وٹامن K بناتے ہیں۔ جاندار جراثیم سے بچاؤ اور مدافعتی نظام کی نشوونما میں بھی مدد دیتے ہیں۔ اور یہ آبادی غذا اور دواؤں سے وقت کے ساتھ بدلتی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مائکروبائیوم وہ تمام بیکٹیریا، فنگس اور وائرس ہیں جو ہمارے جسم پر اور اندر رہتے ہیں، تقریباً ہمارے اپنے خلیوں جتنے۔ ہر حصے کی اپنی آبادی ہے۔ بنیادی مائکروبائیوم ابتدائی عمر میں بنتا ہے مگر غذا، دواؤں اور ماحول سے بدلتا ہے۔ اینٹی بائیوٹکس ایک واضح مثال ہیں: یہ مفید بیکٹیریا ختم کر سکتی ہیں اور کبھی اسہال کا سبب بنتی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کالم۔ ثابت شدہ: ہاضمہ، وٹامن K، مدافعتی نظام کی نشوونما، اور یہ کہ غذا اور دوائیں مائکروبائیوم بدلتی ہیں۔ زیرِ مطالعہ: ذیابیطس، موٹاپے، الرجی اور آنتوں کی بیماری سے تعلق، جن میں سے بہت سے چوہوں سے ہیں، اور یہ کہ کیا ہم مائکروبائیوم سے بیماری روک سکتے ہیں۔ تائید نہیں: ڈیٹاکس غذائیں اور بڑی آنت کی صفائی۔</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پروبائیوٹکس زندہ جاندار ہیں جو صحت کے لیے مفید ہو سکتے ہیں۔ اہم بات مخصوص ہونا ہے۔ کسی مصنوعات کو جنس، نوع اور اسٹرین سے بیان کیا جاتا ہے، مثلاً لیکٹی کیسی بیسیلس رمنوسس جی جی۔ اگر ایک اسٹرین مدد کرے تو قریبی رشتہ دار شاید نہ کرے۔ زیادہ CFU زیادہ فائدہ نہیں۔ اور خمیری غذائیں اچھی غذا ہیں، مگر سب میں ثابت شدہ پروبائیوٹکس نہیں۔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جدول کو قطار بہ قطار پڑھیں۔ پروبائیوٹکس: اثر اسٹرین پر منحصر ہے، اور زیادہ تر کیفیات کے لیے مضبوط شواہد نہیں۔ زیادہ ارب خود بخود بہتر نہیں۔ ہر خمیری غذا پروبائیوٹک نہیں۔ پروبائیوٹک کا کوئی صحت کا دعویٰ FDA سے منظور شدہ نہیں۔ اور ڈیٹاکس غذاؤں کی کوئی ٹھوس تحقیق نہیں۔ عملی مشورہ آخری کالم میں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بہتر مطالعہ شدہ استعمالات میں سے ایک ہے۔ ہسپتال سے باہر کے لوگوں پر مطالعوں کے ایک جائزے نے اینٹی بائیوٹک کے ساتھ پروبائیوٹک دینے کو اینٹی بائیوٹک والے اسہال کے تقریباً آدھے امکان سے جوڑا۔ مگر جائزہ لینے والوں نے اسے عارضی کہا، کیونکہ مطالعے درمیانے معیار کے تھے۔ کون سا اسٹرین، کتنی مقدار اور کتنے عرصے، یہ ابھی معلوم نہیں۔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صحت مند لوگوں میں پروبائیوٹکس کا بظاہر محفوظ استعمال طویل عرصے سے ہے، مگر حفاظت پر تفصیلی مطالعے کم ہیں۔ شدید بیماری یا کمزور مدافعتی نظام میں خطرہ زیادہ ہے، اور قبل از وقت پیدا ہونے والے بچوں میں شدید انفیکشن رپورٹ ہوئے ہیں۔ زیادہ تر FDA کی منظوری کے بغیر سپلیمنٹ کے طور پر بکتے ہیں، اس لیے معالج سے پوچھیں کہ کون سا، کتنی خوراک اور کتنے عرصے۔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اینٹی بائیوٹکس کا ذمہ دارانہ استعمال آنتوں کی دیکھ بھال ہے۔ یہ مفید بیکٹیریا ختم کر کے کبھی اسہال کا سبب بنتی ہیں۔ یہ زکام یا دوسرے وائرل انفیکشن پر کام نہیں کرتیں، اور غیر ضروری کورس صرف مضر اثرات بڑھاتے ہیں۔ ایک سنگین مضر اثر C. diff انفیکشن ہے جو بڑی آنت کو شدید نقصان پہنچا سکتا ہے۔ جو اینٹی بائیوٹک واقعی ضروری ہو اسے ہدایت کے مطابق لیں، اور کبھی کسی کو نہ دیں۔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میڈلائن پلس کے اعداد ہیں، کوئی تجربہ نہیں۔ امریکی اوسطاً روزانہ تقریباً سولہ گرام فائبر کھاتے ہیں؛ بڑے بچوں، نوعمروں اور بالغوں کے لیے سفارش اکیس سے اڑتیس گرام ہے۔ مختلف سبزیاں، پھل، سالم اناج، دالیں اور لوبیا کھائیں۔ چند ہفتوں میں آہستہ بڑھائیں؛ شروع کی گیس اکثر بیکٹیریا کے عادی ہونے پر کم ہو جاتی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دہائیوں تک آنتوں کے ماحول کے بارے میں لکھتے رہے اور آنتوں کو صحت میں شریک ایک ماحولیاتی نظام بتاتے رہے۔ بنیادی خیال پر موجودہ سائنس متفق ہے۔ ان کے ڈیٹاکس اور صفائی کے پروگرام، آٹزم کی وضاحتیں، اور یہ دعویٰ کہ آنتوں کی بحالی سے بہت سے غیر متعلق مسائل ختم ہو جاتے ہیں،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اور لوگوں کو ان کی اپنی طبی ٹیم کی طرف رجوع کروائیں۔ اینٹی بائیوٹک کے دوران یا بعد ٹھیک نہ ہونے والا اسہال فوراً فون کا تقاضا کرتا ہے۔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ایک ایسی پودوں والی غذا شامل کریں جو عموماً نہیں کھاتے، فائبر چند ہفتوں میں بڑھائیں، پروبائیوٹک کے لیبل پر اسٹرین دیکھیں، پروبائیوٹک سے پہلے پوچھیں، اور اینٹی بائیوٹکس صرف نسخے کے مطابق لیں۔ ان میں سے کسی کے لیے خاص مصنوعات کی ضرورت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تاریخی حصہ ڈاکٹر ماجد علی کے آرکائیو سے ہے، اور جو دعوے ہم نے شامل نہیں کیے وہ بھی وہیں درج ہیں۔ فوری مدد کی علامات ان ذرائع کا بھی حوالہ دیتی ہیں: MedlinePlus — Black or tarry stools؛ NIDDK — Symptoms &amp; Causes of GI Bleeding؛ MedlinePlus — Abdominal pain؛ MedlinePlus — Diarrhea؛ MedlinePlus — Dehydration؛ MedlinePlus — Weight loss - unintentional؛ MedlinePlus — Constipation۔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مشورہ دیں کہ جس پروبائیوٹک یا آنتوں کی صحت کی مصنوعات پر غور کر رہے ہیں وہ اور دواؤں کی فہرست ساتھ لائیں۔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آنتوں کی صحت: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آنتوں کے بیکٹیریا کیا کرتے ہیں، مائکروبائیوم کی سائنس نے کیا دکھایا ہے، اور پروبائیوٹکس، اینٹی بائیوٹکس اور صفائی کو کیسے پرکھیں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NIEHS, Microbiome; NCCIH, Probiotics: Usefulness and Safety</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آپ کی آنتیں واقعی باقی صحت کو چلا رہی ہیں؟</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ہاضمے اور مدافعت میں حقیقی کردار۔ بیماریوں سے تعلق ابھی زیرِ مطالعہ۔</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Your Digestive System &amp; How It Works; NIEHS, Microbiome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آنتوں کے بیکٹیریا ہاضمے اور وٹامن بنانے میں مدد دیتے ہیں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غذا پہنچتی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اعصاب، ہارمون، بیکٹیریا اور نظامِ ہضم کے اعضا مل کر اسے ہضم کرتے ہیں۔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بیکٹیریا ہضم میں مدد</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چھوٹی آنت کے بیکٹیریا کاربوہائیڈریٹ کے لیے خامرے بناتے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بناتے اور بچاتے ہیں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بڑی آنت کے بیکٹیریا وٹامن </a:t>
            </a:r>
            <a:r>
              <a:rPr sz="1344" b="0" i="0" lang="en-US">
                <a:solidFill>
                  <a:srgbClr val="46524F"/>
                </a:solidFill>
                <a:latin typeface="Segoe UI"/>
              </a:rPr>
              <a:t>‎K‎</a:t>
            </a:r>
            <a:r>
              <a:rPr sz="1344" b="0" i="0" lang="ur-PK">
                <a:solidFill>
                  <a:srgbClr val="46524F"/>
                </a:solidFill>
                <a:latin typeface="Segoe UI"/>
                <a:cs typeface="Noto Nastaliq Urdu"/>
              </a:rPr>
              <a:t> بناتے ہیں؛ جاندار جراثیم سے بچاؤ میں مدد دیتے ہیں۔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آبادی بدلتی ہے</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غذا، دوائیں اور ماحول اسے وقت کے ساتھ بدل سکتے ہیں۔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ہاضمہ آپ کے اعضا اور جراثیم کا مشترکہ کام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NIEHS, Microbiome; NIH Office of Dietary Supplements, Probiotics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غذا، دوائیں اور ماحول آپ کا مائکروبائیوم بناتے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انسانی خلیوں جتنے جاندار۔</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زندگی کے ابتدائی برسوں میں بنتا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غذا اور دواؤں سے بدلتا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اینٹی بائیوٹکس مفید بیکٹیریا ختم کر سکتی 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جسم کے ہر حصے کی اپنی جانداروں کی آبادی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Your Digestive System &amp; How It Works; NIEHS, Microbiome; NCCIH, “Detoxes” and “Cleanses”: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آنتوں کی کچھ سائنس طے ہے؛ بہت سی نہیں</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ثابت شدہ</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آنتوں کے بیکٹیریا ہاضمے میں مدد اور وٹامن </a:t>
            </a:r>
            <a:r>
              <a:rPr sz="1728" b="0" i="0" lang="en-US">
                <a:solidFill>
                  <a:srgbClr val="15201E"/>
                </a:solidFill>
                <a:latin typeface="Segoe UI"/>
              </a:rPr>
              <a:t>‎K‎</a:t>
            </a:r>
            <a:r>
              <a:rPr sz="1728" b="0" i="0" lang="ur-PK">
                <a:solidFill>
                  <a:srgbClr val="15201E"/>
                </a:solidFill>
                <a:latin typeface="Segoe UI"/>
                <a:cs typeface="Noto Nastaliq Urdu"/>
              </a:rPr>
              <a:t> بناتے ہیں۔</a:t>
            </a:r>
          </a:p>
          <a:p>
            <a:pPr algn="r" rtl="1">
              <a:lnSpc>
                <a:spcPct val="125000"/>
              </a:lnSpc>
              <a:spcAft>
                <a:spcPts val="1350"/>
              </a:spcAft>
            </a:pPr>
            <a:r>
              <a:rPr sz="1728" b="0" i="0" lang="ur-PK">
                <a:solidFill>
                  <a:srgbClr val="15201E"/>
                </a:solidFill>
                <a:latin typeface="Segoe UI"/>
                <a:cs typeface="Noto Nastaliq Urdu"/>
              </a:rPr>
              <a:t>جاندار مدافعتی نظام کی نشوونما میں مدد دیتے ہیں۔</a:t>
            </a:r>
          </a:p>
          <a:p>
            <a:pPr algn="r" rtl="1">
              <a:lnSpc>
                <a:spcPct val="125000"/>
              </a:lnSpc>
              <a:spcAft>
                <a:spcPts val="1350"/>
              </a:spcAft>
            </a:pPr>
            <a:r>
              <a:rPr sz="1728" b="0" i="0" lang="ur-PK">
                <a:solidFill>
                  <a:srgbClr val="15201E"/>
                </a:solidFill>
                <a:latin typeface="Segoe UI"/>
                <a:cs typeface="Noto Nastaliq Urdu"/>
              </a:rPr>
              <a:t>غذا اور دوائیں مائکروبائیوم بدل سکتی ہیں۔</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ابھی زیرِ مطالعہ</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ذیابیطس، موٹاپے، الرجی اور آنتوں کی بیماری سے تعلق۔</a:t>
            </a:r>
          </a:p>
          <a:p>
            <a:pPr algn="r" rtl="1">
              <a:lnSpc>
                <a:spcPct val="125000"/>
              </a:lnSpc>
              <a:spcAft>
                <a:spcPts val="1350"/>
              </a:spcAft>
            </a:pPr>
            <a:r>
              <a:rPr sz="1728" b="0" i="0" lang="ur-PK">
                <a:solidFill>
                  <a:srgbClr val="15201E"/>
                </a:solidFill>
                <a:latin typeface="Segoe UI"/>
                <a:cs typeface="Noto Nastaliq Urdu"/>
              </a:rPr>
              <a:t>بہت سے نتائج چوہوں سے ہیں۔</a:t>
            </a:r>
          </a:p>
          <a:p>
            <a:pPr algn="r" rtl="1">
              <a:lnSpc>
                <a:spcPct val="125000"/>
              </a:lnSpc>
              <a:spcAft>
                <a:spcPts val="1350"/>
              </a:spcAft>
            </a:pPr>
            <a:r>
              <a:rPr sz="1728" b="0" i="0" lang="ur-PK">
                <a:solidFill>
                  <a:srgbClr val="15201E"/>
                </a:solidFill>
                <a:latin typeface="Segoe UI"/>
                <a:cs typeface="Noto Nastaliq Urdu"/>
              </a:rPr>
              <a:t>کیا موجودہ طریقے بیماری سے بچا سکتے ہیں۔</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تائید نہیں</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زہریلے مادے نکالنے کے لیے "ڈیٹاکس" غذائیں۔</a:t>
            </a:r>
          </a:p>
          <a:p>
            <a:pPr algn="r" rtl="1">
              <a:lnSpc>
                <a:spcPct val="125000"/>
              </a:lnSpc>
              <a:spcAft>
                <a:spcPts val="1350"/>
              </a:spcAft>
            </a:pPr>
            <a:r>
              <a:rPr sz="1728" b="0" i="0" lang="ur-PK">
                <a:solidFill>
                  <a:srgbClr val="15201E"/>
                </a:solidFill>
                <a:latin typeface="Segoe UI"/>
                <a:cs typeface="Noto Nastaliq Urdu"/>
              </a:rPr>
              <a:t>بڑی آنت کی صفائی: محدود شواہد، ممکنہ سنگین مضر اثرات۔</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بیماریوں سے بہت سے تعلقات چوہوں کے مطالعوں سے ہیں: امید افزا، ثابت نہیں۔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6 Things To Know About Probiotics; NCCIH, Probiotics: Usefulness and Safety; NIH Office of Dietary Supplements, Probiotics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پروبائیوٹکس اسٹرین سے مختلف ہوتے ہیں، صرف نام سے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جنس، نوع اور اسٹرین سے نام۔</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ایک اسٹرین کا اثر دوسرے پر لاگو نہیں ہوتا۔</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زیادہ </a:t>
            </a:r>
            <a:r>
              <a:rPr sz="2111" b="0" i="0" lang="en-US">
                <a:solidFill>
                  <a:srgbClr val="15201E"/>
                </a:solidFill>
                <a:latin typeface="Segoe UI"/>
              </a:rPr>
              <a:t>‎CFU‎</a:t>
            </a:r>
            <a:r>
              <a:rPr sz="2111" b="0" i="0" lang="ur-PK">
                <a:solidFill>
                  <a:srgbClr val="15201E"/>
                </a:solidFill>
                <a:latin typeface="Segoe UI"/>
                <a:cs typeface="Noto Nastaliq Urdu"/>
              </a:rPr>
              <a:t> کا مطلب زیادہ فائدہ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ہر خمیری غذا میں ثابت شدہ پروبائیوٹک نہیں۔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لیبل پر اسٹرین کا پورا نام دیکھیں۔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Probiotics: Usefulness and Safety; NCCIH, 6 Things To Know About Probiotics; NIH Office of Dietary Supplements, Probiotics - Fact Sheet for Consumers; NCCIH, “Detoxes” and “Cleanses”: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آنتوں کے عام دعوے، شواہد کی کسوٹی پر</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3486816"/>
                <a:gridCol w="3803799"/>
                <a:gridCol w="3803799"/>
              </a:tblGrid>
              <a:tr h="533400">
                <a:tc>
                  <a:txBody>
                    <a:bodyPr/>
                    <a:lstStyle/>
                    <a:p>
                      <a:pPr algn="r" rtl="1">
                        <a:lnSpc>
                          <a:spcPct val="125000"/>
                        </a:lnSpc>
                      </a:pPr>
                      <a:r>
                        <a:rPr sz="1344" b="0" i="0" lang="ur-PK">
                          <a:solidFill>
                            <a:srgbClr val="46524F"/>
                          </a:solidFill>
                          <a:latin typeface="Segoe UI"/>
                          <a:cs typeface="Noto Nastaliq Urdu"/>
                        </a:rPr>
                        <a:t>کیا کریں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شواہد کیا کہتے ہیں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دعویٰ</a:t>
                      </a:r>
                    </a:p>
                  </a:txBody>
                  <a:tcPr marL="128016" marR="128016" anchor="ctr">
                    <a:solidFill>
                      <a:srgbClr val="EFECE4"/>
                    </a:solidFill>
                  </a:tcPr>
                </a:tc>
              </a:tr>
              <a:tr h="533400">
                <a:tc>
                  <a:txBody>
                    <a:bodyPr/>
                    <a:lstStyle/>
                    <a:p>
                      <a:pPr algn="r" rtl="1">
                        <a:lnSpc>
                          <a:spcPct val="125000"/>
                        </a:lnSpc>
                      </a:pPr>
                      <a:r>
                        <a:rPr sz="1439" b="0" i="0" lang="ur-PK">
                          <a:solidFill>
                            <a:srgbClr val="15201E"/>
                          </a:solidFill>
                          <a:latin typeface="Segoe UI"/>
                          <a:cs typeface="Noto Nastaliq Urdu"/>
                        </a:rPr>
                        <a:t>معالج سے پوچھیں کہ کون سا، اگر کوئی۔</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اثر اسٹرین پر منحصر ہے؛ زیادہ تر کیفیات کے لیے مضبوط شواہد نہیں۔</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"یہ پروبائیوٹک آپ کی آنتیں ٹھیک کر دے گا"</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اسٹرین کا پورا نام دیکھیں۔</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صرف زیادہ </a:t>
                      </a:r>
                      <a:r>
                        <a:rPr sz="1439" b="0" i="0" lang="en-US">
                          <a:solidFill>
                            <a:srgbClr val="15201E"/>
                          </a:solidFill>
                          <a:latin typeface="Segoe UI"/>
                        </a:rPr>
                        <a:t>‎CFU‎</a:t>
                      </a:r>
                      <a:r>
                        <a:rPr sz="1439" b="0" i="0" lang="ur-PK">
                          <a:solidFill>
                            <a:srgbClr val="15201E"/>
                          </a:solidFill>
                          <a:latin typeface="Segoe UI"/>
                          <a:cs typeface="Noto Nastaliq Urdu"/>
                        </a:rPr>
                        <a:t> کا مطلب زیادہ فائدہ نہیں۔</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"زیادہ ارب یعنی بہتر"</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انہیں غذا سمجھ کر کھائیں، علاج نہیں۔</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سب میں ثابت شدہ فائدے والے پروبائیوٹکس نہیں ہوتے۔</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"ہر خمیری غذا پروبائیوٹک ہے"</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صحت کے دعوے احتیاط سے پڑھیں۔</a:t>
                      </a:r>
                    </a:p>
                  </a:txBody>
                  <a:tcPr marL="128016" marR="128016" anchor="ctr">
                    <a:solidFill>
                      <a:srgbClr val="FFFFFF"/>
                    </a:solidFill>
                  </a:tcPr>
                </a:tc>
                <a:tc>
                  <a:txBody>
                    <a:bodyPr/>
                    <a:lstStyle/>
                    <a:p>
                      <a:pPr algn="r" rtl="1">
                        <a:lnSpc>
                          <a:spcPct val="125000"/>
                        </a:lnSpc>
                      </a:pPr>
                      <a:r>
                        <a:rPr sz="1439" b="0" i="0" lang="en-US">
                          <a:solidFill>
                            <a:srgbClr val="15201E"/>
                          </a:solidFill>
                          <a:latin typeface="Segoe UI"/>
                        </a:rPr>
                        <a:t>‎FDA‎</a:t>
                      </a:r>
                      <a:r>
                        <a:rPr sz="1439" b="0" i="0" lang="ur-PK">
                          <a:solidFill>
                            <a:srgbClr val="15201E"/>
                          </a:solidFill>
                          <a:latin typeface="Segoe UI"/>
                          <a:cs typeface="Noto Nastaliq Urdu"/>
                        </a:rPr>
                        <a:t> نے پروبائیوٹکس کے کسی صحت کے دعوے کی منظوری نہیں دی۔</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"یہ </a:t>
                      </a:r>
                      <a:r>
                        <a:rPr sz="1439" b="0" i="0" lang="en-US">
                          <a:solidFill>
                            <a:srgbClr val="15201E"/>
                          </a:solidFill>
                          <a:latin typeface="Segoe UI"/>
                        </a:rPr>
                        <a:t>‎FDA‎</a:t>
                      </a:r>
                      <a:r>
                        <a:rPr sz="1439" b="0" i="0" lang="ur-PK">
                          <a:solidFill>
                            <a:srgbClr val="15201E"/>
                          </a:solidFill>
                          <a:latin typeface="Segoe UI"/>
                          <a:cs typeface="Noto Nastaliq Urdu"/>
                        </a:rPr>
                        <a:t> سے منظور شدہ ہے"</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اس سے بچیں۔</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ڈیٹاکس غذاؤں کی کوئی ٹھوس تحقیق نہیں۔</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"صفائی آپ کی آنتیں ری سیٹ کرتی ہے"</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‎FDA‎</a:t>
            </a:r>
            <a:r>
              <a:rPr sz="1728" b="0" i="0" lang="ur-PK">
                <a:solidFill>
                  <a:srgbClr val="0A3F3C"/>
                </a:solidFill>
                <a:latin typeface="Segoe UI"/>
                <a:cs typeface="Noto Nastaliq Urdu"/>
              </a:rPr>
              <a:t> نے پروبائیوٹکس کے کسی صحت کے دعوے کی منظوری نہیں دی۔</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Probiotics: Usefulness and Safety; NCCIH, 6 Things To Know About Probiotics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ur-PK">
                <a:solidFill>
                  <a:srgbClr val="0A3F3C"/>
                </a:solidFill>
                <a:latin typeface="Georgia"/>
                <a:cs typeface="Noto Nastaliq Urdu"/>
              </a:rPr>
              <a:t>تقریباً آدھا</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اینٹی بائیوٹک والے اسہال کا امکان، درمیانے معیار کے مطالعوں کے جائزے میں۔</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عارضی نتیجہ؛ بہترین اسٹرین اور خوراک ابھی غیر یقینی۔</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Probiotics: Usefulness and Safety; NIH Office of Dietary Supplements, Probiotics - Fact Sheet for Consumers; NCCIH, 6 Things To Know About Probiotics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پروبائیوٹکس ہر ایک کے لیے محفوظ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شدید بیماری یا کمزور مدافعت میں زیادہ خطرہ۔</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قبل از وقت بچوں میں شدید انفیکشن رپورٹ ہوئے۔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حفاظت پر تفصیلی مطالعے کم 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شروع کرنے سے پہلے معالج سے پوچھیں۔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صحت مند لوگ عموماً برداشت کرتے ہیں؛ دوسرے پہلے پوچھیں۔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Probiotics - Fact Sheet for Consumers; MedlinePlus, Antibiotics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اینٹی بائیوٹکس صرف ضرورت پر استعمال کریں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یہ وائرل انفیکشن پر کام نہیں کرتیں۔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غیر ضروری کورس: فائدہ نہیں، صرف مضر اثرات۔</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‎C. diff‎</a:t>
            </a:r>
            <a:r>
              <a:rPr sz="2111" b="0" i="0" lang="ur-PK">
                <a:solidFill>
                  <a:srgbClr val="15201E"/>
                </a:solidFill>
                <a:latin typeface="Segoe UI"/>
                <a:cs typeface="Noto Nastaliq Urdu"/>
              </a:rPr>
              <a:t> کا اسہال بڑی آنت کو شدید نقصان دے سکتا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ہدایات پر عمل کریں؛ کبھی کسی کو نہ دیں۔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اینٹی بائیوٹک کے دوران مضر اثرات پر معالج کو فون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MedlinePlus, Fiber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تر امریکی سفارش سے کم فائبر کھاتے ہیں</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فائبر: امریکی کتنا کھاتے ہیں، اور سفارش کتنی ہے</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یہ اعداد کیا بتاتے ہیں</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امریکیوں کی اوسط روزانہ فائبر مقدار، میڈلائن پلس کے مطابق۔</a:t>
            </a:r>
          </a:p>
          <a:p>
            <a:pPr algn="r" rtl="1">
              <a:lnSpc>
                <a:spcPct val="125000"/>
              </a:lnSpc>
              <a:spcAft>
                <a:spcPts val="937"/>
              </a:spcAft>
            </a:pPr>
            <a:r>
              <a:rPr sz="1200" b="0" i="0" lang="ur-PK">
                <a:solidFill>
                  <a:srgbClr val="15201E"/>
                </a:solidFill>
                <a:latin typeface="Segoe UI"/>
                <a:cs typeface="Noto Nastaliq Urdu"/>
              </a:rPr>
              <a:t>بڑے بچوں، نوعمروں اور بالغوں کے لیے سفارش کردہ حد۔</a:t>
            </a:r>
          </a:p>
          <a:p>
            <a:pPr algn="r" rtl="1">
              <a:lnSpc>
                <a:spcPct val="125000"/>
              </a:lnSpc>
              <a:spcAft>
                <a:spcPts val="937"/>
              </a:spcAft>
            </a:pPr>
            <a:r>
              <a:rPr sz="1200" b="0" i="0" lang="ur-PK">
                <a:solidFill>
                  <a:srgbClr val="15201E"/>
                </a:solidFill>
                <a:latin typeface="Segoe UI"/>
                <a:cs typeface="Noto Nastaliq Urdu"/>
              </a:rPr>
              <a:t>یہ مقدار اور رہنمائی کے اعداد ہیں، کسی مصنوعات یا خدمت کے مطالعے کے نتائج نہیں۔</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میڈلائن پلس کی آبادی کی اوسط اور عمومی رہنمائی — پراپر ہیلتھ یا کلارکسن کی کسی خدمت کی وضاحت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فائبر چند ہفتوں میں بڑھائیں؛ آنتوں کے بیکٹیریا عادی ہو جاتے 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Your Digestive System &amp; How It Works; NIEHS, Microbiome; NCCIH, Probiotics: Usefulness and Safety; NCCIH, “Detoxes” and “Cleanses”: What You Need To Know</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“The bowel ecosystem teems with life.”</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‎2015-03-28‎</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"آنتوں کا ماحول زندگی سے بھرپور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آنتیں بطور ماحولیاتی نظام</a:t>
            </a:r>
          </a:p>
          <a:p>
            <a:pPr algn="r" rtl="1">
              <a:lnSpc>
                <a:spcPct val="125000"/>
              </a:lnSpc>
              <a:spcAft>
                <a:spcPts val="1275"/>
              </a:spcAft>
            </a:pPr>
            <a:r>
              <a:rPr sz="1632" b="0" i="0" lang="ur-PK">
                <a:solidFill>
                  <a:srgbClr val="15201E"/>
                </a:solidFill>
                <a:latin typeface="Segoe UI"/>
                <a:cs typeface="Noto Nastaliq Urdu"/>
              </a:rPr>
              <a:t>آنتوں کے بیکٹیریا ہاضمے اور مدافعت میں مددگار</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ڈیٹاکس اور آنتوں کی صفائی</a:t>
            </a:r>
          </a:p>
          <a:p>
            <a:pPr algn="r" rtl="1">
              <a:lnSpc>
                <a:spcPct val="125000"/>
              </a:lnSpc>
              <a:spcAft>
                <a:spcPts val="1275"/>
              </a:spcAft>
            </a:pPr>
            <a:r>
              <a:rPr sz="1632" b="0" i="0" lang="ur-PK">
                <a:solidFill>
                  <a:srgbClr val="15201E"/>
                </a:solidFill>
                <a:latin typeface="Segoe UI"/>
                <a:cs typeface="Noto Nastaliq Urdu"/>
              </a:rPr>
              <a:t>آٹزم کی وضاحت آنتوں کے ماحول سے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ماحولیاتی نظام کا خیال درست؛ صفائی اور بیماری کے دعووں کی تائید نہیں۔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پاخانے میں خون یا کالا پاخانہ: معالج سے ملیں۔</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اچانک تیز پیٹ درد: </a:t>
            </a:r>
            <a:r>
              <a:rPr sz="1920" b="0" i="0" lang="en-US">
                <a:solidFill>
                  <a:srgbClr val="15201E"/>
                </a:solidFill>
                <a:latin typeface="Segoe UI"/>
              </a:rPr>
              <a:t>‎911‎</a:t>
            </a:r>
            <a:r>
              <a:rPr sz="1920" b="0" i="0" lang="ur-PK">
                <a:solidFill>
                  <a:srgbClr val="15201E"/>
                </a:solidFill>
                <a:latin typeface="Segoe UI"/>
                <a:cs typeface="Noto Nastaliq Urdu"/>
              </a:rPr>
              <a:t>؛ بڑھتا درد: معالج۔</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بخار کے ساتھ یا اینٹی بائیوٹک کے بعد اسہال: فوراً فون کریں۔</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کم پیشاب، چکر، الجھن: فوری مدد۔</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وزن کم ہونا یا اجابت میں دیرپا تبدیلی: اسی ہفتے ملیں۔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پاخانے میں خون یا اچانک تیز پیٹ درد: فوراً مدد لیں۔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Probiotics - Fact Sheet for Consumers; MedlinePlus, Antibiotics; MedlinePlus, Fiber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ایسی پودوں والی غذا شامل کریں جو عموماً نہیں کھاتے</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فائبر چند ہفتوں میں بڑھائیں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پروبائیوٹک کا لیبل پڑھیں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پروبائیوٹک سے پہلے پوچھیں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اینٹی بائیوٹکس صرف نسخے کے مطابق لیں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 ہفتے ایک نئی پودوں والی غذا سے شروع کریں۔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Your Digestive System &amp; How It Works</a:t>
            </a:r>
          </a:p>
          <a:p>
            <a:pPr algn="l">
              <a:spcAft>
                <a:spcPts val="1200"/>
              </a:spcAft>
            </a:pPr>
            <a:r>
              <a:rPr sz="1600" b="0" i="0">
                <a:solidFill>
                  <a:srgbClr val="46524F"/>
                </a:solidFill>
                <a:latin typeface="Segoe UI"/>
              </a:rPr>
              <a:t>NIEHS — Microbiome</a:t>
            </a:r>
          </a:p>
          <a:p>
            <a:pPr algn="l">
              <a:spcAft>
                <a:spcPts val="1200"/>
              </a:spcAft>
            </a:pPr>
            <a:r>
              <a:rPr sz="1600" b="0" i="0">
                <a:solidFill>
                  <a:srgbClr val="46524F"/>
                </a:solidFill>
                <a:latin typeface="Segoe UI"/>
              </a:rPr>
              <a:t>NCCIH — Probiotics: Usefulness and Safety</a:t>
            </a:r>
          </a:p>
          <a:p>
            <a:pPr algn="l">
              <a:spcAft>
                <a:spcPts val="1200"/>
              </a:spcAft>
            </a:pPr>
            <a:r>
              <a:rPr sz="1600" b="0" i="0">
                <a:solidFill>
                  <a:srgbClr val="46524F"/>
                </a:solidFill>
                <a:latin typeface="Segoe UI"/>
              </a:rPr>
              <a:t>NCCIH — 6 Things To Know About Probiotics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Probiotics - Fact Sheet for Consumers</a:t>
            </a:r>
          </a:p>
          <a:p>
            <a:pPr algn="l">
              <a:spcAft>
                <a:spcPts val="1200"/>
              </a:spcAft>
            </a:pPr>
            <a:r>
              <a:rPr sz="1600" b="0" i="0">
                <a:solidFill>
                  <a:srgbClr val="46524F"/>
                </a:solidFill>
                <a:latin typeface="Segoe UI"/>
              </a:rPr>
              <a:t>MedlinePlus — Antibiotics</a:t>
            </a:r>
          </a:p>
          <a:p>
            <a:pPr algn="l">
              <a:spcAft>
                <a:spcPts val="1200"/>
              </a:spcAft>
            </a:pPr>
            <a:r>
              <a:rPr sz="1600" b="0" i="0">
                <a:solidFill>
                  <a:srgbClr val="46524F"/>
                </a:solidFill>
                <a:latin typeface="Segoe UI"/>
              </a:rPr>
              <a:t>MedlinePlus — Fiber</a:t>
            </a:r>
          </a:p>
          <a:p>
            <a:pPr algn="l">
              <a:spcAft>
                <a:spcPts val="1200"/>
              </a:spcAft>
            </a:pPr>
            <a:r>
              <a:rPr sz="1600" b="0" i="0">
                <a:solidFill>
                  <a:srgbClr val="46524F"/>
                </a:solidFill>
                <a:latin typeface="Segoe UI"/>
              </a:rPr>
              <a:t>NCCIH — “Detoxes” and “Cleanses”: What You Need To Know</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آنتوں کی صحت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16</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صورتحال میں پروبائیوٹک آزمانا مفید ہے، اور اگر ہاں تو کون سا اسٹرین، کتنی خوراک اور کتنے عرصے؟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واقعی یہ اینٹی بائیوٹک چاہیے، اور کن مضر اثرات پر فون کروں؟</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میری آنتوں پر اثر ڈال رہی ہو سکتی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آنتوں کی کن علامات پر مجھے فوراً آنا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