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Grams of fiber a day</c:v>
                </c:pt>
              </c:strCache>
            </c:strRef>
          </c:tx>
          <c:spPr>
            <a:solidFill>
              <a:srgbClr val="0E5753"/>
            </a:solidFill>
          </c:spPr>
          <c:cat>
            <c:strRef>
              <c:f>Sheet1!$A$2:$A$4</c:f>
              <c:strCache>
                <c:ptCount val="3"/>
                <c:pt idx="0">
                  <c:v>Recommended, high end</c:v>
                </c:pt>
                <c:pt idx="1">
                  <c:v>Recommended, low end</c:v>
                </c:pt>
                <c:pt idx="2">
                  <c:v>Average intake</c:v>
                </c:pt>
              </c:strCache>
            </c:strRef>
          </c:cat>
          <c:val>
            <c:numRef>
              <c:f>Sheet1!$B$2:$B$4</c:f>
              <c:numCache>
                <c:formatCode>General</c:formatCode>
                <c:ptCount val="3"/>
                <c:pt idx="0">
                  <c:v>38</c:v>
                </c:pt>
                <c:pt idx="1">
                  <c:v>21</c:v>
                </c:pt>
                <c:pt idx="2">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gut health and the microbiome, the community of microbes living in your digestive tract. Everything on these slides comes from public-health sources, and each slide names its source. Questions about your own medicines or supplements are best taken to a pharmacist or prescriber; this is general education.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headline people have seen: that gut bacteria run your mood, weight or immunity. Gut microbes genuinely help digestion and help the immune system develop. But researchers are still exploring which microbiome changes matter for which diseases. Today we separate what is established from what is still being studied.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steps. Nerves, hormones, bacteria, blood and the digestive organs work together. Bacteria in the small intestine make enzymes for carbohydrates. In the large intestine they break down remaining nutrients and make vitamin K. Microbes also help protect against germs and help the immune system develop. And the community changes over time with diet and medicines.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microbiome is all the bacteria, fungi and viruses living on and inside us, roughly as many as our own cells. Each body site has its own community. The core microbiome forms in early life but shifts with diet, medications and environment. Antibiotics are one clear example: they can kill helpful bacteria and sometimes cause diarrhea.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columns. Established: digestion, vitamin K, immune development, and the fact that diet and medicines change the microbiome. Still being studied: links to diabetes, obesity, allergies and bowel disease, many of which come from mice, and whether we can use the microbiome to prevent disease. Not supported: detox diets and colon cleanses.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Probiotics are live microorganisms that may benefit health. The crucial point is specificity. A product is described by genus, species and strain, for example Lacticaseibacillus rhamnosus GG. If one strain helps, a close relative may not. A bigger number of colony-forming units is not the same as a bigger benefit. And fermented foods are good food, but not all contain proven probiotics.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table row by row. Probiotics: effects depend on the strain, and for most conditions strong evidence is lacking. More billions is not better by itself. Fermented foods are not all probiotic. No probiotic health claim is FDA approved. And there is no compelling research for detox diets. The practical advice is in the last column.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one of the better-studied uses. A review of studies in people who were not in hospital linked probiotics given with antibiotics to about half the likelihood of antibiotic-associated diarrhea. But the reviewers called it tentative, because the studies were only of moderate quality. Which strain, how much and for how long are still unknown.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Probiotics have a long history of apparently safe use in healthy people, but few studies have examined safety in detail. The risk is greater with severe illness or a weakened immune system, and severe infections have been reported in premature infants. Most are sold as supplements without FDA approval, so ask a provider which one, what dose and for how long.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Antibiotic stewardship is gut care. Antibiotics can kill helpful bacteria and sometimes cause diarrhea. They do not work on colds or other viral infections, and unnecessary courses only add side effects. One serious side effect is C. diff infection, which can severely damage the colon. Take the antibiotics you genuinely need exactly as directed, and never share them.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MedlinePlus figures, not a trial. Americans average about sixteen grams of fiber a day; the recommendation for older children, teenagers and adults is twenty-one to thirty-eight grams. Eat a variety of vegetables, fruits, whole grains, legumes and beans. Increase slowly over a few weeks; early gas often settles as gut bacteria get used to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about bowel ecology for decades, describing the bowel as an ecosystem that takes part in health. On the broad idea, current science agrees. His detox and colon-cleanse programmes, his autism explanations, and his claim that restoring the bowel resolves many unrelated problems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and direct people to their own care team. Diarrhea during or after antibiotics that will not settle deserves a call right away.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Add one plant food you do not usually eat, raise fiber over a few weeks, read the probiotic label for the strain, ask before starting a probiotic, and take antibiotics only as prescribed. None of these needs a special product.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historical section draws on the Dr. Majid Ali archive, and the claims we chose not to carry are listed there too. The warning signs also cite: MedlinePlus — Black or tarry stools; NIDDK — Symptoms &amp; Causes of GI Bleeding; MedlinePlus — Abdominal pain; MedlinePlus — Diarrhea; MedlinePlus — Dehydration; MedlinePlus — Weight loss - unintentional; MedlinePlus — Constipation.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Suggest they bring any probiotic or gut-health product they are considering, along with their medicine list.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GUT HEALTH</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Gut &amp; colon health: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gut bacteria do, what microbiome science has shown, and how to judge probiotics, antibiotics and cleanses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NIEHS, Microbiome; NCCIH, Probiotics: Usefulness and Safety</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Is your gut really running the rest of your health?</a:t>
            </a:r>
          </a:p>
        </p:txBody>
      </p:sp>
      <p:sp>
        <p:nvSpPr>
          <p:cNvPr id="8" name="Rectangle 7"/>
          <p:cNvSpPr/>
          <p:nvPr/>
        </p:nvSpPr>
        <p:spPr>
          <a:xfrm>
            <a:off x="548640" y="3507739"/>
            <a:ext cx="54864" cy="670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762000"/>
          </a:xfrm>
          <a:prstGeom prst="rect">
            <a:avLst/>
          </a:prstGeom>
          <a:noFill/>
        </p:spPr>
        <p:txBody>
          <a:bodyPr wrap="square" lIns="18288" rIns="18288" tIns="18288" bIns="18288" anchor="t">
            <a:spAutoFit/>
          </a:bodyPr>
          <a:lstStyle/>
          <a:p>
            <a:pPr algn="l"/>
            <a:r>
              <a:rPr sz="2400" b="0" i="0">
                <a:solidFill>
                  <a:srgbClr val="46524F"/>
                </a:solidFill>
                <a:latin typeface="Segoe UI"/>
              </a:rPr>
              <a:t>Real roles in digestion and immunity. Disease links still being studied.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Your Digestive System &amp; How It Works; NIEHS, Microbiome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Gut bacteria help digest food and make vitamins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Food arrives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Nerves, hormones, bacteria and digestive organs work together to digest it.</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Bacteria help digest</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Small-intestine bacteria make enzymes for carbohydrates.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They make and protect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Large-intestine bacteria make vitamin K; microbes help guard against germs.</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 community shifts</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Diet, medications and environment can change it over time.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Digestion is teamwork between your organs and your microbes.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NIEHS, Microbiome; NIH Office of Dietary Supplements, Probiotics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Diet, medicines and environment shape your microbiome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 many microbes as human cells.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Formed in the first years of life.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Changes with diet and medications.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Antibiotics can kill helpful gut bacteria.</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Each part of the body has its own microbial community.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Your Digestive System &amp; How It Works; NIEHS, Microbiome; NCCIH, “Detoxes” and “Cleanses”: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gut science is settled; much is not</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Established</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Gut bacteria help digestion and make vitamin K.</a:t>
            </a:r>
          </a:p>
          <a:p>
            <a:pPr algn="l">
              <a:spcAft>
                <a:spcPts val="1350"/>
              </a:spcAft>
            </a:pPr>
            <a:r>
              <a:rPr sz="1800" b="0" i="0">
                <a:solidFill>
                  <a:srgbClr val="15201E"/>
                </a:solidFill>
                <a:latin typeface="Segoe UI"/>
              </a:rPr>
              <a:t>Microbes help the immune system develop.</a:t>
            </a:r>
          </a:p>
          <a:p>
            <a:pPr algn="l">
              <a:spcAft>
                <a:spcPts val="1350"/>
              </a:spcAft>
            </a:pPr>
            <a:r>
              <a:rPr sz="1800" b="0" i="0">
                <a:solidFill>
                  <a:srgbClr val="15201E"/>
                </a:solidFill>
                <a:latin typeface="Segoe UI"/>
              </a:rPr>
              <a:t>Diet and medicines can change the microbiome.</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Still being studied</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Links to diabetes, obesity, allergies and bowel disease.</a:t>
            </a:r>
          </a:p>
          <a:p>
            <a:pPr algn="l">
              <a:spcAft>
                <a:spcPts val="1350"/>
              </a:spcAft>
            </a:pPr>
            <a:r>
              <a:rPr sz="1800" b="0" i="0">
                <a:solidFill>
                  <a:srgbClr val="15201E"/>
                </a:solidFill>
                <a:latin typeface="Segoe UI"/>
              </a:rPr>
              <a:t>Many findings come from mice.</a:t>
            </a:r>
          </a:p>
          <a:p>
            <a:pPr algn="l">
              <a:spcAft>
                <a:spcPts val="1350"/>
              </a:spcAft>
            </a:pPr>
            <a:r>
              <a:rPr sz="1800" b="0" i="0">
                <a:solidFill>
                  <a:srgbClr val="15201E"/>
                </a:solidFill>
                <a:latin typeface="Segoe UI"/>
              </a:rPr>
              <a:t>Whether current tools can prevent disease.</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Not supported</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“Detox” diets to remove toxins.</a:t>
            </a:r>
          </a:p>
          <a:p>
            <a:pPr algn="l">
              <a:spcAft>
                <a:spcPts val="1350"/>
              </a:spcAft>
            </a:pPr>
            <a:r>
              <a:rPr sz="1800" b="0" i="0">
                <a:solidFill>
                  <a:srgbClr val="15201E"/>
                </a:solidFill>
                <a:latin typeface="Segoe UI"/>
              </a:rPr>
              <a:t>Colon cleanses: limited evidence, possible serious side effects.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Many disease links come from mouse studies: promising, not proven.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6 Things To Know About Probiotics; NCCIH, Probiotics: Usefulness and Safety; NIH Office of Dietary Supplements, Probiotics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Probiotics differ by strain, not just by name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Named by genus, species and strain.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One strain’s effect may not transfer to another.</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Higher CFU counts don’t mean more benefit.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Not all fermented foods contain proven probiotics.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Look for the full strain name on the label.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Probiotics: Usefulness and Safety; NCCIH, 6 Things To Know About Probiotics; NIH Office of Dietary Supplements, Probiotics - Fact Sheet for Consumers; NCCIH, “Detoxes” and “Cleanses”: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Common gut claims, checked against the evidence</a:t>
            </a:r>
          </a:p>
        </p:txBody>
      </p:sp>
      <p:graphicFrame>
        <p:nvGraphicFramePr>
          <p:cNvPr id="8" name="Table 7"/>
          <p:cNvGraphicFramePr>
            <a:graphicFrameLocks noGrp="1"/>
          </p:cNvGraphicFramePr>
          <p:nvPr/>
        </p:nvGraphicFramePr>
        <p:xfrm>
          <a:off x="548640" y="1783080"/>
          <a:ext cx="11094413" cy="3200400"/>
        </p:xfrm>
        <a:graphic>
          <a:graphicData uri="http://schemas.openxmlformats.org/drawingml/2006/table">
            <a:tbl>
              <a:tblPr firstRow="1" bandRow="0">
                <a:tableStyleId>{5C22544A-7EE6-4342-B048-85BDC9FD1C3A}</a:tableStyleId>
              </a:tblPr>
              <a:tblGrid>
                <a:gridCol w="3533776"/>
                <a:gridCol w="3944680"/>
                <a:gridCol w="3615957"/>
              </a:tblGrid>
              <a:tr h="533400">
                <a:tc>
                  <a:txBody>
                    <a:bodyPr/>
                    <a:lstStyle/>
                    <a:p>
                      <a:pPr algn="l"/>
                      <a:r>
                        <a:rPr sz="1400" b="1" i="0">
                          <a:solidFill>
                            <a:srgbClr val="46524F"/>
                          </a:solidFill>
                          <a:latin typeface="Segoe UI"/>
                        </a:rPr>
                        <a:t>The claim</a:t>
                      </a:r>
                    </a:p>
                  </a:txBody>
                  <a:tcPr marL="128016" marR="128016" anchor="ctr">
                    <a:solidFill>
                      <a:srgbClr val="EFECE4"/>
                    </a:solidFill>
                  </a:tcPr>
                </a:tc>
                <a:tc>
                  <a:txBody>
                    <a:bodyPr/>
                    <a:lstStyle/>
                    <a:p>
                      <a:pPr algn="l"/>
                      <a:r>
                        <a:rPr sz="1400" b="1" i="0">
                          <a:solidFill>
                            <a:srgbClr val="46524F"/>
                          </a:solidFill>
                          <a:latin typeface="Segoe UI"/>
                        </a:rPr>
                        <a:t>What the evidence says</a:t>
                      </a:r>
                    </a:p>
                  </a:txBody>
                  <a:tcPr marL="128016" marR="128016" anchor="ctr">
                    <a:solidFill>
                      <a:srgbClr val="EFECE4"/>
                    </a:solidFill>
                  </a:tcPr>
                </a:tc>
                <a:tc>
                  <a:txBody>
                    <a:bodyPr/>
                    <a:lstStyle/>
                    <a:p>
                      <a:pPr algn="l"/>
                      <a:r>
                        <a:rPr sz="1400" b="1" i="0">
                          <a:solidFill>
                            <a:srgbClr val="46524F"/>
                          </a:solidFill>
                          <a:latin typeface="Segoe UI"/>
                        </a:rPr>
                        <a:t>What to do</a:t>
                      </a:r>
                    </a:p>
                  </a:txBody>
                  <a:tcPr marL="128016" marR="128016" anchor="ctr">
                    <a:solidFill>
                      <a:srgbClr val="EFECE4"/>
                    </a:solidFill>
                  </a:tcPr>
                </a:tc>
              </a:tr>
              <a:tr h="533400">
                <a:tc>
                  <a:txBody>
                    <a:bodyPr/>
                    <a:lstStyle/>
                    <a:p>
                      <a:pPr algn="l"/>
                      <a:r>
                        <a:rPr sz="1500" b="1" i="0">
                          <a:solidFill>
                            <a:srgbClr val="15201E"/>
                          </a:solidFill>
                          <a:latin typeface="Segoe UI"/>
                        </a:rPr>
                        <a:t>“This probiotic fixes your gut”</a:t>
                      </a:r>
                    </a:p>
                  </a:txBody>
                  <a:tcPr marL="128016" marR="128016" anchor="ctr">
                    <a:solidFill>
                      <a:srgbClr val="FFFFFF"/>
                    </a:solidFill>
                  </a:tcPr>
                </a:tc>
                <a:tc>
                  <a:txBody>
                    <a:bodyPr/>
                    <a:lstStyle/>
                    <a:p>
                      <a:pPr algn="l"/>
                      <a:r>
                        <a:rPr sz="1500" b="0" i="0">
                          <a:solidFill>
                            <a:srgbClr val="15201E"/>
                          </a:solidFill>
                          <a:latin typeface="Segoe UI"/>
                        </a:rPr>
                        <a:t>Effects depend on the strain; strong evidence is lacking for most conditions.</a:t>
                      </a:r>
                    </a:p>
                  </a:txBody>
                  <a:tcPr marL="128016" marR="128016" anchor="ctr">
                    <a:solidFill>
                      <a:srgbClr val="F6ECDB"/>
                    </a:solidFill>
                  </a:tcPr>
                </a:tc>
                <a:tc>
                  <a:txBody>
                    <a:bodyPr/>
                    <a:lstStyle/>
                    <a:p>
                      <a:pPr algn="l"/>
                      <a:r>
                        <a:rPr sz="1500" b="0" i="0">
                          <a:solidFill>
                            <a:srgbClr val="15201E"/>
                          </a:solidFill>
                          <a:latin typeface="Segoe UI"/>
                        </a:rPr>
                        <a:t>Ask your provider which one, if any.</a:t>
                      </a:r>
                    </a:p>
                  </a:txBody>
                  <a:tcPr marL="128016" marR="128016" anchor="ctr">
                    <a:solidFill>
                      <a:srgbClr val="FFFFFF"/>
                    </a:solidFill>
                  </a:tcPr>
                </a:tc>
              </a:tr>
              <a:tr h="533400">
                <a:tc>
                  <a:txBody>
                    <a:bodyPr/>
                    <a:lstStyle/>
                    <a:p>
                      <a:pPr algn="l"/>
                      <a:r>
                        <a:rPr sz="1500" b="1" i="0">
                          <a:solidFill>
                            <a:srgbClr val="15201E"/>
                          </a:solidFill>
                          <a:latin typeface="Segoe UI"/>
                        </a:rPr>
                        <a:t>“More billions means better”</a:t>
                      </a:r>
                    </a:p>
                  </a:txBody>
                  <a:tcPr marL="128016" marR="128016" anchor="ctr">
                    <a:solidFill>
                      <a:srgbClr val="FFFFFF"/>
                    </a:solidFill>
                  </a:tcPr>
                </a:tc>
                <a:tc>
                  <a:txBody>
                    <a:bodyPr/>
                    <a:lstStyle/>
                    <a:p>
                      <a:pPr algn="l"/>
                      <a:r>
                        <a:rPr sz="1500" b="0" i="0">
                          <a:solidFill>
                            <a:srgbClr val="15201E"/>
                          </a:solidFill>
                          <a:latin typeface="Segoe UI"/>
                        </a:rPr>
                        <a:t>Higher CFU counts alone don’t mean more benefit.</a:t>
                      </a:r>
                    </a:p>
                  </a:txBody>
                  <a:tcPr marL="128016" marR="128016" anchor="ctr">
                    <a:solidFill>
                      <a:srgbClr val="F6ECDB"/>
                    </a:solidFill>
                  </a:tcPr>
                </a:tc>
                <a:tc>
                  <a:txBody>
                    <a:bodyPr/>
                    <a:lstStyle/>
                    <a:p>
                      <a:pPr algn="l"/>
                      <a:r>
                        <a:rPr sz="1500" b="0" i="0">
                          <a:solidFill>
                            <a:srgbClr val="15201E"/>
                          </a:solidFill>
                          <a:latin typeface="Segoe UI"/>
                        </a:rPr>
                        <a:t>Look for the full strain name.</a:t>
                      </a:r>
                    </a:p>
                  </a:txBody>
                  <a:tcPr marL="128016" marR="128016" anchor="ctr">
                    <a:solidFill>
                      <a:srgbClr val="FFFFFF"/>
                    </a:solidFill>
                  </a:tcPr>
                </a:tc>
              </a:tr>
              <a:tr h="533400">
                <a:tc>
                  <a:txBody>
                    <a:bodyPr/>
                    <a:lstStyle/>
                    <a:p>
                      <a:pPr algn="l"/>
                      <a:r>
                        <a:rPr sz="1500" b="1" i="0">
                          <a:solidFill>
                            <a:srgbClr val="15201E"/>
                          </a:solidFill>
                          <a:latin typeface="Segoe UI"/>
                        </a:rPr>
                        <a:t>“All fermented foods are probiotic”</a:t>
                      </a:r>
                    </a:p>
                  </a:txBody>
                  <a:tcPr marL="128016" marR="128016" anchor="ctr">
                    <a:solidFill>
                      <a:srgbClr val="FFFFFF"/>
                    </a:solidFill>
                  </a:tcPr>
                </a:tc>
                <a:tc>
                  <a:txBody>
                    <a:bodyPr/>
                    <a:lstStyle/>
                    <a:p>
                      <a:pPr algn="l"/>
                      <a:r>
                        <a:rPr sz="1500" b="0" i="0">
                          <a:solidFill>
                            <a:srgbClr val="15201E"/>
                          </a:solidFill>
                          <a:latin typeface="Segoe UI"/>
                        </a:rPr>
                        <a:t>Not all contain probiotics with proven benefits.</a:t>
                      </a:r>
                    </a:p>
                  </a:txBody>
                  <a:tcPr marL="128016" marR="128016" anchor="ctr">
                    <a:solidFill>
                      <a:srgbClr val="F6ECDB"/>
                    </a:solidFill>
                  </a:tcPr>
                </a:tc>
                <a:tc>
                  <a:txBody>
                    <a:bodyPr/>
                    <a:lstStyle/>
                    <a:p>
                      <a:pPr algn="l"/>
                      <a:r>
                        <a:rPr sz="1500" b="0" i="0">
                          <a:solidFill>
                            <a:srgbClr val="15201E"/>
                          </a:solidFill>
                          <a:latin typeface="Segoe UI"/>
                        </a:rPr>
                        <a:t>Enjoy them as food, not treatment.</a:t>
                      </a:r>
                    </a:p>
                  </a:txBody>
                  <a:tcPr marL="128016" marR="128016" anchor="ctr">
                    <a:solidFill>
                      <a:srgbClr val="FFFFFF"/>
                    </a:solidFill>
                  </a:tcPr>
                </a:tc>
              </a:tr>
              <a:tr h="533400">
                <a:tc>
                  <a:txBody>
                    <a:bodyPr/>
                    <a:lstStyle/>
                    <a:p>
                      <a:pPr algn="l"/>
                      <a:r>
                        <a:rPr sz="1500" b="1" i="0">
                          <a:solidFill>
                            <a:srgbClr val="15201E"/>
                          </a:solidFill>
                          <a:latin typeface="Segoe UI"/>
                        </a:rPr>
                        <a:t>“It’s FDA approved”</a:t>
                      </a:r>
                    </a:p>
                  </a:txBody>
                  <a:tcPr marL="128016" marR="128016" anchor="ctr">
                    <a:solidFill>
                      <a:srgbClr val="FFFFFF"/>
                    </a:solidFill>
                  </a:tcPr>
                </a:tc>
                <a:tc>
                  <a:txBody>
                    <a:bodyPr/>
                    <a:lstStyle/>
                    <a:p>
                      <a:pPr algn="l"/>
                      <a:r>
                        <a:rPr sz="1500" b="0" i="0">
                          <a:solidFill>
                            <a:srgbClr val="15201E"/>
                          </a:solidFill>
                          <a:latin typeface="Segoe UI"/>
                        </a:rPr>
                        <a:t>The FDA has approved no health claims for probiotics.</a:t>
                      </a:r>
                    </a:p>
                  </a:txBody>
                  <a:tcPr marL="128016" marR="128016" anchor="ctr">
                    <a:solidFill>
                      <a:srgbClr val="F6ECDB"/>
                    </a:solidFill>
                  </a:tcPr>
                </a:tc>
                <a:tc>
                  <a:txBody>
                    <a:bodyPr/>
                    <a:lstStyle/>
                    <a:p>
                      <a:pPr algn="l"/>
                      <a:r>
                        <a:rPr sz="1500" b="0" i="0">
                          <a:solidFill>
                            <a:srgbClr val="15201E"/>
                          </a:solidFill>
                          <a:latin typeface="Segoe UI"/>
                        </a:rPr>
                        <a:t>Read health claims with care.</a:t>
                      </a:r>
                    </a:p>
                  </a:txBody>
                  <a:tcPr marL="128016" marR="128016" anchor="ctr">
                    <a:solidFill>
                      <a:srgbClr val="FFFFFF"/>
                    </a:solidFill>
                  </a:tcPr>
                </a:tc>
              </a:tr>
              <a:tr h="533400">
                <a:tc>
                  <a:txBody>
                    <a:bodyPr/>
                    <a:lstStyle/>
                    <a:p>
                      <a:pPr algn="l"/>
                      <a:r>
                        <a:rPr sz="1500" b="1" i="0">
                          <a:solidFill>
                            <a:srgbClr val="15201E"/>
                          </a:solidFill>
                          <a:latin typeface="Segoe UI"/>
                        </a:rPr>
                        <a:t>“A cleanse resets your gut”</a:t>
                      </a:r>
                    </a:p>
                  </a:txBody>
                  <a:tcPr marL="128016" marR="128016" anchor="ctr">
                    <a:solidFill>
                      <a:srgbClr val="FFFFFF"/>
                    </a:solidFill>
                  </a:tcPr>
                </a:tc>
                <a:tc>
                  <a:txBody>
                    <a:bodyPr/>
                    <a:lstStyle/>
                    <a:p>
                      <a:pPr algn="l"/>
                      <a:r>
                        <a:rPr sz="1500" b="0" i="0">
                          <a:solidFill>
                            <a:srgbClr val="15201E"/>
                          </a:solidFill>
                          <a:latin typeface="Segoe UI"/>
                        </a:rPr>
                        <a:t>No compelling research for detox diets.</a:t>
                      </a:r>
                    </a:p>
                  </a:txBody>
                  <a:tcPr marL="128016" marR="128016" anchor="ctr">
                    <a:solidFill>
                      <a:srgbClr val="F6ECDB"/>
                    </a:solidFill>
                  </a:tcPr>
                </a:tc>
                <a:tc>
                  <a:txBody>
                    <a:bodyPr/>
                    <a:lstStyle/>
                    <a:p>
                      <a:pPr algn="l"/>
                      <a:r>
                        <a:rPr sz="1500" b="0" i="0">
                          <a:solidFill>
                            <a:srgbClr val="15201E"/>
                          </a:solidFill>
                          <a:latin typeface="Segoe UI"/>
                        </a:rPr>
                        <a:t>Skip it.</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FDA has approved no health claims for probiotics.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Probiotics: Usefulness and Safety; NCCIH, 6 Things To Know About Probiotics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About half</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the likelihood of antibiotic diarrhea, in a review of moderate-quality studies.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tentative finding; the best strain and dose remain uncertain.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Probiotics: Usefulness and Safety; NIH Office of Dietary Supplements, Probiotics - Fact Sheet for Consumers; NCCIH, 6 Things To Know About Probiotics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Probiotics are not safe for everyone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Higher risk with severe illness or weak immunity.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Severe infections reported in premature infants.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Detailed safety studies are few.</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Ask your provider before starting one.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Healthy people usually tolerate them; others should ask first.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MedlinePlus, Antibiotics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Use antibiotics only when they are needed</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They don’t work on viral infections.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Unneeded courses add side effects, not benefit.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 diff diarrhea can severely damage the colon.</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Follow directions; never share antibiotics.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Call your provider about side effects while taking one.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Fiber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Most Americans eat less fiber than recommended</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Fiber: what Americans eat, and what is recommended</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What these numbers describe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Average daily fiber intake of Americans, reported by MedlinePlus.</a:t>
            </a:r>
          </a:p>
          <a:p>
            <a:pPr algn="l">
              <a:spcAft>
                <a:spcPts val="937"/>
              </a:spcAft>
            </a:pPr>
            <a:r>
              <a:rPr sz="1250" b="0" i="0">
                <a:solidFill>
                  <a:srgbClr val="15201E"/>
                </a:solidFill>
                <a:latin typeface="Segoe UI"/>
              </a:rPr>
              <a:t>The recommended range for older children, adolescents and adults.</a:t>
            </a:r>
          </a:p>
          <a:p>
            <a:pPr algn="l">
              <a:spcAft>
                <a:spcPts val="937"/>
              </a:spcAft>
            </a:pPr>
            <a:r>
              <a:rPr sz="1250" b="0" i="0">
                <a:solidFill>
                  <a:srgbClr val="15201E"/>
                </a:solidFill>
                <a:latin typeface="Segoe UI"/>
              </a:rPr>
              <a:t>Intake and guidance figures, not results of a study of a product or service.</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Population averages and general guidance from MedlinePlus — not a description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Raise fiber over a few weeks; gut bacteria adjust.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Your Digestive System &amp; How It Works; NIEHS, Microbiome; NCCIH, Probiotics: Usefulness and Safety; NCCIH, “Detoxes” and “Cleanses”: What You Need To Know</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“The bowel ecosystem teems with life.”</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2015-03-28</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The bowel as an ecosystem</a:t>
            </a:r>
          </a:p>
          <a:p>
            <a:pPr algn="l">
              <a:spcAft>
                <a:spcPts val="1275"/>
              </a:spcAft>
            </a:pPr>
            <a:r>
              <a:rPr sz="1700" b="0" i="0">
                <a:solidFill>
                  <a:srgbClr val="15201E"/>
                </a:solidFill>
                <a:latin typeface="Segoe UI"/>
              </a:rPr>
              <a:t>Gut bacteria aid digestion and immunity</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Detox and colon cleanses</a:t>
            </a:r>
          </a:p>
          <a:p>
            <a:pPr algn="l">
              <a:spcAft>
                <a:spcPts val="1275"/>
              </a:spcAft>
            </a:pPr>
            <a:r>
              <a:rPr sz="1700" b="0" i="0">
                <a:solidFill>
                  <a:srgbClr val="15201E"/>
                </a:solidFill>
                <a:latin typeface="Segoe UI"/>
              </a:rPr>
              <a:t>Bowel ecology explaining autism</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ecosystem idea fits; cleanse and disease claims lack support.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Blood in stool or black stools: see a doctor.</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sharp belly pain: 911; worsening: call.</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Diarrhea with fever or after antibiotics: call now.</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Little urine, dizziness, confusion: urgent care.</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Weight loss or lasting bowel change: book this week.</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Blood in stool or sudden sharp belly pain: get help now.</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Probiotics - Fact Sheet for Consumers; MedlinePlus, Antibiotics; MedlinePlus, Fiber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one plant food you don’t usually eat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Raise fiber over a few weeks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Read the probiotic label</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before starting a probiotic</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Take antibiotics only as prescribed</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new plant food this week.</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GUT HEALTH</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Your Digestive System &amp; How It Works</a:t>
            </a:r>
          </a:p>
          <a:p>
            <a:pPr algn="l">
              <a:spcAft>
                <a:spcPts val="1200"/>
              </a:spcAft>
            </a:pPr>
            <a:r>
              <a:rPr sz="1600" b="0" i="0">
                <a:solidFill>
                  <a:srgbClr val="46524F"/>
                </a:solidFill>
                <a:latin typeface="Segoe UI"/>
              </a:rPr>
              <a:t>NIEHS — Microbiome</a:t>
            </a:r>
          </a:p>
          <a:p>
            <a:pPr algn="l">
              <a:spcAft>
                <a:spcPts val="1200"/>
              </a:spcAft>
            </a:pPr>
            <a:r>
              <a:rPr sz="1600" b="0" i="0">
                <a:solidFill>
                  <a:srgbClr val="46524F"/>
                </a:solidFill>
                <a:latin typeface="Segoe UI"/>
              </a:rPr>
              <a:t>NCCIH — Probiotics: Usefulness and Safety</a:t>
            </a:r>
          </a:p>
          <a:p>
            <a:pPr algn="l">
              <a:spcAft>
                <a:spcPts val="1200"/>
              </a:spcAft>
            </a:pPr>
            <a:r>
              <a:rPr sz="1600" b="0" i="0">
                <a:solidFill>
                  <a:srgbClr val="46524F"/>
                </a:solidFill>
                <a:latin typeface="Segoe UI"/>
              </a:rPr>
              <a:t>NCCIH — 6 Things To Know About Probiotics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Probiotics - Fact Sheet for Consumers</a:t>
            </a:r>
          </a:p>
          <a:p>
            <a:pPr algn="l">
              <a:spcAft>
                <a:spcPts val="1200"/>
              </a:spcAft>
            </a:pPr>
            <a:r>
              <a:rPr sz="1600" b="0" i="0">
                <a:solidFill>
                  <a:srgbClr val="46524F"/>
                </a:solidFill>
                <a:latin typeface="Segoe UI"/>
              </a:rPr>
              <a:t>MedlinePlus — Antibiotics</a:t>
            </a:r>
          </a:p>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NCCIH — “Detoxes” and “Cleanses”: What You Need To Know</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GUT HEALTH</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16</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probiotic worth trying for my situation, and if so which strain, dose and duration?</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really need this antibiotic, and what side effects should I call about?</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affecting my gut?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gut symptoms should make me come in straight away?</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