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گرام روزانہ</c:v>
                </c:pt>
              </c:strCache>
            </c:strRef>
          </c:tx>
          <c:spPr>
            <a:solidFill>
              <a:srgbClr val="0E5753"/>
            </a:solidFill>
          </c:spPr>
          <c:cat>
            <c:strRef>
              <c:f>Sheet1!$A$2:$A$5</c:f>
              <c:strCache>
                <c:ptCount val="4"/>
                <c:pt idx="0">
                  <c:v>تجویز کردہ حد کا اونچا سرا</c:v>
                </c:pt>
                <c:pt idx="1">
                  <c:v>غذائی لیبل پر یومیہ مقدار</c:v>
                </c:pt>
                <c:pt idx="2">
                  <c:v>تجویز کردہ حد کا کم سرا</c:v>
                </c:pt>
                <c:pt idx="3">
                  <c:v>امریکہ میں اوسط مقدار</c:v>
                </c:pt>
              </c:strCache>
            </c:strRef>
          </c:cat>
          <c:val>
            <c:numRef>
              <c:f>Sheet1!$B$2:$B$5</c:f>
              <c:numCache>
                <c:formatCode>General</c:formatCode>
                <c:ptCount val="4"/>
                <c:pt idx="0">
                  <c:v>38</c:v>
                </c:pt>
                <c:pt idx="1">
                  <c:v>28</c:v>
                </c:pt>
                <c:pt idx="2">
                  <c:v>21</c:v>
                </c:pt>
                <c:pt idx="3">
                  <c:v>16</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40.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فائبر، خمیری غذاؤں اور پروبائیوٹکس کو آسان زبان میں سمجھاتی ہے۔ ان سلائیڈز کی ہر بات صحتِ عامہ کے ذرائع سے لی گئی ہے، اور ہر سلائیڈ کے نیچے ماخذ درج ہے۔ اپنی دواؤں یا آنتوں کی علامات سے متعلق سوالات فارماسسٹ یا معالج سے پوچھیں — یہ عمومی تعلیم ہے،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سوال سے آغاز کریں جو لوگ کاؤنٹر پر واقعی پوچھتے ہیں: کون سا پروبائیوٹک خریدوں؟ عموماً زیادہ مفید پہلا سوال فائبر کے بارے میں ہوتا ہے، کیونکہ زیادہ تر امریکی تجویز کردہ مقدار نہیں لیتے۔ اور صحت مند افراد کے لیے پروبائیوٹکس کی کوئی سرکاری سفارش ہی نہیں۔</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ایک معقول ترتیب ہے۔ پہلے عام غذا سے فائبر۔ پھر کھانوں کے حصے کے طور پر خمیری غذائیں۔ پھر اگر آپ پروبائیوٹک کا سوچ رہے ہیں تو لیبل پڑھیں اور کوئی وجہ رکھیں۔ یہ خاکہ ذرائع کی ہماری تصویری وضاحت ہے، علاج کا منصوبہ نہیں، اور کسی سے مفید لگنے والی مصنوعات چھوڑنے کو نہیں کہا جا رہا۔</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تینوں چیزیں اکثر ایک ہی شیلف پر ہوتی ہیں مگر مختلف ہیں۔ فائبر پودوں کا مادہ ہے جو حجم دیتا ہے۔ خمیری غذائیں خوردبینی جانداروں سے بنتی ہیں اور متنوع مائیکروبایوم کو سہارا دیتی ہیں، اگرچہ سب میں ثابت شدہ فائدے والے پروبائیوٹکس نہیں ہوتے۔ پروبائیوٹک سپلیمنٹس زندہ جاندار ہیں، اور ان کا اثر خاص اسٹرین پر منحصر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ہے کمی۔ امریکی اوسطاً روزانہ تقریباً 16 گرام فائبر کھاتے ہیں۔ بڑے بچوں، نوجوانوں اور بالغوں کے لیے سفارش عمر اور جنس کے مطابق 21 سے 38 گرام ہے۔ اسی کمی کی وجہ سے FDA فائبر کو صحتِ عامہ کے لیے تشویش کا غذائی جزو کہتا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یہی اعداد چارٹ کی شکل میں، ساتھ غذائی لیبل پر نظر آنے والی 28 گرام کی یومیہ مقدار۔ لیبل پر فی سرونگ یومیہ مقدار کا 20 فیصد یا زیادہ، زیادہ سمجھا جاتا ہے۔ عملی مشورہ یہ ہے کہ فائبر چند ہفتوں میں آہستہ آہستہ بڑھائیں، کیونکہ جلدی کرنے سے گیس اور مروڑ ہوتے ہیں۔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فائبر کیوں اہم ہے۔ یہ حجم دیتا ہے اور قبض سے بچاتا ہے۔ حل پذیر فائبر، جو جو، لوبیا اور دالوں میں ہوتا ہے، جیل بن جاتا ہے اور کولیسٹرول کم کرتا ثابت ہوا ہے۔ ناحل پذیر فائبر، جو گندم کے چوکر اور سالم اناج میں ہوتا ہے، غذا کو آگے بڑھاتا ہے۔ اور زیادہ فائبر والی غذا دل اور خون کی نالیوں کی بیماری کا خطرہ کم کر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موجودہ غذائی رہنما اصولوں میں آنتوں کی صحت پر ایک مختصر حصہ ہے۔ سبزیاں، پھل، ساورکراؤٹ، کِمچی، کیفیر اور مِسو جیسی خمیری غذائیں، اور زیادہ فائبر والی غذائیں متنوع مائیکروبایوم کو سہارا دیتی ہیں، جبکہ انتہائی پراسیس شدہ غذائیں اسے بگاڑ سکتی ہیں۔ دعویٰ معتدل رکھیں: ہر خمیری غذا میں ثابت شدہ فائدے والے پروبائیوٹکس نہیں ہوتے۔</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پروبائیوٹکس کے شواہد، ہر استعمال کے لحاظ سے۔ سب سے معروف استعمال اینٹی بائیوٹک سے ہونے والا اسہال ہے: بعض اسٹرینز خطرہ کم کر سکتے ہیں، خاص طور پر پہلی خوراک کے دو دن کے اندر شروع کرنے پر، اور ایک جائزے میں امکان تقریباً آدھا رہا، اگرچہ نتیجہ عارضی ہے۔ بچوں کے اچانک اسہال میں بعض مطالعات میں یہ تقریباً ایک دن کم رہا اور بعض میں کوئی اثر نہیں ملا۔</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السریٹو کولائٹس میں دواؤں کے ساتھ پروبائیوٹکس علامات کچھ کم کر سکتے ہیں، مگر کرونز بیماری میں مدد نہیں لگتی۔ آئی بی ایس میں ابھی کوئی نہیں بتا سکتا کون سے اسٹرینز مدد دیتے ہیں۔ زیادہ تر دیگر بیماریوں کے لیے مضبوط شواہد نہیں۔ پروبائیوٹکس ثابت شدہ علاج کا متبادل نہیں۔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لیبل کیسے پڑھیں۔ کارآمد لیبل جنس، نوع اور اسٹرین بتاتا ہے، مثلاً لیکٹی کیسی بیسلس رمنوسس جی جی۔ صرف جنس، جیسے لیکٹوبیسلس، کافی نہیں، کیونکہ مختلف اقسام کے اثرات مختلف ہو سکتے ہیں۔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صرف زیادہ سی ایف یو نمبر کا مطلب زیادہ فائدہ نہیں، اور یہ تعداد وقت کے ساتھ گھٹتی ہے۔ "آنتوں کی صحت میں مددگار" جسم کے افعال کا دعویٰ ہے جو ایف ڈی اے کی منظوری کے بغیر کیا جاتا ہے؛ ایف ڈی اے نے پروبائیوٹکس کا کوئی صحت کا دعویٰ منظور نہیں کیا۔ بعض مصنوعات میں تو لیبل پر درج نہ ہونے والے جاندار بھی ملے ہیں۔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دہائیوں تک خمیر کے بارے میں لکھا، اور غذا کو ترجیح دینے کی ان کی عادت — دوپہر کے کھانے میں دہی یا کیفیر — موجودہ رہنمائی سے مطابقت رکھتی ہے۔ یہاں استعمال کیے گئے ذرائع فرمنٹیشن کو بیماری قرار دینے کے ان کے نظریے یا ان کے ڈیٹاکس اور صفائی والے مواد کی تائید نہیں کرتے؛ ایک جائزے میں ڈیٹاکس غذاؤں کے حق میں کوئی ٹھوس تحقیق نہیں ملی۔</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حفاظت۔ صحت مند افراد عموماً پروبائیوٹکس اچھی طرح برداشت کر لیتے ہیں، مگر شدید بیمار یا کمزور مدافعتی نظام والوں میں یہ انفیکشن کر سکتے ہیں، اور قبل از وقت پیدا ہونے والے بچوں میں شدید انفیکشن رپورٹ ہوئے ہیں۔ فائبر سپلیمنٹس بعض دواؤں کے اثر پر اثر ڈال سکتے ہیں، اس لیے وقفہ اہم ہے۔ اور لیبل ہمیشہ درست نہیں ہوتے۔ فارماسسٹ آپ کے ساتھ لیبل پڑھ سکتا ہے، اینٹی بائیوٹک اور دوسری دواؤں کے ساتھ وقت کا جائزہ لے سکتا ہے، اور بتا سکتا ہے کہ کوئی مصنوعات اپنے دعوے کی تائید نہیں کر سکتی۔ فارماسسٹ آنتوں کی بیماری کی تشخیص نہیں کرتا۔ اسبغول کے ساتھ ڈیگوکسن، اسپرین اور نائٹروفیورینٹوئن میں کم از کم 3 گھنٹے کا وقفہ رکھیں، اور ہر خوراک کے ساتھ کم از کم ایک گلاس مائع پئیں۔</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اور اس کی فارماسسٹ سے منظوری باقی ہے، اس لیے اسے عمومی رہنمائی کے طور پر پیش کریں اور لوگوں کو ان کی اپنی طبی ٹیم کی طرف رجوع کروائیں۔</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ہفتے کے لیے پانچ چھوٹے قدم۔ زیادہ تر لوگوں کے لیے پہلا قدم سب سے مفید ہے: زیادہ فائبر والی ایک ایسی غذا شامل کریں جو پہلے سے پسند ہو، اور آہستہ چلیں۔</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MedlinePlus — Black or tarry stools؛ NIDDK — Symptoms &amp; Causes of GI Bleeding؛ MedlinePlus — Abdominal pain؛ MedlinePlus — Diarrhea؛ MedlinePlus — Antibiotics؛ MedlinePlus — Dehydration؛ MedlinePlus — Weight loss - unintentional؛ MedlinePlus — Constipation؛ MedlinePlus — Immunodeficiency diseases۔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فائبر، خمیری غذائیں اور پروبائیوٹکس: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شواہد کہاں وسیع ہیں، کہاں محدود، اور پروبائیوٹک کا لیبل کیسے پڑھیں</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Food and Drug Administration, Interactive Nutrition Facts Label: Dietary Fiber; NIH Office of Dietary Supplements, Probiotics - Fact Sheet for Consumers</a:t>
            </a:r>
          </a:p>
        </p:txBody>
      </p:sp>
      <p:sp>
        <p:nvSpPr>
          <p:cNvPr id="7" name="TextBox 6"/>
          <p:cNvSpPr txBox="1"/>
          <p:nvPr/>
        </p:nvSpPr>
        <p:spPr>
          <a:xfrm>
            <a:off x="1218895" y="15138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کیا آپ کو پروبائیوٹک کی ضرورت ہے، یا صرف زیادہ فائبر کی؟</a:t>
            </a:r>
          </a:p>
        </p:txBody>
      </p:sp>
      <p:sp>
        <p:nvSpPr>
          <p:cNvPr id="8" name="Rectangle 7"/>
          <p:cNvSpPr/>
          <p:nvPr/>
        </p:nvSpPr>
        <p:spPr>
          <a:xfrm>
            <a:off x="11588191" y="347980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3408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زیادہ تر امریکی تجویز کردہ مقدار سے کم فائبر کھاتے ہیں۔ خمیری غذائیں عام اچھی غذا ہیں۔ پروبائیوٹک سپلیمنٹس ایک محدود ذریعہ ہیں: ان کا اثر خاص اسٹرین پر منحصر ہے، اور شواہد چند مخصوص استعمالات کے لیے ہی زیادہ مضبوط ہیں۔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Eating, Diet, &amp; Nutrition for Constipation; U.S. Department of Agriculture and U.S. Department of Health and Human Services, Dietary Guidelines for Americans, 2025-2030; NIH Office of Dietary Supplements, Probiotics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پہلے فائبر، پھر خمیری غذائیں</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غذا سے فائبر</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سالم اناج، لوبیا اور دالیں، چھلکے سمیت پھل، سبزیاں۔</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خمیری غذائیں</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سادہ دہی، کیفیر، ساورکراؤٹ، کِمچی یا مِسو، کھانوں کے حصے کے طور پر۔</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لیبل پڑھیں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کارآمد پروبائیوٹک لیبل جنس، نوع اور اسٹرین بتاتا ہے۔</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کسی وجہ سے پروبائیوٹک</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پوچھیں کون سی مصنوعات، کتنی خوراک اور کتنے عرصے کے لیے۔</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پروبائیوٹک آخر میں، اور صرف کسی وجہ سے۔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Fiber; U.S. Department of Agriculture and U.S. Department of Health and Human Services, Dietary Guidelines for Americans, 2025-2030; NIH Office of Dietary Supplements, Probiotics - Fact Sheet for Consumers; NCCIH, Probiotics: Usefulness and Safety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فائبر، خمیری غذائیں اور پروبائیوٹکس مختلف ہیں</a:t>
            </a:r>
          </a:p>
        </p:txBody>
      </p:sp>
      <p:sp>
        <p:nvSpPr>
          <p:cNvPr id="8" name="Rounded Rectangle 7"/>
          <p:cNvSpPr/>
          <p:nvPr/>
        </p:nvSpPr>
        <p:spPr>
          <a:xfrm>
            <a:off x="8127796"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غذائی فائبر</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پھلوں، سبزیوں اور اناج میں پایا جاتا ہے۔</a:t>
            </a:r>
          </a:p>
          <a:p>
            <a:pPr algn="r" rtl="1">
              <a:lnSpc>
                <a:spcPct val="125000"/>
              </a:lnSpc>
              <a:spcAft>
                <a:spcPts val="1350"/>
              </a:spcAft>
            </a:pPr>
            <a:r>
              <a:rPr sz="1728" b="0" i="0" lang="ur-PK">
                <a:solidFill>
                  <a:srgbClr val="15201E"/>
                </a:solidFill>
                <a:latin typeface="Segoe UI"/>
                <a:cs typeface="Noto Nastaliq Urdu"/>
              </a:rPr>
              <a:t>حجم دیتا ہے اور قبض سے بچاتا ہے۔</a:t>
            </a:r>
          </a:p>
          <a:p>
            <a:pPr algn="r" rtl="1">
              <a:lnSpc>
                <a:spcPct val="125000"/>
              </a:lnSpc>
              <a:spcAft>
                <a:spcPts val="1350"/>
              </a:spcAft>
            </a:pPr>
            <a:r>
              <a:rPr sz="1728" b="0" i="0" lang="ur-PK">
                <a:solidFill>
                  <a:srgbClr val="15201E"/>
                </a:solidFill>
                <a:latin typeface="Segoe UI"/>
                <a:cs typeface="Noto Nastaliq Urdu"/>
              </a:rPr>
              <a:t>زیادہ تر امریکی کم لیتے ہیں۔</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خمیری غذائیں</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خوردبینی جانداروں سے بنتی ہیں: دہی، پنیر، مِسو، کِمچی، ساورکراؤٹ۔</a:t>
            </a:r>
          </a:p>
          <a:p>
            <a:pPr algn="r" rtl="1">
              <a:lnSpc>
                <a:spcPct val="125000"/>
              </a:lnSpc>
              <a:spcAft>
                <a:spcPts val="1350"/>
              </a:spcAft>
            </a:pPr>
            <a:r>
              <a:rPr sz="1728" b="0" i="0" lang="ur-PK">
                <a:solidFill>
                  <a:srgbClr val="15201E"/>
                </a:solidFill>
                <a:latin typeface="Segoe UI"/>
                <a:cs typeface="Noto Nastaliq Urdu"/>
              </a:rPr>
              <a:t>سبزیوں، پھلوں اور فائبر کے ساتھ متنوع مائیکروبایوم کو سہارا دیتی ہیں۔</a:t>
            </a:r>
          </a:p>
          <a:p>
            <a:pPr algn="r" rtl="1">
              <a:lnSpc>
                <a:spcPct val="125000"/>
              </a:lnSpc>
              <a:spcAft>
                <a:spcPts val="1350"/>
              </a:spcAft>
            </a:pPr>
            <a:r>
              <a:rPr sz="1728" b="0" i="0" lang="ur-PK">
                <a:solidFill>
                  <a:srgbClr val="15201E"/>
                </a:solidFill>
                <a:latin typeface="Segoe UI"/>
                <a:cs typeface="Noto Nastaliq Urdu"/>
              </a:rPr>
              <a:t>سب میں ثابت شدہ فائدے والے پروبائیوٹکس نہیں ہوتے۔</a:t>
            </a:r>
          </a:p>
        </p:txBody>
      </p:sp>
      <p:sp>
        <p:nvSpPr>
          <p:cNvPr id="14" name="Rounded Rectangle 13"/>
          <p:cNvSpPr/>
          <p:nvPr/>
        </p:nvSpPr>
        <p:spPr>
          <a:xfrm>
            <a:off x="548639"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پروبائیوٹک سپلیمنٹس</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زندہ خوردبینی جاندار، مناسب مقدار میں لیے جائیں۔</a:t>
            </a:r>
          </a:p>
          <a:p>
            <a:pPr algn="r" rtl="1">
              <a:lnSpc>
                <a:spcPct val="125000"/>
              </a:lnSpc>
              <a:spcAft>
                <a:spcPts val="1350"/>
              </a:spcAft>
            </a:pPr>
            <a:r>
              <a:rPr sz="1728" b="0" i="0" lang="ur-PK">
                <a:solidFill>
                  <a:srgbClr val="15201E"/>
                </a:solidFill>
                <a:latin typeface="Segoe UI"/>
                <a:cs typeface="Noto Nastaliq Urdu"/>
              </a:rPr>
              <a:t>اثر خاص اسٹرین پر منحصر ہے۔</a:t>
            </a:r>
          </a:p>
          <a:p>
            <a:pPr algn="r" rtl="1">
              <a:lnSpc>
                <a:spcPct val="125000"/>
              </a:lnSpc>
              <a:spcAft>
                <a:spcPts val="1350"/>
              </a:spcAft>
            </a:pPr>
            <a:r>
              <a:rPr sz="1728" b="0" i="0" lang="ur-PK">
                <a:solidFill>
                  <a:srgbClr val="15201E"/>
                </a:solidFill>
                <a:latin typeface="Segoe UI"/>
                <a:cs typeface="Noto Nastaliq Urdu"/>
              </a:rPr>
              <a:t>فروخت سے پہلے </a:t>
            </a:r>
            <a:r>
              <a:rPr sz="1728" b="0" i="0" lang="en-US">
                <a:solidFill>
                  <a:srgbClr val="15201E"/>
                </a:solidFill>
                <a:latin typeface="Segoe UI"/>
              </a:rPr>
              <a:t>‎FDA‎</a:t>
            </a:r>
            <a:r>
              <a:rPr sz="1728" b="0" i="0" lang="ur-PK">
                <a:solidFill>
                  <a:srgbClr val="15201E"/>
                </a:solidFill>
                <a:latin typeface="Segoe UI"/>
                <a:cs typeface="Noto Nastaliq Urdu"/>
              </a:rPr>
              <a:t> کی منظوری کے بغیر بکتے ہیں۔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پروبائیوٹک کا اثر خاص اسٹرین پر منحصر ہے۔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Fiber; U.S. Food and Drug Administration, Interactive Nutrition Facts Label: Dietary Fiber</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en-US">
                <a:solidFill>
                  <a:srgbClr val="0A3F3C"/>
                </a:solidFill>
                <a:latin typeface="Georgia"/>
              </a:rPr>
              <a:t>‎16‎</a:t>
            </a:r>
            <a:r>
              <a:rPr sz="5759" b="0" i="0" lang="ur-PK">
                <a:solidFill>
                  <a:srgbClr val="0A3F3C"/>
                </a:solidFill>
                <a:latin typeface="Georgia"/>
                <a:cs typeface="Noto Nastaliq Urdu"/>
              </a:rPr>
              <a:t> گرام</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امریکہ میں روزانہ فائبر کی اوسط مقدار۔</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en-US">
                <a:solidFill>
                  <a:srgbClr val="0A3F3C"/>
                </a:solidFill>
                <a:latin typeface="Georgia"/>
              </a:rPr>
              <a:t>‎21‎</a:t>
            </a:r>
            <a:r>
              <a:rPr sz="3264" b="0" i="0" lang="ur-PK">
                <a:solidFill>
                  <a:srgbClr val="0A3F3C"/>
                </a:solidFill>
                <a:latin typeface="Georgia"/>
                <a:cs typeface="Noto Nastaliq Urdu"/>
              </a:rPr>
              <a:t> سے </a:t>
            </a:r>
            <a:r>
              <a:rPr sz="3264" b="0" i="0" lang="en-US">
                <a:solidFill>
                  <a:srgbClr val="0A3F3C"/>
                </a:solidFill>
                <a:latin typeface="Georgia"/>
              </a:rPr>
              <a:t>‎38‎</a:t>
            </a:r>
            <a:r>
              <a:rPr sz="3264" b="0" i="0" lang="ur-PK">
                <a:solidFill>
                  <a:srgbClr val="0A3F3C"/>
                </a:solidFill>
                <a:latin typeface="Georgia"/>
                <a:cs typeface="Noto Nastaliq Urdu"/>
              </a:rPr>
              <a:t> گرام</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بڑے بچوں، نوجوانوں اور بالغوں کے لیے تجویز کردہ۔</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اوسط تقریباً </a:t>
            </a:r>
            <a:r>
              <a:rPr sz="1728" b="0" i="0" lang="en-US">
                <a:solidFill>
                  <a:srgbClr val="0A3F3C"/>
                </a:solidFill>
                <a:latin typeface="Segoe UI"/>
              </a:rPr>
              <a:t>‎16‎</a:t>
            </a:r>
            <a:r>
              <a:rPr sz="1728" b="0" i="0" lang="ur-PK">
                <a:solidFill>
                  <a:srgbClr val="0A3F3C"/>
                </a:solidFill>
                <a:latin typeface="Segoe UI"/>
                <a:cs typeface="Noto Nastaliq Urdu"/>
              </a:rPr>
              <a:t> گرام؛ ہدف </a:t>
            </a:r>
            <a:r>
              <a:rPr sz="1728" b="0" i="0" lang="en-US">
                <a:solidFill>
                  <a:srgbClr val="0A3F3C"/>
                </a:solidFill>
                <a:latin typeface="Segoe UI"/>
              </a:rPr>
              <a:t>‎21‎</a:t>
            </a:r>
            <a:r>
              <a:rPr sz="1728" b="0" i="0" lang="ur-PK">
                <a:solidFill>
                  <a:srgbClr val="0A3F3C"/>
                </a:solidFill>
                <a:latin typeface="Segoe UI"/>
                <a:cs typeface="Noto Nastaliq Urdu"/>
              </a:rPr>
              <a:t> سے </a:t>
            </a:r>
            <a:r>
              <a:rPr sz="1728" b="0" i="0" lang="en-US">
                <a:solidFill>
                  <a:srgbClr val="0A3F3C"/>
                </a:solidFill>
                <a:latin typeface="Segoe UI"/>
              </a:rPr>
              <a:t>‎38‎</a:t>
            </a:r>
            <a:r>
              <a:rPr sz="1728" b="0" i="0" lang="ur-PK">
                <a:solidFill>
                  <a:srgbClr val="0A3F3C"/>
                </a:solidFill>
                <a:latin typeface="Segoe UI"/>
                <a:cs typeface="Noto Nastaliq Urdu"/>
              </a:rPr>
              <a:t> گرام۔</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Fiber; U.S. Food and Drug Administration, Interactive Nutrition Facts Label: Dietary Fiber</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یہ کمی، لیبل کی یومیہ مقدار کے ساتھ</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فائبر: امریکی کتنا کھاتے ہیں، اور کتنا تجویز ہے</a:t>
            </a:r>
          </a:p>
        </p:txBody>
      </p:sp>
      <p:graphicFrame>
        <p:nvGraphicFramePr>
          <p:cNvPr id="9" name="Chart 8"/>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یہ اعداد کیا ہیں</a:t>
            </a:r>
          </a:p>
        </p:txBody>
      </p:sp>
      <p:sp>
        <p:nvSpPr>
          <p:cNvPr id="12" name="TextBox 11"/>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ur-PK">
                <a:solidFill>
                  <a:srgbClr val="15201E"/>
                </a:solidFill>
                <a:latin typeface="Segoe UI"/>
                <a:cs typeface="Noto Nastaliq Urdu"/>
              </a:rPr>
              <a:t>امریکہ میں اوسط مقدار، اور بڑے بچوں، نوجوانوں اور بالغوں کے لیے تجویز کردہ حد۔</a:t>
            </a:r>
          </a:p>
          <a:p>
            <a:pPr algn="r" rtl="1">
              <a:lnSpc>
                <a:spcPct val="125000"/>
              </a:lnSpc>
              <a:spcAft>
                <a:spcPts val="937"/>
              </a:spcAft>
            </a:pPr>
            <a:r>
              <a:rPr sz="1200" b="0" i="0" lang="ur-PK">
                <a:solidFill>
                  <a:srgbClr val="15201E"/>
                </a:solidFill>
                <a:latin typeface="Segoe UI"/>
                <a:cs typeface="Noto Nastaliq Urdu"/>
              </a:rPr>
              <a:t>غذائی لیبل پر درج یومیہ مقدار، جو </a:t>
            </a:r>
            <a:r>
              <a:rPr sz="1200" b="0" i="0" lang="en-US">
                <a:solidFill>
                  <a:srgbClr val="15201E"/>
                </a:solidFill>
                <a:latin typeface="Segoe UI"/>
              </a:rPr>
              <a:t>‎2,000‎</a:t>
            </a:r>
            <a:r>
              <a:rPr sz="1200" b="0" i="0" lang="ur-PK">
                <a:solidFill>
                  <a:srgbClr val="15201E"/>
                </a:solidFill>
                <a:latin typeface="Segoe UI"/>
                <a:cs typeface="Noto Nastaliq Urdu"/>
              </a:rPr>
              <a:t> کیلوری کی غذا پر مبنی ہے۔</a:t>
            </a:r>
          </a:p>
        </p:txBody>
      </p:sp>
      <p:sp>
        <p:nvSpPr>
          <p:cNvPr id="13" name="Rounded Rectangle 12"/>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یہ شائع شدہ اوسط اور سفارشات ہیں، کسی شخص کی پیمائش یا پراپر ہیلتھ یا کلارکسن کی کسی خدمت کا بیان نہیں۔</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فائبر چند ہفتوں میں آہستہ آہستہ بڑھائیں۔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Fiber; U.S. Food and Drug Administration, Interactive Nutrition Facts Label: Dietary Fiber</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فائبر آنتوں اور دل دونوں کے لیے مفید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حجم دیتا ہے، پیٹ بھرنے کا احساس دلاتا ہے اور قبض سے بچاتا ہے۔</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حل پذیر فائبر جیل بن کر ہاضمہ سست کرتا ہے؛ یہ کولیسٹرول کم کرتا ہے۔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ناحل پذیر فائبر حجم بڑھا کر غذا کو آگے بڑھاتا ہے۔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زیادہ فائبر والی غذا دل اور خون کی نالیوں کی بیماری کا خطرہ کم کر سکتی ہے۔</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جو اور لوبیا کا حل پذیر فائبر کولیسٹرول کم کرتا ہے۔</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Department of Agriculture and U.S. Department of Health and Human Services, Dietary Guidelines for Americans, 2025-2030; NIH Office of Dietary Supplements, Probiotics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خمیری غذائیں متنوع مائیکروبایوم کو سہارا دیتی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خمیری غذائیں اور زیادہ فائبر والی غذائیں متنوع مائیکروبایوم کو سہارا دیتی 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انتہائی پراسیس شدہ غذائیں یہ توازن بگاڑ سکتی ہیں۔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ہر خمیری غذا میں ثابت شدہ فائدے والے پروبائیوٹکس نہیں ہوتے۔</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خمیری غذا میں ثابت شدہ پروبائیوٹک نہیں ہوتا۔</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Probiotics - Fact Sheet for Consumers; NCCIH, Probiotics: Usefulness and Safety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اینٹی بائیوٹک کے اسہال میں شواہد بہتر ہیں</a:t>
            </a:r>
          </a:p>
        </p:txBody>
      </p:sp>
      <p:graphicFrame>
        <p:nvGraphicFramePr>
          <p:cNvPr id="8" name="Table 7"/>
          <p:cNvGraphicFramePr>
            <a:graphicFrameLocks noGrp="1"/>
          </p:cNvGraphicFramePr>
          <p:nvPr/>
        </p:nvGraphicFramePr>
        <p:xfrm>
          <a:off x="548640" y="1783080"/>
          <a:ext cx="11094413" cy="2560320"/>
        </p:xfrm>
        <a:graphic>
          <a:graphicData uri="http://schemas.openxmlformats.org/drawingml/2006/table">
            <a:tbl>
              <a:tblPr firstRow="1" bandRow="0" rtl="1">
                <a:tableStyleId>{5C22544A-7EE6-4342-B048-85BDC9FD1C3A}</a:tableStyleId>
              </a:tblPr>
              <a:tblGrid>
                <a:gridCol w="3698138"/>
                <a:gridCol w="4551554"/>
                <a:gridCol w="2844721"/>
              </a:tblGrid>
              <a:tr h="640080">
                <a:tc>
                  <a:txBody>
                    <a:bodyPr/>
                    <a:lstStyle/>
                    <a:p>
                      <a:pPr algn="r" rtl="1">
                        <a:lnSpc>
                          <a:spcPct val="125000"/>
                        </a:lnSpc>
                      </a:pPr>
                      <a:r>
                        <a:rPr sz="1344" b="0" i="0" lang="ur-PK">
                          <a:solidFill>
                            <a:srgbClr val="46524F"/>
                          </a:solidFill>
                          <a:latin typeface="Segoe UI"/>
                          <a:cs typeface="Noto Nastaliq Urdu"/>
                        </a:rPr>
                        <a:t>شواہد کتنے مضبوط</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مطالعات کیا دکھاتے ہیں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استعمال</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درمیانے؛ نتیجہ عارضی سمجھا گیا۔</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بعض اسٹرینز خطرہ کم کر سکتے ہیں، خاص طور پر پہلی خوراک کے </a:t>
                      </a:r>
                      <a:r>
                        <a:rPr sz="1823" b="0" i="0" lang="en-US">
                          <a:solidFill>
                            <a:srgbClr val="15201E"/>
                          </a:solidFill>
                          <a:latin typeface="Segoe UI"/>
                        </a:rPr>
                        <a:t>‎2‎</a:t>
                      </a:r>
                      <a:r>
                        <a:rPr sz="1823" b="0" i="0" lang="ur-PK">
                          <a:solidFill>
                            <a:srgbClr val="15201E"/>
                          </a:solidFill>
                          <a:latin typeface="Segoe UI"/>
                          <a:cs typeface="Noto Nastaliq Urdu"/>
                        </a:rPr>
                        <a:t> دن کے اندر شروع کرنے پر۔ ایک جائزے میں امکان تقریباً آدھا رہا۔</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اینٹی بائیوٹک سے اسہال</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ملے جلے۔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بعض مطالعات میں کچھ پروبائیوٹکس نے دورانیہ تقریباً </a:t>
                      </a:r>
                      <a:r>
                        <a:rPr sz="1823" b="0" i="0" lang="en-US">
                          <a:solidFill>
                            <a:srgbClr val="15201E"/>
                          </a:solidFill>
                          <a:latin typeface="Segoe UI"/>
                        </a:rPr>
                        <a:t>‎1‎</a:t>
                      </a:r>
                      <a:r>
                        <a:rPr sz="1823" b="0" i="0" lang="ur-PK">
                          <a:solidFill>
                            <a:srgbClr val="15201E"/>
                          </a:solidFill>
                          <a:latin typeface="Segoe UI"/>
                          <a:cs typeface="Noto Nastaliq Urdu"/>
                        </a:rPr>
                        <a:t> دن کم کیا؛ دوسروں میں اثر نہیں دکھا۔</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بچوں میں شدید اسہال</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غیر یقینی۔</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مجموعی علامات اور درد میں مدد دے سکتے ہیں، مگر ابھی کوئی نہیں بتا سکتا کون سے اسٹرینز۔</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آئی بی ایس (چڑچڑی آنت)</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وہاں بھی نتیجہ عارضی سمجھا جاتا ہے۔</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Probiotics: Usefulness and Safety; NIH Office of Dietary Supplements, Probiotics - Fact Sheet for Consumers; NCCIH, 6 Things To Know About Probiotics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زیادہ تر دیگر استعمالات کے شواہد کمزور ہیں</a:t>
            </a:r>
          </a:p>
        </p:txBody>
      </p:sp>
      <p:graphicFrame>
        <p:nvGraphicFramePr>
          <p:cNvPr id="8" name="Table 7"/>
          <p:cNvGraphicFramePr>
            <a:graphicFrameLocks noGrp="1"/>
          </p:cNvGraphicFramePr>
          <p:nvPr/>
        </p:nvGraphicFramePr>
        <p:xfrm>
          <a:off x="548640" y="1783080"/>
          <a:ext cx="11094413" cy="1920239"/>
        </p:xfrm>
        <a:graphic>
          <a:graphicData uri="http://schemas.openxmlformats.org/drawingml/2006/table">
            <a:tbl>
              <a:tblPr firstRow="1" bandRow="0" rtl="1">
                <a:tableStyleId>{5C22544A-7EE6-4342-B048-85BDC9FD1C3A}</a:tableStyleId>
              </a:tblPr>
              <a:tblGrid>
                <a:gridCol w="3467004"/>
                <a:gridCol w="4160405"/>
                <a:gridCol w="3467004"/>
              </a:tblGrid>
              <a:tr h="640079">
                <a:tc>
                  <a:txBody>
                    <a:bodyPr/>
                    <a:lstStyle/>
                    <a:p>
                      <a:pPr algn="r" rtl="1">
                        <a:lnSpc>
                          <a:spcPct val="125000"/>
                        </a:lnSpc>
                      </a:pPr>
                      <a:r>
                        <a:rPr sz="1344" b="0" i="0" lang="ur-PK">
                          <a:solidFill>
                            <a:srgbClr val="46524F"/>
                          </a:solidFill>
                          <a:latin typeface="Segoe UI"/>
                          <a:cs typeface="Noto Nastaliq Urdu"/>
                        </a:rPr>
                        <a:t>شواہد کتنے مضبوط</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مطالعات کیا دکھاتے ہیں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استعمال</a:t>
                      </a: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محدود؛ زیادہ سے زیادہ اضافی مدد۔</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دواؤں کے ساتھ السریٹو کولائٹس میں کچھ آرام دے سکتے ہیں؛ کرونز میں مددگار نہیں لگتے۔</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السریٹو کولائٹس اور کرونز بیماری</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کمزور۔</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مضبوط سائنسی شواہد موجود نہیں۔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زیادہ تر دیگر بیماریاں</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پروبائیوٹکس ثابت شدہ علاج کی جگہ نہیں لیتے۔</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Probiotics - Fact Sheet for Consumers; NCCIH, Probiotics: Usefulness and Safety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پروبائیوٹک لیبل پر پورا نام پڑھیں</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rtl="1">
                <a:tableStyleId>{5C22544A-7EE6-4342-B048-85BDC9FD1C3A}</a:tableStyleId>
              </a:tblPr>
              <a:tblGrid>
                <a:gridCol w="3698138"/>
                <a:gridCol w="3698138"/>
                <a:gridCol w="3698138"/>
              </a:tblGrid>
              <a:tr h="640079">
                <a:tc>
                  <a:txBody>
                    <a:bodyPr/>
                    <a:lstStyle/>
                    <a:p>
                      <a:pPr algn="r" rtl="1">
                        <a:lnSpc>
                          <a:spcPct val="125000"/>
                        </a:lnSpc>
                      </a:pPr>
                      <a:r>
                        <a:rPr sz="1344" b="0" i="0" lang="ur-PK">
                          <a:solidFill>
                            <a:srgbClr val="46524F"/>
                          </a:solidFill>
                          <a:latin typeface="Segoe UI"/>
                          <a:cs typeface="Noto Nastaliq Urdu"/>
                        </a:rPr>
                        <a:t>اس کا کیا مطلب لیں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کیا بتاتا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لیبل پر</a:t>
                      </a: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کارآمد لیبل۔ آپ پوچھ سکتے ہیں کہ اس اسٹرین پر کس مقصد کے لیے تحقیق ہوئی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پورا نام: </a:t>
                      </a:r>
                      <a:r>
                        <a:rPr sz="1823" b="0" i="0" lang="en-US">
                          <a:solidFill>
                            <a:srgbClr val="15201E"/>
                          </a:solidFill>
                          <a:latin typeface="Segoe UI"/>
                        </a:rPr>
                        <a:t>‎Lacticaseibacillus‎</a:t>
                      </a:r>
                      <a:r>
                        <a:rPr sz="1823" b="0" i="0" lang="ur-PK">
                          <a:solidFill>
                            <a:srgbClr val="15201E"/>
                          </a:solidFill>
                          <a:latin typeface="Segoe UI"/>
                          <a:cs typeface="Noto Nastaliq Urdu"/>
                        </a:rPr>
                        <a:t> جنس، </a:t>
                      </a:r>
                      <a:r>
                        <a:rPr sz="1823" b="0" i="0" lang="en-US">
                          <a:solidFill>
                            <a:srgbClr val="15201E"/>
                          </a:solidFill>
                          <a:latin typeface="Segoe UI"/>
                        </a:rPr>
                        <a:t>‎rhamnosus‎</a:t>
                      </a:r>
                      <a:r>
                        <a:rPr sz="1823" b="0" i="0" lang="ur-PK">
                          <a:solidFill>
                            <a:srgbClr val="15201E"/>
                          </a:solidFill>
                          <a:latin typeface="Segoe UI"/>
                          <a:cs typeface="Noto Nastaliq Urdu"/>
                        </a:rPr>
                        <a:t> نوع، اور </a:t>
                      </a:r>
                      <a:r>
                        <a:rPr sz="1823" b="0" i="0" lang="en-US">
                          <a:solidFill>
                            <a:srgbClr val="15201E"/>
                          </a:solidFill>
                          <a:latin typeface="Segoe UI"/>
                        </a:rPr>
                        <a:t>‎GG‎</a:t>
                      </a:r>
                      <a:r>
                        <a:rPr sz="1823" b="0" i="0" lang="ur-PK">
                          <a:solidFill>
                            <a:srgbClr val="15201E"/>
                          </a:solidFill>
                          <a:latin typeface="Segoe UI"/>
                          <a:cs typeface="Noto Nastaliq Urdu"/>
                        </a:rPr>
                        <a:t> اسٹرین ہے۔</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جنس، نوع اور اسٹرین، مثلاً </a:t>
                      </a:r>
                      <a:r>
                        <a:rPr sz="1823" b="0" i="0" lang="en-US">
                          <a:solidFill>
                            <a:srgbClr val="15201E"/>
                          </a:solidFill>
                          <a:latin typeface="Segoe UI"/>
                        </a:rPr>
                        <a:t>‎Lacticaseibacillus rhamnosus GG‎</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پیسے دینے سے پہلے فارماسسٹ سے پوچھیں۔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کافی نہیں۔ لیکٹوبیسلس کی مختلف اقسام کے اثرات مختلف ہو سکتے ہیں۔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صرف جنس، مثلاً "</a:t>
                      </a:r>
                      <a:r>
                        <a:rPr sz="1823" b="0" i="0" lang="en-US">
                          <a:solidFill>
                            <a:srgbClr val="15201E"/>
                          </a:solidFill>
                          <a:latin typeface="Segoe UI"/>
                        </a:rPr>
                        <a:t>‎Lactobacillus‎</a:t>
                      </a:r>
                      <a:r>
                        <a:rPr sz="1823" b="0" i="0" lang="ur-PK">
                          <a:solidFill>
                            <a:srgbClr val="15201E"/>
                          </a:solidFill>
                          <a:latin typeface="Segoe UI"/>
                          <a:cs typeface="Noto Nastaliq Urdu"/>
                        </a:rPr>
                        <a:t>"</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جنس، نوع اور اسٹرین: صرف جنس کافی نہیں۔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Probiotics - Fact Sheet for Consumers; NCCIH, Probiotics: Usefulness and Safety; NCCIH, 6 Things To Know About Probiotics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بڑے اعداد اور صحت کے الفاظ کچھ ثابت نہیں کرتے</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rtl="1">
                <a:tableStyleId>{5C22544A-7EE6-4342-B048-85BDC9FD1C3A}</a:tableStyleId>
              </a:tblPr>
              <a:tblGrid>
                <a:gridCol w="3887094"/>
                <a:gridCol w="3887094"/>
                <a:gridCol w="3320226"/>
              </a:tblGrid>
              <a:tr h="640079">
                <a:tc>
                  <a:txBody>
                    <a:bodyPr/>
                    <a:lstStyle/>
                    <a:p>
                      <a:pPr algn="r" rtl="1">
                        <a:lnSpc>
                          <a:spcPct val="125000"/>
                        </a:lnSpc>
                      </a:pPr>
                      <a:r>
                        <a:rPr sz="1344" b="0" i="0" lang="ur-PK">
                          <a:solidFill>
                            <a:srgbClr val="46524F"/>
                          </a:solidFill>
                          <a:latin typeface="Segoe UI"/>
                          <a:cs typeface="Noto Nastaliq Urdu"/>
                        </a:rPr>
                        <a:t>اس کا کیا مطلب لیں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کیا بتاتا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لیبل پر</a:t>
                      </a: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صرف زیادہ تعداد کا مطلب زیادہ فائدہ نہیں۔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زندہ جانداروں کی تعداد، جو وقت کے ساتھ کم ہو سکتی ہے۔</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‎CFU‎</a:t>
                      </a:r>
                      <a:r>
                        <a:rPr sz="1823" b="0" i="0" lang="ur-PK">
                          <a:solidFill>
                            <a:srgbClr val="15201E"/>
                          </a:solidFill>
                          <a:latin typeface="Segoe UI"/>
                          <a:cs typeface="Noto Nastaliq Urdu"/>
                        </a:rPr>
                        <a:t> تعداد، مثلاً "</a:t>
                      </a:r>
                      <a:r>
                        <a:rPr sz="1823" b="0" i="0" lang="en-US">
                          <a:solidFill>
                            <a:srgbClr val="15201E"/>
                          </a:solidFill>
                          <a:latin typeface="Segoe UI"/>
                        </a:rPr>
                        <a:t>‎10 billion CFU‎</a:t>
                      </a:r>
                      <a:r>
                        <a:rPr sz="1823" b="0" i="0" lang="ur-PK">
                          <a:solidFill>
                            <a:srgbClr val="15201E"/>
                          </a:solidFill>
                          <a:latin typeface="Segoe UI"/>
                          <a:cs typeface="Noto Nastaliq Urdu"/>
                        </a:rPr>
                        <a:t>"</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اس کا ثبوت نہیں کہ یہ کسی بیماری کا علاج یا بچاؤ کرتا ہے۔ </a:t>
                      </a:r>
                      <a:r>
                        <a:rPr sz="1823" b="0" i="0" lang="en-US">
                          <a:solidFill>
                            <a:srgbClr val="15201E"/>
                          </a:solidFill>
                          <a:latin typeface="Segoe UI"/>
                        </a:rPr>
                        <a:t>‎FDA‎</a:t>
                      </a:r>
                      <a:r>
                        <a:rPr sz="1823" b="0" i="0" lang="ur-PK">
                          <a:solidFill>
                            <a:srgbClr val="15201E"/>
                          </a:solidFill>
                          <a:latin typeface="Segoe UI"/>
                          <a:cs typeface="Noto Nastaliq Urdu"/>
                        </a:rPr>
                        <a:t> نے پروبائیوٹکس کا کوئی صحت کا دعویٰ منظور نہیں کیا۔</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جسم کے افعال کا دعویٰ، جو </a:t>
                      </a:r>
                      <a:r>
                        <a:rPr sz="1823" b="0" i="0" lang="en-US">
                          <a:solidFill>
                            <a:srgbClr val="15201E"/>
                          </a:solidFill>
                          <a:latin typeface="Segoe UI"/>
                        </a:rPr>
                        <a:t>‎FDA‎</a:t>
                      </a:r>
                      <a:r>
                        <a:rPr sz="1823" b="0" i="0" lang="ur-PK">
                          <a:solidFill>
                            <a:srgbClr val="15201E"/>
                          </a:solidFill>
                          <a:latin typeface="Segoe UI"/>
                          <a:cs typeface="Noto Nastaliq Urdu"/>
                        </a:rPr>
                        <a:t> کی منظوری کے بغیر کیا جا سکتا ہے۔</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"آنتوں کی صحت میں مددگار"</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‎FDA‎</a:t>
            </a:r>
            <a:r>
              <a:rPr sz="1728" b="0" i="0" lang="ur-PK">
                <a:solidFill>
                  <a:srgbClr val="0A3F3C"/>
                </a:solidFill>
                <a:latin typeface="Segoe UI"/>
                <a:cs typeface="Noto Nastaliq Urdu"/>
              </a:rPr>
              <a:t> نے پروبائیوٹکس کا کوئی صحت کا دعویٰ منظور نہیں کیا۔</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Department of Agriculture and U.S. Department of Health and Human Services, Dietary Guidelines for Americans, 2025-2030; NCCIH, "Detoxes" and "Cleanses": What You Need To Know</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8287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828799"/>
          </a:xfrm>
          <a:prstGeom prst="rect">
            <a:avLst/>
          </a:prstGeom>
          <a:noFill/>
        </p:spPr>
        <p:txBody>
          <a:bodyPr wrap="square" lIns="18288" rIns="18288" tIns="18288" bIns="18288" anchor="t">
            <a:spAutoFit/>
          </a:bodyPr>
          <a:lstStyle/>
          <a:p>
            <a:pPr algn="l"/>
            <a:r>
              <a:rPr sz="3700" b="0" i="0">
                <a:solidFill>
                  <a:srgbClr val="0A3F3C"/>
                </a:solidFill>
                <a:latin typeface="Georgia"/>
              </a:rPr>
              <a:t>“Five days a week, my lunch is yogurt or kefir”</a:t>
            </a:r>
          </a:p>
        </p:txBody>
      </p:sp>
      <p:sp>
        <p:nvSpPr>
          <p:cNvPr id="10" name="TextBox 9"/>
          <p:cNvSpPr txBox="1"/>
          <p:nvPr/>
        </p:nvSpPr>
        <p:spPr>
          <a:xfrm>
            <a:off x="5836615" y="31546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‎2014-08-25‎</a:t>
            </a:r>
          </a:p>
        </p:txBody>
      </p:sp>
      <p:sp>
        <p:nvSpPr>
          <p:cNvPr id="11" name="TextBox 10"/>
          <p:cNvSpPr txBox="1"/>
          <p:nvPr/>
        </p:nvSpPr>
        <p:spPr>
          <a:xfrm>
            <a:off x="5836615" y="35661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"ہفتے میں پانچ دن میرا دوپہر کا کھانا دہی یا کیفیر ہوتا ہے"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خمیری غذائیں روزمرہ خوراک میں</a:t>
            </a:r>
          </a:p>
          <a:p>
            <a:pPr algn="r" rtl="1">
              <a:lnSpc>
                <a:spcPct val="125000"/>
              </a:lnSpc>
              <a:spcAft>
                <a:spcPts val="1275"/>
              </a:spcAft>
            </a:pPr>
            <a:r>
              <a:rPr sz="1632" b="0" i="0" lang="ur-PK">
                <a:solidFill>
                  <a:srgbClr val="15201E"/>
                </a:solidFill>
                <a:latin typeface="Segoe UI"/>
                <a:cs typeface="Noto Nastaliq Urdu"/>
              </a:rPr>
              <a:t>پہلے غذا، پھر مصنوعات</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فرمنٹیشن بطور بیماری</a:t>
            </a:r>
          </a:p>
          <a:p>
            <a:pPr algn="r" rtl="1">
              <a:lnSpc>
                <a:spcPct val="125000"/>
              </a:lnSpc>
              <a:spcAft>
                <a:spcPts val="1275"/>
              </a:spcAft>
            </a:pPr>
            <a:r>
              <a:rPr sz="1632" b="0" i="0" lang="ur-PK">
                <a:solidFill>
                  <a:srgbClr val="15201E"/>
                </a:solidFill>
                <a:latin typeface="Segoe UI"/>
                <a:cs typeface="Noto Nastaliq Urdu"/>
              </a:rPr>
              <a:t>ڈیٹاکس اور آنتوں کی صفائی</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غذا کی ان کی عادتیں رہنمائی سے ملتی ہیں؛ صفائی کے دعووں کی تائید نہیں۔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Probiotics - Fact Sheet for Consumers; NCCIH, Probiotics: Usefulness and Safety; MedlinePlus, Psyllium (drug information)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پروبائیوٹکس ہر ایک کے لیے محفوظ نہیں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شدید بیمار یا کمزور مدافعت؟ انفیکشن ممکن ہے۔</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قبل از وقت پیدا ہونے والے بچوں میں شدید انفیکشن رپورٹ ہوئے۔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اسبغول: بعض دواؤں سے </a:t>
            </a:r>
            <a:r>
              <a:rPr sz="2111" b="0" i="0" lang="en-US">
                <a:solidFill>
                  <a:srgbClr val="15201E"/>
                </a:solidFill>
                <a:latin typeface="Segoe UI"/>
              </a:rPr>
              <a:t>‎3‎</a:t>
            </a:r>
            <a:r>
              <a:rPr sz="2111" b="0" i="0" lang="ur-PK">
                <a:solidFill>
                  <a:srgbClr val="15201E"/>
                </a:solidFill>
                <a:latin typeface="Segoe UI"/>
                <a:cs typeface="Noto Nastaliq Urdu"/>
              </a:rPr>
              <a:t> گھنٹے کا وقفہ رکھیں۔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لیبل پر غلط جاندار درج ہو سکتے ہیں۔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اینٹی بائیوٹک کے ساتھ: کون سی، کتنی، کتنے دن، پوچھیں۔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پاخانے میں خون یا سیاہ پاخانہ: فوراً طبی مدد</a:t>
            </a:r>
          </a:p>
        </p:txBody>
      </p:sp>
      <p:sp>
        <p:nvSpPr>
          <p:cNvPr id="9" name="Oval 8"/>
          <p:cNvSpPr/>
          <p:nvPr/>
        </p:nvSpPr>
        <p:spPr>
          <a:xfrm>
            <a:off x="11313871"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25552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اچانک تیز پیٹ درد: </a:t>
            </a:r>
            <a:r>
              <a:rPr sz="1920" b="0" i="0" lang="en-US">
                <a:solidFill>
                  <a:srgbClr val="15201E"/>
                </a:solidFill>
                <a:latin typeface="Segoe UI"/>
              </a:rPr>
              <a:t>‎911‎</a:t>
            </a:r>
            <a:r>
              <a:rPr sz="1920" b="0" i="0" lang="ur-PK">
                <a:solidFill>
                  <a:srgbClr val="15201E"/>
                </a:solidFill>
                <a:latin typeface="Segoe UI"/>
                <a:cs typeface="Noto Nastaliq Urdu"/>
              </a:rPr>
              <a:t>؛ بڑھتا درد: معالج</a:t>
            </a:r>
          </a:p>
        </p:txBody>
      </p:sp>
      <p:sp>
        <p:nvSpPr>
          <p:cNvPr id="11" name="Oval 10"/>
          <p:cNvSpPr/>
          <p:nvPr/>
        </p:nvSpPr>
        <p:spPr>
          <a:xfrm>
            <a:off x="11313871"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281940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بخار کے ساتھ اسہال، یا اینٹی بائیوٹک کے بعد اسہال: معالج</a:t>
            </a:r>
          </a:p>
        </p:txBody>
      </p:sp>
      <p:sp>
        <p:nvSpPr>
          <p:cNvPr id="13" name="Oval 12"/>
          <p:cNvSpPr/>
          <p:nvPr/>
        </p:nvSpPr>
        <p:spPr>
          <a:xfrm>
            <a:off x="11313871"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38328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گہرا پیشاب، چکر یا الجھن کے ساتھ اسہال: فوری مدد</a:t>
            </a:r>
          </a:p>
        </p:txBody>
      </p:sp>
      <p:sp>
        <p:nvSpPr>
          <p:cNvPr id="15" name="Oval 14"/>
          <p:cNvSpPr/>
          <p:nvPr/>
        </p:nvSpPr>
        <p:spPr>
          <a:xfrm>
            <a:off x="11313871"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394716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وزن کم ہونا یا ہفتوں سے اجابت میں تبدیلی: ملاقات</a:t>
            </a:r>
          </a:p>
        </p:txBody>
      </p:sp>
      <p:sp>
        <p:nvSpPr>
          <p:cNvPr id="17" name="Oval 16"/>
          <p:cNvSpPr/>
          <p:nvPr/>
        </p:nvSpPr>
        <p:spPr>
          <a:xfrm>
            <a:off x="11313871"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640080" y="45110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کینسر یا کم مدافعت میں آنتوں کی نئی علامت: فوراً</a:t>
            </a:r>
          </a:p>
        </p:txBody>
      </p:sp>
      <p:sp>
        <p:nvSpPr>
          <p:cNvPr id="19" name="Rounded Rectangle 1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پاخانے میں خون یا سیاہ پاخانہ: فوراً طبی مدد لیں۔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Fiber; NIDDK, Eating, Diet, &amp; Nutrition for Constipation; U.S. Department of Agriculture and U.S. Department of Health and Human Services, Dietary Guidelines for Americans, 2025-2030; NIH Office of Dietary Supplements, Probiotics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زیادہ فائبر والی ایک ایسی غذا شامل کریں جو پہلے سے پسند ہو</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آہستہ چلیں، اور ساتھ پانی پئیں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خمیری غذا کو کسی عادت کے ساتھ جوڑیں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اپنے پروبائیوٹک کا لیبل پڑھیں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اینٹی بائیوٹک شروع کر رہے ہیں؟ پہلے پوچھیں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ایک پسندیدہ زیادہ فائبر والی غذا سے شروع کریں۔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17</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Fiber</a:t>
            </a:r>
          </a:p>
          <a:p>
            <a:pPr algn="l">
              <a:spcAft>
                <a:spcPts val="1200"/>
              </a:spcAft>
            </a:pPr>
            <a:r>
              <a:rPr sz="1600" b="0" i="0">
                <a:solidFill>
                  <a:srgbClr val="46524F"/>
                </a:solidFill>
                <a:latin typeface="Segoe UI"/>
              </a:rPr>
              <a:t>U.S. Food and Drug Administration — Interactive Nutrition Facts Label: Dietary Fiber</a:t>
            </a:r>
          </a:p>
          <a:p>
            <a:pPr algn="l">
              <a:spcAft>
                <a:spcPts val="1200"/>
              </a:spcAft>
            </a:pPr>
            <a:r>
              <a:rPr sz="1600" b="0" i="0">
                <a:solidFill>
                  <a:srgbClr val="46524F"/>
                </a:solidFill>
                <a:latin typeface="Segoe UI"/>
              </a:rPr>
              <a:t>NIDDK — Eating, Diet, &amp; Nutrition for Constipation</a:t>
            </a:r>
          </a:p>
          <a:p>
            <a:pPr algn="l">
              <a:spcAft>
                <a:spcPts val="1200"/>
              </a:spcAft>
            </a:pPr>
            <a:r>
              <a:rPr sz="1600" b="0" i="0">
                <a:solidFill>
                  <a:srgbClr val="46524F"/>
                </a:solidFill>
                <a:latin typeface="Segoe UI"/>
              </a:rPr>
              <a:t>U.S. Department of Agriculture and U.S. Department of Health and Human Services — Dietary Guidelines for Americans, 2025-2030</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Office of Dietary Supplements — Probiotics - Fact Sheet for Consumers</a:t>
            </a:r>
          </a:p>
          <a:p>
            <a:pPr algn="l">
              <a:spcAft>
                <a:spcPts val="1200"/>
              </a:spcAft>
            </a:pPr>
            <a:r>
              <a:rPr sz="1600" b="0" i="0">
                <a:solidFill>
                  <a:srgbClr val="46524F"/>
                </a:solidFill>
                <a:latin typeface="Segoe UI"/>
              </a:rPr>
              <a:t>NCCIH — Probiotics: Usefulness and Safety</a:t>
            </a:r>
          </a:p>
          <a:p>
            <a:pPr algn="l">
              <a:spcAft>
                <a:spcPts val="1200"/>
              </a:spcAft>
            </a:pPr>
            <a:r>
              <a:rPr sz="1600" b="0" i="0">
                <a:solidFill>
                  <a:srgbClr val="46524F"/>
                </a:solidFill>
                <a:latin typeface="Segoe UI"/>
              </a:rPr>
              <a:t>NCCIH — 6 Things To Know About Probiotics</a:t>
            </a:r>
          </a:p>
          <a:p>
            <a:pPr algn="l">
              <a:spcAft>
                <a:spcPts val="1200"/>
              </a:spcAft>
            </a:pPr>
            <a:r>
              <a:rPr sz="1600" b="0" i="0">
                <a:solidFill>
                  <a:srgbClr val="46524F"/>
                </a:solidFill>
                <a:latin typeface="Segoe UI"/>
              </a:rPr>
              <a:t>NCCIH — "Detoxes" and "Cleanses": What You Need To Know</a:t>
            </a:r>
          </a:p>
          <a:p>
            <a:pPr algn="l">
              <a:spcAft>
                <a:spcPts val="1200"/>
              </a:spcAft>
            </a:pPr>
            <a:r>
              <a:rPr sz="1600" b="0" i="0">
                <a:solidFill>
                  <a:srgbClr val="46524F"/>
                </a:solidFill>
                <a:latin typeface="Segoe UI"/>
              </a:rPr>
              <a:t>MedlinePlus — Psyllium (drug information)</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‎9‎</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فائبر اور پروبائیوٹکس</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18</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کوئی طبی وجہ ہے کہ مجھے فائبر کم کرنا یا اس کی قسم بدلنی چاہیے؟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اگر مجھے اینٹی بائیوٹک کی ضرورت ہو تو کیا پروبائیوٹک میرے لیے فائدہ مند ہے، اور کون سا اسٹرین؟</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کسی دوا کو فائبر سپلیمنٹ سے وقفے پر لینا ضروری ہے؟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میرے مدافعتی نظام اور دیگر بیماریوں کے ساتھ پروبائیوٹک محفوظ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