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bar"/>
        <c:grouping val="clustered"/>
        <c:ser>
          <c:idx val="0"/>
          <c:order val="0"/>
          <c:tx>
            <c:strRef>
              <c:f>Sheet1!$B$1</c:f>
              <c:strCache>
                <c:ptCount val="1"/>
                <c:pt idx="0">
                  <c:v>Grams per day</c:v>
                </c:pt>
              </c:strCache>
            </c:strRef>
          </c:tx>
          <c:spPr>
            <a:solidFill>
              <a:srgbClr val="0E5753"/>
            </a:solidFill>
          </c:spPr>
          <c:cat>
            <c:strRef>
              <c:f>Sheet1!$A$2:$A$5</c:f>
              <c:strCache>
                <c:ptCount val="4"/>
                <c:pt idx="0">
                  <c:v>High end of recommended range</c:v>
                </c:pt>
                <c:pt idx="1">
                  <c:v>Daily Value on food labels</c:v>
                </c:pt>
                <c:pt idx="2">
                  <c:v>Low end of recommended range</c:v>
                </c:pt>
                <c:pt idx="3">
                  <c:v>Average U.S. intake</c:v>
                </c:pt>
              </c:strCache>
            </c:strRef>
          </c:cat>
          <c:val>
            <c:numRef>
              <c:f>Sheet1!$B$2:$B$5</c:f>
              <c:numCache>
                <c:formatCode>General</c:formatCode>
                <c:ptCount val="4"/>
                <c:pt idx="0">
                  <c:v>38</c:v>
                </c:pt>
                <c:pt idx="1">
                  <c:v>28</c:v>
                </c:pt>
                <c:pt idx="2">
                  <c:v>21</c:v>
                </c:pt>
                <c:pt idx="3">
                  <c:v>16</c:v>
                </c:pt>
              </c:numCache>
            </c:numRef>
          </c:val>
        </c:ser>
        <c:dLbls>
          <c:numFmt formatCode="0" sourceLinked="0"/>
          <c:txPr>
            <a:bodyPr/>
            <a:lstStyle/>
            <a:p>
              <a:pPr>
                <a:defRPr sz="1500" b="1"/>
              </a:pPr>
            </a:p>
          </c:txPr>
          <c:dLblPos val="outEnd"/>
          <c:showLegendKey val="0"/>
          <c:showVal val="1"/>
          <c:showCatName val="0"/>
          <c:showSerName val="0"/>
          <c:showPercent val="0"/>
          <c:showBubbleSize val="0"/>
          <c:showLeaderLines val="1"/>
        </c:dLbls>
        <c:gapWidth val="55"/>
        <c:overlap val="-8"/>
        <c:axId val="-2068027336"/>
        <c:axId val="-2113994440"/>
      </c:barChart>
      <c:catAx>
        <c:axId val="-2068027336"/>
        <c:scaling>
          <c:orientation val="minMax"/>
        </c:scaling>
        <c:delete val="0"/>
        <c:axPos val="l"/>
        <c:majorTickMark val="out"/>
        <c:minorTickMark val="none"/>
        <c:tickLblPos val="nextTo"/>
        <c:spPr>
          <a:ln>
            <a:solidFill>
              <a:srgbClr val="DDD8CD"/>
            </a:solidFill>
          </a:ln>
        </c:spPr>
        <c:txPr>
          <a:bodyPr/>
          <a:lstStyle/>
          <a:p>
            <a:pPr>
              <a:defRPr sz="1400"/>
            </a:pPr>
          </a:p>
        </c:txPr>
        <c:crossAx val="-2113994440"/>
        <c:crosses val="autoZero"/>
        <c:auto val="1"/>
        <c:lblAlgn val="ctr"/>
        <c:lblOffset val="100"/>
        <c:noMultiLvlLbl val="0"/>
      </c:catAx>
      <c:valAx>
        <c:axId val="-2113994440"/>
        <c:scaling>
          <c:max val="40.0"/>
          <c:min val="0.0"/>
        </c:scaling>
        <c:delete val="0"/>
        <c:axPos val="b"/>
        <c:majorGridlines>
          <c:spPr>
            <a:ln>
              <a:solidFill>
                <a:srgbClr val="DDD8CD"/>
              </a:solidFill>
            </a:ln>
          </c:spPr>
        </c:majorGridlines>
        <c:numFmt formatCode="0" sourceLinked="0"/>
        <c:majorTickMark val="out"/>
        <c:minorTickMark val="none"/>
        <c:tickLblPos val="nextTo"/>
        <c:spPr>
          <a:ln>
            <a:noFill/>
          </a:ln>
        </c:spPr>
        <c:txPr>
          <a:bodyPr/>
          <a:lstStyle/>
          <a:p>
            <a:pPr>
              <a:defRPr sz="1100">
                <a:solidFill>
                  <a:srgbClr val="5F6A67"/>
                </a:solidFill>
              </a:defRPr>
            </a:pPr>
          </a:p>
        </c:txPr>
        <c:crossAx val="-2068027336"/>
        <c:crosses val="autoZero"/>
      </c:valAx>
    </c:plotArea>
    <c:dispBlanksAs val="gap"/>
  </c:chart>
  <c:txPr>
    <a:bodyPr/>
    <a:lstStyle/>
    <a:p>
      <a:pPr>
        <a:defRPr sz="1300">
          <a:latin typeface="Segoe U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This session covers fiber, fermented foods and probiotics in plain language. Everything on these slides comes from public-health sources, and each slide names its source at the bottom. Please keep questions about your own medicines or bowel symptoms for a pharmacist or prescriber; this is general education, not individual advice.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with the question people actually ask at the counter: which probiotic should I buy? The more useful first question is usually about fiber, because most Americans do not get the recommended amount. And for healthy people, there are no official recommendations for probiotic use at all.</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a sensible order. Fiber from ordinary food first. Fermented foods as part of meals. Then, if you are considering a probiotic, read the label and have a reason. This diagram is our illustration of the sources, not a treatment plan, and nobody is being told to stop a product they find helpful.</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three things are often shelved together but are different. Fiber is a plant substance that adds bulk. Fermented foods are made with microorganisms and support a diverse microbiome, though not all contain probiotics with proven benefits. Probiotic supplements are live organisms, and their effects depend on the exact strain.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the gap. On average Americans eat about 16 grams of fiber a day. The recommendation for older children, teens and adults is 21 to 38 grams, depending on age and sex. That shortfall is why the FDA calls fiber a dietary component of public health concern.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same numbers as a chart, with the 28 gram Daily Value you will see on food labels. On a label, 20 percent of the Daily Value or more per serving counts as high. The practical advice is to add fiber gradually over a few weeks, because going too fast brings gas and cramps.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Why fiber matters. It adds bulk and helps prevent constipation. Soluble fiber, in oats, beans and lentils, turns to gel and has been shown to lower cholesterol. Insoluble fiber, in wheat bran and whole grains, helps food move along. And diets higher in fiber can reduce the risk of cardiovascular disease.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current Dietary Guidelines include a short passage on gut health. Vegetables, fruits, fermented foods such as sauerkraut, kimchi, kefir and miso, and high-fiber foods support a diverse microbiome, while highly processed foods can disrupt it. Keep the claim modest: not every fermented food contains probiotics with proven benefits.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Probiotic evidence, use by use. The best-known use is diarrhea from antibiotics: some strains might lower the risk, especially when started within two days of the first dose, and one review found about half the likelihood, though the conclusion is tentative. In children's acute diarrhea, some studies show bouts about a day shorter and others show no effect.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For ulcerative colitis, probiotics might slightly reduce symptoms alongside medicines, but they do not seem to help Crohn's disease. For irritable bowel syndrome, nobody can yet say which strains help. For most other conditions, strong evidence is lacking. Probiotics are not a replacement for proven treatment.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to read a label. A usable label names the genus, species and strain, for example Lacticaseibacillus rhamnosus GG. A genus alone, such as Lactobacillus, is not enough, because different kinds can have different effects.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bigger CFU number alone does not mean more benefit, and counts fall over time. "Supports gut health" is a structure or function claim made without FDA approval; the FDA has approved no health claims for probiotics. Some products have even contained organisms not on the label.</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historical note. Dr. Majid Ali wrote about fermentation for decades, and his food-first habit, yogurt or kefir for lunch, is consistent with current guidance. The sources used here do not support his fermentation-as-disease framework or his detox and cleanse material; a review found no compelling research for detox diets.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Safety. Probiotics are generally well tolerated in healthy people, but they might cause infections in people who are seriously ill or have weak immune systems, and severe infections have been reported in premature infants. Fiber supplements can affect how some medicines work, so spacing matters. And labels are not always accurate. A pharmacist can read a label with you, check timing with antibiotics and other medicines, and tell you when a product cannot support what it implies. A pharmacist does not diagnose bowel conditions. With psyllium, keep digoxin, aspirin and nitrofurantoin at least 3 hours apart, and drink at least 8 ounces of liquid with each dose.</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warning signs need prompt care. This list is ProperHealth safety wording and is awaiting pharmacist sign-off, so present it as general guidance and direct people to their own care team.</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Five small steps for this week. The first is the most useful for most people: add one high-fiber food you already like, and go slowly.</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All figures in this lecture come from these sources. The full list of claims, with the exact passage each one rests on, is on the topic's sources page. The warning signs also cite: MedlinePlus — Black or tarry stools; NIDDK — Symptoms &amp; Causes of GI Bleeding; MedlinePlus — Abdominal pain; MedlinePlus — Diarrhea; MedlinePlus — Antibiotics; MedlinePlus — Dehydration; MedlinePlus — Weight loss - unintentional; MedlinePlus — Constipation; MedlinePlus — Immunodeficiency diseases.</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Finish with questions people can take to their next appointment. Remind the room that this lecture is a review edition and has not yet been approved by a pharmacist.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chart" Target="../charts/char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FIBER &amp; PROBIOTICS</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a:t>
            </a:r>
          </a:p>
        </p:txBody>
      </p:sp>
      <p:sp>
        <p:nvSpPr>
          <p:cNvPr id="6" name="Rounded Rectangle 5"/>
          <p:cNvSpPr/>
          <p:nvPr/>
        </p:nvSpPr>
        <p:spPr>
          <a:xfrm>
            <a:off x="548640"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95528"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67512"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768096"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234440" y="1161288"/>
            <a:ext cx="4572000" cy="548640"/>
          </a:xfrm>
          <a:prstGeom prst="rect">
            <a:avLst/>
          </a:prstGeom>
          <a:noFill/>
        </p:spPr>
        <p:txBody>
          <a:bodyPr wrap="square" lIns="18288" rIns="18288" tIns="18288" bIns="18288" anchor="ctr">
            <a:spAutoFit/>
          </a:bodyPr>
          <a:lstStyle/>
          <a:p>
            <a:pPr algn="l"/>
            <a:r>
              <a:rPr sz="2400" b="0" i="0">
                <a:solidFill>
                  <a:srgbClr val="F7F5F0"/>
                </a:solidFill>
                <a:latin typeface="Georgia"/>
              </a:rPr>
              <a:t>ProperHealth</a:t>
            </a:r>
          </a:p>
        </p:txBody>
      </p:sp>
      <p:sp>
        <p:nvSpPr>
          <p:cNvPr id="11" name="TextBox 10"/>
          <p:cNvSpPr txBox="1"/>
          <p:nvPr/>
        </p:nvSpPr>
        <p:spPr>
          <a:xfrm>
            <a:off x="548640" y="2148840"/>
            <a:ext cx="9601200" cy="2011680"/>
          </a:xfrm>
          <a:prstGeom prst="rect">
            <a:avLst/>
          </a:prstGeom>
          <a:noFill/>
        </p:spPr>
        <p:txBody>
          <a:bodyPr wrap="square" lIns="18288" rIns="18288" tIns="18288" bIns="18288" anchor="t">
            <a:spAutoFit/>
          </a:bodyPr>
          <a:lstStyle/>
          <a:p>
            <a:pPr algn="l"/>
            <a:r>
              <a:rPr sz="4400" b="0" i="0">
                <a:solidFill>
                  <a:srgbClr val="F7F5F0"/>
                </a:solidFill>
                <a:latin typeface="Georgia"/>
              </a:rPr>
              <a:t>Fiber, fermented foods &amp; probiotics: a patient lecture</a:t>
            </a:r>
          </a:p>
        </p:txBody>
      </p:sp>
      <p:sp>
        <p:nvSpPr>
          <p:cNvPr id="12" name="TextBox 11"/>
          <p:cNvSpPr txBox="1"/>
          <p:nvPr/>
        </p:nvSpPr>
        <p:spPr>
          <a:xfrm>
            <a:off x="548640" y="4160520"/>
            <a:ext cx="8686800" cy="914400"/>
          </a:xfrm>
          <a:prstGeom prst="rect">
            <a:avLst/>
          </a:prstGeom>
          <a:noFill/>
        </p:spPr>
        <p:txBody>
          <a:bodyPr wrap="square" lIns="18288" rIns="18288" tIns="18288" bIns="18288" anchor="t">
            <a:spAutoFit/>
          </a:bodyPr>
          <a:lstStyle/>
          <a:p>
            <a:pPr algn="l"/>
            <a:r>
              <a:rPr sz="2000" b="0" i="0">
                <a:solidFill>
                  <a:srgbClr val="B9D4CF"/>
                </a:solidFill>
                <a:latin typeface="Segoe UI"/>
              </a:rPr>
              <a:t>Where the evidence is broad, where it is narrow, and how to read a probiotic label</a:t>
            </a:r>
          </a:p>
        </p:txBody>
      </p:sp>
      <p:sp>
        <p:nvSpPr>
          <p:cNvPr id="13" name="TextBox 12"/>
          <p:cNvSpPr txBox="1"/>
          <p:nvPr/>
        </p:nvSpPr>
        <p:spPr>
          <a:xfrm>
            <a:off x="548640" y="5120640"/>
            <a:ext cx="8686800" cy="457200"/>
          </a:xfrm>
          <a:prstGeom prst="rect">
            <a:avLst/>
          </a:prstGeom>
          <a:noFill/>
        </p:spPr>
        <p:txBody>
          <a:bodyPr wrap="square" lIns="18288" rIns="18288" tIns="18288" bIns="18288" anchor="t">
            <a:spAutoFit/>
          </a:bodyPr>
          <a:lstStyle/>
          <a:p>
            <a:pPr algn="l"/>
            <a:r>
              <a:rPr sz="1400" b="0" i="0">
                <a:solidFill>
                  <a:srgbClr val="B9D4CF"/>
                </a:solidFill>
                <a:latin typeface="Segoe UI"/>
              </a:rPr>
              <a:t>For patients and families · about 20 minutes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FIBER &amp; PROBIOTICS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U.S. Food and Drug Administration, Interactive Nutrition Facts Label: Dietary Fiber; NIH Office of Dietary Supplements, Probiotics - Fact Sheet for Consumers</a:t>
            </a:r>
          </a:p>
        </p:txBody>
      </p:sp>
      <p:sp>
        <p:nvSpPr>
          <p:cNvPr id="7" name="TextBox 6"/>
          <p:cNvSpPr txBox="1"/>
          <p:nvPr/>
        </p:nvSpPr>
        <p:spPr>
          <a:xfrm>
            <a:off x="548640" y="2237740"/>
            <a:ext cx="10424160" cy="1770380"/>
          </a:xfrm>
          <a:prstGeom prst="rect">
            <a:avLst/>
          </a:prstGeom>
          <a:noFill/>
        </p:spPr>
        <p:txBody>
          <a:bodyPr wrap="square" lIns="18288" rIns="18288" tIns="18288" bIns="18288" anchor="t">
            <a:spAutoFit/>
          </a:bodyPr>
          <a:lstStyle/>
          <a:p>
            <a:pPr algn="l"/>
            <a:r>
              <a:rPr sz="5000" b="0" i="1">
                <a:solidFill>
                  <a:srgbClr val="0A3F3C"/>
                </a:solidFill>
                <a:latin typeface="Georgia"/>
              </a:rPr>
              <a:t>Do you need a probiotic, or just more fiber?</a:t>
            </a:r>
          </a:p>
        </p:txBody>
      </p:sp>
      <p:sp>
        <p:nvSpPr>
          <p:cNvPr id="8" name="Rectangle 7"/>
          <p:cNvSpPr/>
          <p:nvPr/>
        </p:nvSpPr>
        <p:spPr>
          <a:xfrm>
            <a:off x="548640" y="4190999"/>
            <a:ext cx="54864" cy="14325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4145280"/>
            <a:ext cx="9601200" cy="1524000"/>
          </a:xfrm>
          <a:prstGeom prst="rect">
            <a:avLst/>
          </a:prstGeom>
          <a:noFill/>
        </p:spPr>
        <p:txBody>
          <a:bodyPr wrap="square" lIns="18288" rIns="18288" tIns="18288" bIns="18288" anchor="t">
            <a:spAutoFit/>
          </a:bodyPr>
          <a:lstStyle/>
          <a:p>
            <a:pPr algn="l"/>
            <a:r>
              <a:rPr sz="2400" b="0" i="0">
                <a:solidFill>
                  <a:srgbClr val="46524F"/>
                </a:solidFill>
                <a:latin typeface="Segoe UI"/>
              </a:rPr>
              <a:t>Most Americans eat less fiber than recommended. Fermented foods are ordinary good food. Probiotic supplements are a narrower tool: effects depend on the exact strain, and the evidence is strongest for a few specific uses.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FIBER &amp; PROBIOTICS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Eating, Diet, &amp; Nutrition for Constipation; U.S. Department of Agriculture and U.S. Department of Health and Human Services, Dietary Guidelines for Americans, 2025-2030; NIH Office of Dietary Supplements, Probiotics - Fact Sheet for Consumers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Start with fiber, then fermented foods</a:t>
            </a:r>
          </a:p>
        </p:txBody>
      </p:sp>
      <p:sp>
        <p:nvSpPr>
          <p:cNvPr id="8" name="Oval 7"/>
          <p:cNvSpPr/>
          <p:nvPr/>
        </p:nvSpPr>
        <p:spPr>
          <a:xfrm>
            <a:off x="548640"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a:off x="1600200" y="2267712"/>
            <a:ext cx="1642033"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48640"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Fiber from food</a:t>
            </a:r>
          </a:p>
        </p:txBody>
      </p:sp>
      <p:sp>
        <p:nvSpPr>
          <p:cNvPr id="11" name="TextBox 10"/>
          <p:cNvSpPr txBox="1"/>
          <p:nvPr/>
        </p:nvSpPr>
        <p:spPr>
          <a:xfrm>
            <a:off x="548640"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Whole grains, beans and lentils, fruit with the skin on, vegetables.</a:t>
            </a:r>
          </a:p>
        </p:txBody>
      </p:sp>
      <p:sp>
        <p:nvSpPr>
          <p:cNvPr id="12" name="Oval 11"/>
          <p:cNvSpPr/>
          <p:nvPr/>
        </p:nvSpPr>
        <p:spPr>
          <a:xfrm>
            <a:off x="342511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a:off x="447667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425113"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Fermented foods</a:t>
            </a:r>
          </a:p>
        </p:txBody>
      </p:sp>
      <p:sp>
        <p:nvSpPr>
          <p:cNvPr id="15" name="TextBox 14"/>
          <p:cNvSpPr txBox="1"/>
          <p:nvPr/>
        </p:nvSpPr>
        <p:spPr>
          <a:xfrm>
            <a:off x="3425113"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Plain yogurt, kefir, sauerkraut, kimchi or miso, as part of meals.</a:t>
            </a:r>
          </a:p>
        </p:txBody>
      </p:sp>
      <p:sp>
        <p:nvSpPr>
          <p:cNvPr id="16" name="Oval 15"/>
          <p:cNvSpPr/>
          <p:nvPr/>
        </p:nvSpPr>
        <p:spPr>
          <a:xfrm>
            <a:off x="630158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a:off x="735314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301587"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Read the label</a:t>
            </a:r>
          </a:p>
        </p:txBody>
      </p:sp>
      <p:sp>
        <p:nvSpPr>
          <p:cNvPr id="19" name="TextBox 18"/>
          <p:cNvSpPr txBox="1"/>
          <p:nvPr/>
        </p:nvSpPr>
        <p:spPr>
          <a:xfrm>
            <a:off x="6301587"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A usable probiotic label names the genus, species and strain.</a:t>
            </a:r>
          </a:p>
        </p:txBody>
      </p:sp>
      <p:sp>
        <p:nvSpPr>
          <p:cNvPr id="20" name="Oval 19"/>
          <p:cNvSpPr/>
          <p:nvPr/>
        </p:nvSpPr>
        <p:spPr>
          <a:xfrm>
            <a:off x="917806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9178061"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A probiotic for a reason</a:t>
            </a:r>
          </a:p>
        </p:txBody>
      </p:sp>
      <p:sp>
        <p:nvSpPr>
          <p:cNvPr id="22" name="TextBox 21"/>
          <p:cNvSpPr txBox="1"/>
          <p:nvPr/>
        </p:nvSpPr>
        <p:spPr>
          <a:xfrm>
            <a:off x="9178061"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Ask which product, what dose and for how long.</a:t>
            </a:r>
          </a:p>
        </p:txBody>
      </p:sp>
      <p:sp>
        <p:nvSpPr>
          <p:cNvPr id="23" name="Rounded Rectangle 22"/>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 probiotic comes last, and only for a reason.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FIBER &amp; PROBIOTICS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Fiber; U.S. Department of Agriculture and U.S. Department of Health and Human Services, Dietary Guidelines for Americans, 2025-2030; NIH Office of Dietary Supplements, Probiotics - Fact Sheet for Consumers; NCCIH, Probiotics: Usefulness and Safety</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Fiber, fermented foods and probiotics differ</a:t>
            </a:r>
          </a:p>
        </p:txBody>
      </p:sp>
      <p:sp>
        <p:nvSpPr>
          <p:cNvPr id="8" name="Rounded Rectangle 7"/>
          <p:cNvSpPr/>
          <p:nvPr/>
        </p:nvSpPr>
        <p:spPr>
          <a:xfrm>
            <a:off x="548640" y="1691640"/>
            <a:ext cx="3515258"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828800"/>
            <a:ext cx="3058058" cy="822960"/>
          </a:xfrm>
          <a:prstGeom prst="rect">
            <a:avLst/>
          </a:prstGeom>
          <a:noFill/>
        </p:spPr>
        <p:txBody>
          <a:bodyPr wrap="square" lIns="18288" rIns="18288" tIns="18288" bIns="18288" anchor="t">
            <a:spAutoFit/>
          </a:bodyPr>
          <a:lstStyle/>
          <a:p>
            <a:pPr algn="l"/>
            <a:r>
              <a:rPr sz="1900" b="1" i="0">
                <a:solidFill>
                  <a:srgbClr val="0A3F3C"/>
                </a:solidFill>
                <a:latin typeface="Segoe UI"/>
              </a:rPr>
              <a:t>Dietary fiber</a:t>
            </a:r>
          </a:p>
        </p:txBody>
      </p:sp>
      <p:sp>
        <p:nvSpPr>
          <p:cNvPr id="10" name="TextBox 9"/>
          <p:cNvSpPr txBox="1"/>
          <p:nvPr/>
        </p:nvSpPr>
        <p:spPr>
          <a:xfrm>
            <a:off x="777240"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Found in fruits, vegetables and grains.</a:t>
            </a:r>
          </a:p>
          <a:p>
            <a:pPr algn="l">
              <a:spcAft>
                <a:spcPts val="1350"/>
              </a:spcAft>
            </a:pPr>
            <a:r>
              <a:rPr sz="1800" b="0" i="0">
                <a:solidFill>
                  <a:srgbClr val="15201E"/>
                </a:solidFill>
                <a:latin typeface="Segoe UI"/>
              </a:rPr>
              <a:t>Adds bulk and helps prevent constipation.</a:t>
            </a:r>
          </a:p>
          <a:p>
            <a:pPr algn="l">
              <a:spcAft>
                <a:spcPts val="1350"/>
              </a:spcAft>
            </a:pPr>
            <a:r>
              <a:rPr sz="1800" b="0" i="0">
                <a:solidFill>
                  <a:srgbClr val="15201E"/>
                </a:solidFill>
                <a:latin typeface="Segoe UI"/>
              </a:rPr>
              <a:t>Most Americans fall short.</a:t>
            </a:r>
          </a:p>
        </p:txBody>
      </p:sp>
      <p:sp>
        <p:nvSpPr>
          <p:cNvPr id="11" name="Rounded Rectangle 10"/>
          <p:cNvSpPr/>
          <p:nvPr/>
        </p:nvSpPr>
        <p:spPr>
          <a:xfrm>
            <a:off x="4338218" y="1691640"/>
            <a:ext cx="3515258"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66818" y="1828800"/>
            <a:ext cx="3058058" cy="822960"/>
          </a:xfrm>
          <a:prstGeom prst="rect">
            <a:avLst/>
          </a:prstGeom>
          <a:noFill/>
        </p:spPr>
        <p:txBody>
          <a:bodyPr wrap="square" lIns="18288" rIns="18288" tIns="18288" bIns="18288" anchor="t">
            <a:spAutoFit/>
          </a:bodyPr>
          <a:lstStyle/>
          <a:p>
            <a:pPr algn="l"/>
            <a:r>
              <a:rPr sz="1900" b="1" i="0">
                <a:solidFill>
                  <a:srgbClr val="15201E"/>
                </a:solidFill>
                <a:latin typeface="Segoe UI"/>
              </a:rPr>
              <a:t>Fermented foods</a:t>
            </a:r>
          </a:p>
        </p:txBody>
      </p:sp>
      <p:sp>
        <p:nvSpPr>
          <p:cNvPr id="13" name="TextBox 12"/>
          <p:cNvSpPr txBox="1"/>
          <p:nvPr/>
        </p:nvSpPr>
        <p:spPr>
          <a:xfrm>
            <a:off x="4566818"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Made with microorganisms: yogurt, cheese, miso, kimchi, sauerkraut.</a:t>
            </a:r>
          </a:p>
          <a:p>
            <a:pPr algn="l">
              <a:spcAft>
                <a:spcPts val="1350"/>
              </a:spcAft>
            </a:pPr>
            <a:r>
              <a:rPr sz="1800" b="0" i="0">
                <a:solidFill>
                  <a:srgbClr val="15201E"/>
                </a:solidFill>
                <a:latin typeface="Segoe UI"/>
              </a:rPr>
              <a:t>Support a diverse microbiome, with vegetables, fruits and fiber.</a:t>
            </a:r>
          </a:p>
          <a:p>
            <a:pPr algn="l">
              <a:spcAft>
                <a:spcPts val="1350"/>
              </a:spcAft>
            </a:pPr>
            <a:r>
              <a:rPr sz="1800" b="0" i="0">
                <a:solidFill>
                  <a:srgbClr val="15201E"/>
                </a:solidFill>
                <a:latin typeface="Segoe UI"/>
              </a:rPr>
              <a:t>Not all contain probiotics with proven benefits.</a:t>
            </a:r>
          </a:p>
        </p:txBody>
      </p:sp>
      <p:sp>
        <p:nvSpPr>
          <p:cNvPr id="14" name="Rounded Rectangle 13"/>
          <p:cNvSpPr/>
          <p:nvPr/>
        </p:nvSpPr>
        <p:spPr>
          <a:xfrm>
            <a:off x="8127796" y="1691640"/>
            <a:ext cx="3515258"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356396" y="1828800"/>
            <a:ext cx="3058058" cy="822960"/>
          </a:xfrm>
          <a:prstGeom prst="rect">
            <a:avLst/>
          </a:prstGeom>
          <a:noFill/>
        </p:spPr>
        <p:txBody>
          <a:bodyPr wrap="square" lIns="18288" rIns="18288" tIns="18288" bIns="18288" anchor="t">
            <a:spAutoFit/>
          </a:bodyPr>
          <a:lstStyle/>
          <a:p>
            <a:pPr algn="l"/>
            <a:r>
              <a:rPr sz="1900" b="1" i="0">
                <a:solidFill>
                  <a:srgbClr val="7A5300"/>
                </a:solidFill>
                <a:latin typeface="Segoe UI"/>
              </a:rPr>
              <a:t>Probiotic supplements</a:t>
            </a:r>
          </a:p>
        </p:txBody>
      </p:sp>
      <p:sp>
        <p:nvSpPr>
          <p:cNvPr id="16" name="TextBox 15"/>
          <p:cNvSpPr txBox="1"/>
          <p:nvPr/>
        </p:nvSpPr>
        <p:spPr>
          <a:xfrm>
            <a:off x="8356396"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Live microorganisms, taken in sufficient amounts.</a:t>
            </a:r>
          </a:p>
          <a:p>
            <a:pPr algn="l">
              <a:spcAft>
                <a:spcPts val="1350"/>
              </a:spcAft>
            </a:pPr>
            <a:r>
              <a:rPr sz="1800" b="0" i="0">
                <a:solidFill>
                  <a:srgbClr val="15201E"/>
                </a:solidFill>
                <a:latin typeface="Segoe UI"/>
              </a:rPr>
              <a:t>Effects depend on the exact strain.</a:t>
            </a:r>
          </a:p>
          <a:p>
            <a:pPr algn="l">
              <a:spcAft>
                <a:spcPts val="1350"/>
              </a:spcAft>
            </a:pPr>
            <a:r>
              <a:rPr sz="1800" b="0" i="0">
                <a:solidFill>
                  <a:srgbClr val="15201E"/>
                </a:solidFill>
                <a:latin typeface="Segoe UI"/>
              </a:rPr>
              <a:t>Sold without FDA approval before marketing.</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Probiotic effects depend on the exact strain.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FIBER &amp; PROBIOTICS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Fiber; U.S. Food and Drug Administration, Interactive Nutrition Facts Label: Dietary Fiber</a:t>
            </a:r>
          </a:p>
        </p:txBody>
      </p:sp>
      <p:sp>
        <p:nvSpPr>
          <p:cNvPr id="7" name="TextBox 6"/>
          <p:cNvSpPr txBox="1"/>
          <p:nvPr/>
        </p:nvSpPr>
        <p:spPr>
          <a:xfrm>
            <a:off x="548640" y="1097280"/>
            <a:ext cx="6400800" cy="1463040"/>
          </a:xfrm>
          <a:prstGeom prst="rect">
            <a:avLst/>
          </a:prstGeom>
          <a:noFill/>
        </p:spPr>
        <p:txBody>
          <a:bodyPr wrap="square" lIns="18288" rIns="18288" tIns="18288" bIns="18288" anchor="t">
            <a:spAutoFit/>
          </a:bodyPr>
          <a:lstStyle/>
          <a:p>
            <a:pPr algn="l"/>
            <a:r>
              <a:rPr sz="7200" b="0" i="0">
                <a:solidFill>
                  <a:srgbClr val="0A3F3C"/>
                </a:solidFill>
                <a:latin typeface="Georgia"/>
              </a:rPr>
              <a:t>16 g</a:t>
            </a:r>
          </a:p>
        </p:txBody>
      </p:sp>
      <p:sp>
        <p:nvSpPr>
          <p:cNvPr id="8" name="TextBox 7"/>
          <p:cNvSpPr txBox="1"/>
          <p:nvPr/>
        </p:nvSpPr>
        <p:spPr>
          <a:xfrm>
            <a:off x="548640" y="2697480"/>
            <a:ext cx="6035040" cy="1097280"/>
          </a:xfrm>
          <a:prstGeom prst="rect">
            <a:avLst/>
          </a:prstGeom>
          <a:noFill/>
        </p:spPr>
        <p:txBody>
          <a:bodyPr wrap="square" lIns="18288" rIns="18288" tIns="18288" bIns="18288" anchor="t">
            <a:spAutoFit/>
          </a:bodyPr>
          <a:lstStyle/>
          <a:p>
            <a:pPr algn="l"/>
            <a:r>
              <a:rPr sz="2400" b="0" i="0">
                <a:solidFill>
                  <a:srgbClr val="46524F"/>
                </a:solidFill>
                <a:latin typeface="Segoe UI"/>
              </a:rPr>
              <a:t>Average daily fiber intake in the U.S.</a:t>
            </a:r>
          </a:p>
        </p:txBody>
      </p:sp>
      <p:sp>
        <p:nvSpPr>
          <p:cNvPr id="9" name="Rectangle 8"/>
          <p:cNvSpPr/>
          <p:nvPr/>
        </p:nvSpPr>
        <p:spPr>
          <a:xfrm>
            <a:off x="7269480" y="1234440"/>
            <a:ext cx="45720" cy="329184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589520" y="1188720"/>
            <a:ext cx="4023360" cy="914400"/>
          </a:xfrm>
          <a:prstGeom prst="rect">
            <a:avLst/>
          </a:prstGeom>
          <a:noFill/>
        </p:spPr>
        <p:txBody>
          <a:bodyPr wrap="square" lIns="18288" rIns="18288" tIns="18288" bIns="18288" anchor="t">
            <a:spAutoFit/>
          </a:bodyPr>
          <a:lstStyle/>
          <a:p>
            <a:pPr algn="l"/>
            <a:r>
              <a:rPr sz="3400" b="0" i="0">
                <a:solidFill>
                  <a:srgbClr val="0A3F3C"/>
                </a:solidFill>
                <a:latin typeface="Georgia"/>
              </a:rPr>
              <a:t>21–38 g</a:t>
            </a:r>
          </a:p>
        </p:txBody>
      </p:sp>
      <p:sp>
        <p:nvSpPr>
          <p:cNvPr id="11" name="TextBox 10"/>
          <p:cNvSpPr txBox="1"/>
          <p:nvPr/>
        </p:nvSpPr>
        <p:spPr>
          <a:xfrm>
            <a:off x="7589520" y="2148840"/>
            <a:ext cx="4023360" cy="2194560"/>
          </a:xfrm>
          <a:prstGeom prst="rect">
            <a:avLst/>
          </a:prstGeom>
          <a:noFill/>
        </p:spPr>
        <p:txBody>
          <a:bodyPr wrap="square" lIns="18288" rIns="18288" tIns="18288" bIns="18288" anchor="t">
            <a:spAutoFit/>
          </a:bodyPr>
          <a:lstStyle/>
          <a:p>
            <a:pPr algn="l"/>
            <a:r>
              <a:rPr sz="1900" b="0" i="0">
                <a:solidFill>
                  <a:srgbClr val="46524F"/>
                </a:solidFill>
                <a:latin typeface="Segoe UI"/>
              </a:rPr>
              <a:t>Recommended for older children, teens and adults.</a:t>
            </a:r>
          </a:p>
        </p:txBody>
      </p:sp>
      <p:sp>
        <p:nvSpPr>
          <p:cNvPr id="12" name="Rounded Rectangle 11"/>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Average intake is about 16 g; aim for 21 to 38.</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FIBER &amp; PROBIOTICS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Fiber; U.S. Food and Drug Administration, Interactive Nutrition Facts Label: Dietary Fiber</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The gap, next to the label's Daily Value</a:t>
            </a:r>
          </a:p>
        </p:txBody>
      </p:sp>
      <p:sp>
        <p:nvSpPr>
          <p:cNvPr id="8" name="TextBox 7"/>
          <p:cNvSpPr txBox="1"/>
          <p:nvPr/>
        </p:nvSpPr>
        <p:spPr>
          <a:xfrm>
            <a:off x="548640" y="1572768"/>
            <a:ext cx="6675120" cy="365760"/>
          </a:xfrm>
          <a:prstGeom prst="rect">
            <a:avLst/>
          </a:prstGeom>
          <a:noFill/>
        </p:spPr>
        <p:txBody>
          <a:bodyPr wrap="square" lIns="18288" rIns="18288" tIns="18288" bIns="18288" anchor="t">
            <a:spAutoFit/>
          </a:bodyPr>
          <a:lstStyle/>
          <a:p>
            <a:pPr algn="l"/>
            <a:r>
              <a:rPr sz="1350" b="0" i="0">
                <a:solidFill>
                  <a:srgbClr val="5F6A67"/>
                </a:solidFill>
                <a:latin typeface="Segoe UI"/>
              </a:rPr>
              <a:t>Fiber: what Americans eat, and what is recommended</a:t>
            </a:r>
          </a:p>
        </p:txBody>
      </p:sp>
      <p:graphicFrame>
        <p:nvGraphicFramePr>
          <p:cNvPr id="9" name="Chart 8"/>
          <p:cNvGraphicFramePr>
            <a:graphicFrameLocks noGrp="1"/>
          </p:cNvGraphicFramePr>
          <p:nvPr/>
        </p:nvGraphicFramePr>
        <p:xfrm>
          <a:off x="548640" y="2331720"/>
          <a:ext cx="6675120" cy="2788920"/>
        </p:xfrm>
        <a:graphic>
          <a:graphicData uri="http://schemas.openxmlformats.org/drawingml/2006/chart">
            <c:chart xmlns:c="http://schemas.openxmlformats.org/drawingml/2006/chart" r:id="rId3"/>
          </a:graphicData>
        </a:graphic>
      </p:graphicFrame>
      <p:sp>
        <p:nvSpPr>
          <p:cNvPr id="10" name="Rounded Rectangle 9"/>
          <p:cNvSpPr/>
          <p:nvPr/>
        </p:nvSpPr>
        <p:spPr>
          <a:xfrm>
            <a:off x="7498079" y="1691640"/>
            <a:ext cx="4144975"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680959" y="1783080"/>
            <a:ext cx="3779215" cy="457200"/>
          </a:xfrm>
          <a:prstGeom prst="rect">
            <a:avLst/>
          </a:prstGeom>
          <a:noFill/>
        </p:spPr>
        <p:txBody>
          <a:bodyPr wrap="square" lIns="18288" rIns="18288" tIns="18288" bIns="18288" anchor="t">
            <a:spAutoFit/>
          </a:bodyPr>
          <a:lstStyle/>
          <a:p>
            <a:pPr algn="l"/>
            <a:r>
              <a:rPr sz="1500" b="1" i="0">
                <a:solidFill>
                  <a:srgbClr val="15201E"/>
                </a:solidFill>
                <a:latin typeface="Segoe UI"/>
              </a:rPr>
              <a:t>What these numbers are</a:t>
            </a:r>
          </a:p>
        </p:txBody>
      </p:sp>
      <p:sp>
        <p:nvSpPr>
          <p:cNvPr id="12" name="TextBox 11"/>
          <p:cNvSpPr txBox="1"/>
          <p:nvPr/>
        </p:nvSpPr>
        <p:spPr>
          <a:xfrm>
            <a:off x="7680959" y="2286000"/>
            <a:ext cx="3779215" cy="2103120"/>
          </a:xfrm>
          <a:prstGeom prst="rect">
            <a:avLst/>
          </a:prstGeom>
          <a:noFill/>
        </p:spPr>
        <p:txBody>
          <a:bodyPr wrap="square" lIns="18288" rIns="18288" tIns="18288" bIns="18288" anchor="t">
            <a:spAutoFit/>
          </a:bodyPr>
          <a:lstStyle/>
          <a:p>
            <a:pPr algn="l">
              <a:spcAft>
                <a:spcPts val="937"/>
              </a:spcAft>
            </a:pPr>
            <a:r>
              <a:rPr sz="1250" b="0" i="0">
                <a:solidFill>
                  <a:srgbClr val="15201E"/>
                </a:solidFill>
                <a:latin typeface="Segoe UI"/>
              </a:rPr>
              <a:t>Average U.S. intake and the recommended range for older children, teens and adults.</a:t>
            </a:r>
          </a:p>
          <a:p>
            <a:pPr algn="l">
              <a:spcAft>
                <a:spcPts val="937"/>
              </a:spcAft>
            </a:pPr>
            <a:r>
              <a:rPr sz="1250" b="0" i="0">
                <a:solidFill>
                  <a:srgbClr val="15201E"/>
                </a:solidFill>
                <a:latin typeface="Segoe UI"/>
              </a:rPr>
              <a:t>The Daily Value printed on food labels, based on a 2,000-calorie diet.</a:t>
            </a:r>
          </a:p>
        </p:txBody>
      </p:sp>
      <p:sp>
        <p:nvSpPr>
          <p:cNvPr id="13" name="Rounded Rectangle 12"/>
          <p:cNvSpPr/>
          <p:nvPr/>
        </p:nvSpPr>
        <p:spPr>
          <a:xfrm>
            <a:off x="7680959" y="4315968"/>
            <a:ext cx="3779215" cy="640080"/>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790688" y="4334256"/>
            <a:ext cx="3559759" cy="603504"/>
          </a:xfrm>
          <a:prstGeom prst="rect">
            <a:avLst/>
          </a:prstGeom>
          <a:noFill/>
        </p:spPr>
        <p:txBody>
          <a:bodyPr wrap="square" lIns="18288" rIns="18288" tIns="18288" bIns="18288" anchor="ctr">
            <a:spAutoFit/>
          </a:bodyPr>
          <a:lstStyle/>
          <a:p>
            <a:pPr algn="l"/>
            <a:r>
              <a:rPr sz="1150" b="0" i="0">
                <a:solidFill>
                  <a:srgbClr val="7A5300"/>
                </a:solidFill>
                <a:latin typeface="Segoe UI"/>
              </a:rPr>
              <a:t>Published averages and recommendations, not a measurement of any person or of a ProperHealth or Clarkson service.</a:t>
            </a:r>
          </a:p>
        </p:txBody>
      </p:sp>
      <p:sp>
        <p:nvSpPr>
          <p:cNvPr id="15" name="Rounded Rectangle 14"/>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Add fiber gradually over a few weeks.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FIBER &amp; PROBIOTICS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Fiber; U.S. Food and Drug Administration, Interactive Nutrition Facts Label: Dietary Fiber</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Fiber helps the bowel and the heart</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Adds bulk, helps you feel full and helps prevent constipation.</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Soluble fiber turns to gel and slows digestion; it lowers cholesterol.</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Insoluble fiber adds bulk and moves food along.</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Higher-fiber diets can reduce the risk of cardiovascular disease.</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Soluble fiber, in oats and beans, lowers cholesterol.</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FIBER &amp; PROBIOTICS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U.S. Department of Agriculture and U.S. Department of Health and Human Services, Dietary Guidelines for Americans, 2025-2030; NIH Office of Dietary Supplements, Probiotics - Fact Sheet for Consumers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Fermented foods support a diverse microbiome</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Fermented foods and high-fiber foods support a diverse microbiome.</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Highly processed foods can disrupt that balance.</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Not all fermented foods contain probiotics with proven benefits.</a:t>
            </a:r>
          </a:p>
        </p:txBody>
      </p:sp>
      <p:sp>
        <p:nvSpPr>
          <p:cNvPr id="14" name="Rounded Rectangle 13"/>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Not every fermented food contains a proven probiotic.</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FIBER &amp; PROBIOTICS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NIH Office of Dietary Supplements, Probiotics - Fact Sheet for Consumers; NCCIH, Probiotics: Usefulness and Safety</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Evidence is best for antibiotic diarrhea</a:t>
            </a:r>
          </a:p>
        </p:txBody>
      </p:sp>
      <p:graphicFrame>
        <p:nvGraphicFramePr>
          <p:cNvPr id="8" name="Table 7"/>
          <p:cNvGraphicFramePr>
            <a:graphicFrameLocks noGrp="1"/>
          </p:cNvGraphicFramePr>
          <p:nvPr/>
        </p:nvGraphicFramePr>
        <p:xfrm>
          <a:off x="548640" y="1783080"/>
          <a:ext cx="11094414" cy="2560320"/>
        </p:xfrm>
        <a:graphic>
          <a:graphicData uri="http://schemas.openxmlformats.org/drawingml/2006/table">
            <a:tbl>
              <a:tblPr firstRow="1" bandRow="0">
                <a:tableStyleId>{5C22544A-7EE6-4342-B048-85BDC9FD1C3A}</a:tableStyleId>
              </a:tblPr>
              <a:tblGrid>
                <a:gridCol w="2901616"/>
                <a:gridCol w="4096399"/>
                <a:gridCol w="4096399"/>
              </a:tblGrid>
              <a:tr h="640080">
                <a:tc>
                  <a:txBody>
                    <a:bodyPr/>
                    <a:lstStyle/>
                    <a:p>
                      <a:pPr algn="l"/>
                      <a:r>
                        <a:rPr sz="1400" b="1" i="0">
                          <a:solidFill>
                            <a:srgbClr val="46524F"/>
                          </a:solidFill>
                          <a:latin typeface="Segoe UI"/>
                        </a:rPr>
                        <a:t>Use</a:t>
                      </a:r>
                    </a:p>
                  </a:txBody>
                  <a:tcPr marL="128016" marR="128016" anchor="ctr">
                    <a:solidFill>
                      <a:srgbClr val="EFECE4"/>
                    </a:solidFill>
                  </a:tcPr>
                </a:tc>
                <a:tc>
                  <a:txBody>
                    <a:bodyPr/>
                    <a:lstStyle/>
                    <a:p>
                      <a:pPr algn="l"/>
                      <a:r>
                        <a:rPr sz="1400" b="1" i="0">
                          <a:solidFill>
                            <a:srgbClr val="46524F"/>
                          </a:solidFill>
                          <a:latin typeface="Segoe UI"/>
                        </a:rPr>
                        <a:t>What studies show</a:t>
                      </a:r>
                    </a:p>
                  </a:txBody>
                  <a:tcPr marL="128016" marR="128016" anchor="ctr">
                    <a:solidFill>
                      <a:srgbClr val="EFECE4"/>
                    </a:solidFill>
                  </a:tcPr>
                </a:tc>
                <a:tc>
                  <a:txBody>
                    <a:bodyPr/>
                    <a:lstStyle/>
                    <a:p>
                      <a:pPr algn="l"/>
                      <a:r>
                        <a:rPr sz="1400" b="1" i="0">
                          <a:solidFill>
                            <a:srgbClr val="46524F"/>
                          </a:solidFill>
                          <a:latin typeface="Segoe UI"/>
                        </a:rPr>
                        <a:t>How strong</a:t>
                      </a:r>
                    </a:p>
                  </a:txBody>
                  <a:tcPr marL="128016" marR="128016" anchor="ctr">
                    <a:solidFill>
                      <a:srgbClr val="EFECE4"/>
                    </a:solidFill>
                  </a:tcPr>
                </a:tc>
              </a:tr>
              <a:tr h="640080">
                <a:tc>
                  <a:txBody>
                    <a:bodyPr/>
                    <a:lstStyle/>
                    <a:p>
                      <a:pPr algn="l"/>
                      <a:r>
                        <a:rPr sz="1900" b="1" i="0">
                          <a:solidFill>
                            <a:srgbClr val="15201E"/>
                          </a:solidFill>
                          <a:latin typeface="Segoe UI"/>
                        </a:rPr>
                        <a:t>Diarrhea from antibiotics</a:t>
                      </a:r>
                    </a:p>
                  </a:txBody>
                  <a:tcPr marL="128016" marR="128016" anchor="ctr">
                    <a:solidFill>
                      <a:srgbClr val="FFFFFF"/>
                    </a:solidFill>
                  </a:tcPr>
                </a:tc>
                <a:tc>
                  <a:txBody>
                    <a:bodyPr/>
                    <a:lstStyle/>
                    <a:p>
                      <a:pPr algn="l"/>
                      <a:r>
                        <a:rPr sz="1900" b="0" i="0">
                          <a:solidFill>
                            <a:srgbClr val="15201E"/>
                          </a:solidFill>
                          <a:latin typeface="Segoe UI"/>
                        </a:rPr>
                        <a:t>Some strains might lower the risk, especially started within 2 days of the first dose. One review found about half the likelihood.</a:t>
                      </a:r>
                    </a:p>
                  </a:txBody>
                  <a:tcPr marL="128016" marR="128016" anchor="ctr">
                    <a:solidFill>
                      <a:srgbClr val="F6ECDB"/>
                    </a:solidFill>
                  </a:tcPr>
                </a:tc>
                <a:tc>
                  <a:txBody>
                    <a:bodyPr/>
                    <a:lstStyle/>
                    <a:p>
                      <a:pPr algn="l"/>
                      <a:r>
                        <a:rPr sz="1900" b="0" i="0">
                          <a:solidFill>
                            <a:srgbClr val="15201E"/>
                          </a:solidFill>
                          <a:latin typeface="Segoe UI"/>
                        </a:rPr>
                        <a:t>Moderate; the conclusion is considered tentative.</a:t>
                      </a:r>
                    </a:p>
                  </a:txBody>
                  <a:tcPr marL="128016" marR="128016" anchor="ctr">
                    <a:solidFill>
                      <a:srgbClr val="FFFFFF"/>
                    </a:solidFill>
                  </a:tcPr>
                </a:tc>
              </a:tr>
              <a:tr h="640080">
                <a:tc>
                  <a:txBody>
                    <a:bodyPr/>
                    <a:lstStyle/>
                    <a:p>
                      <a:pPr algn="l"/>
                      <a:r>
                        <a:rPr sz="1900" b="1" i="0">
                          <a:solidFill>
                            <a:srgbClr val="15201E"/>
                          </a:solidFill>
                          <a:latin typeface="Segoe UI"/>
                        </a:rPr>
                        <a:t>Acute diarrhea in children</a:t>
                      </a:r>
                    </a:p>
                  </a:txBody>
                  <a:tcPr marL="128016" marR="128016" anchor="ctr">
                    <a:solidFill>
                      <a:srgbClr val="FFFFFF"/>
                    </a:solidFill>
                  </a:tcPr>
                </a:tc>
                <a:tc>
                  <a:txBody>
                    <a:bodyPr/>
                    <a:lstStyle/>
                    <a:p>
                      <a:pPr algn="l"/>
                      <a:r>
                        <a:rPr sz="1900" b="0" i="0">
                          <a:solidFill>
                            <a:srgbClr val="15201E"/>
                          </a:solidFill>
                          <a:latin typeface="Segoe UI"/>
                        </a:rPr>
                        <a:t>Certain probiotics shortened bouts by about 1 day in some studies; other studies showed no effect.</a:t>
                      </a:r>
                    </a:p>
                  </a:txBody>
                  <a:tcPr marL="128016" marR="128016" anchor="ctr">
                    <a:solidFill>
                      <a:srgbClr val="F6ECDB"/>
                    </a:solidFill>
                  </a:tcPr>
                </a:tc>
                <a:tc>
                  <a:txBody>
                    <a:bodyPr/>
                    <a:lstStyle/>
                    <a:p>
                      <a:pPr algn="l"/>
                      <a:r>
                        <a:rPr sz="1900" b="0" i="0">
                          <a:solidFill>
                            <a:srgbClr val="15201E"/>
                          </a:solidFill>
                          <a:latin typeface="Segoe UI"/>
                        </a:rPr>
                        <a:t>Mixed.</a:t>
                      </a:r>
                    </a:p>
                  </a:txBody>
                  <a:tcPr marL="128016" marR="128016" anchor="ctr">
                    <a:solidFill>
                      <a:srgbClr val="FFFFFF"/>
                    </a:solidFill>
                  </a:tcPr>
                </a:tc>
              </a:tr>
              <a:tr h="640080">
                <a:tc>
                  <a:txBody>
                    <a:bodyPr/>
                    <a:lstStyle/>
                    <a:p>
                      <a:pPr algn="l"/>
                      <a:r>
                        <a:rPr sz="1900" b="1" i="0">
                          <a:solidFill>
                            <a:srgbClr val="15201E"/>
                          </a:solidFill>
                          <a:latin typeface="Segoe UI"/>
                        </a:rPr>
                        <a:t>Irritable bowel syndrome</a:t>
                      </a:r>
                    </a:p>
                  </a:txBody>
                  <a:tcPr marL="128016" marR="128016" anchor="ctr">
                    <a:solidFill>
                      <a:srgbClr val="FFFFFF"/>
                    </a:solidFill>
                  </a:tcPr>
                </a:tc>
                <a:tc>
                  <a:txBody>
                    <a:bodyPr/>
                    <a:lstStyle/>
                    <a:p>
                      <a:pPr algn="l"/>
                      <a:r>
                        <a:rPr sz="1900" b="0" i="0">
                          <a:solidFill>
                            <a:srgbClr val="15201E"/>
                          </a:solidFill>
                          <a:latin typeface="Segoe UI"/>
                        </a:rPr>
                        <a:t>May help overall symptoms and pain, but no one can yet say which strains.</a:t>
                      </a:r>
                    </a:p>
                  </a:txBody>
                  <a:tcPr marL="128016" marR="128016" anchor="ctr">
                    <a:solidFill>
                      <a:srgbClr val="F6ECDB"/>
                    </a:solidFill>
                  </a:tcPr>
                </a:tc>
                <a:tc>
                  <a:txBody>
                    <a:bodyPr/>
                    <a:lstStyle/>
                    <a:p>
                      <a:pPr algn="l"/>
                      <a:r>
                        <a:rPr sz="1900" b="0" i="0">
                          <a:solidFill>
                            <a:srgbClr val="15201E"/>
                          </a:solidFill>
                          <a:latin typeface="Segoe UI"/>
                        </a:rPr>
                        <a:t>Uncertain.</a:t>
                      </a:r>
                    </a:p>
                  </a:txBody>
                  <a:tcPr marL="128016" marR="128016" anchor="ctr">
                    <a:solidFill>
                      <a:srgbClr val="FFFFFF"/>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Even there, the conclusion is considered tentative.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FIBER &amp; PROBIOTICS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NCCIH, Probiotics: Usefulness and Safety; NIH Office of Dietary Supplements, Probiotics - Fact Sheet for Consumers; NCCIH, 6 Things To Know About Probiotics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For most other uses, evidence is weak</a:t>
            </a:r>
          </a:p>
        </p:txBody>
      </p:sp>
      <p:graphicFrame>
        <p:nvGraphicFramePr>
          <p:cNvPr id="8" name="Table 7"/>
          <p:cNvGraphicFramePr>
            <a:graphicFrameLocks noGrp="1"/>
          </p:cNvGraphicFramePr>
          <p:nvPr/>
        </p:nvGraphicFramePr>
        <p:xfrm>
          <a:off x="548640" y="1783080"/>
          <a:ext cx="11094414" cy="1920239"/>
        </p:xfrm>
        <a:graphic>
          <a:graphicData uri="http://schemas.openxmlformats.org/drawingml/2006/table">
            <a:tbl>
              <a:tblPr firstRow="1" bandRow="0">
                <a:tableStyleId>{5C22544A-7EE6-4342-B048-85BDC9FD1C3A}</a:tableStyleId>
              </a:tblPr>
              <a:tblGrid>
                <a:gridCol w="3956148"/>
                <a:gridCol w="4128154"/>
                <a:gridCol w="3010112"/>
              </a:tblGrid>
              <a:tr h="640079">
                <a:tc>
                  <a:txBody>
                    <a:bodyPr/>
                    <a:lstStyle/>
                    <a:p>
                      <a:pPr algn="l"/>
                      <a:r>
                        <a:rPr sz="1400" b="1" i="0">
                          <a:solidFill>
                            <a:srgbClr val="46524F"/>
                          </a:solidFill>
                          <a:latin typeface="Segoe UI"/>
                        </a:rPr>
                        <a:t>Use</a:t>
                      </a:r>
                    </a:p>
                  </a:txBody>
                  <a:tcPr marL="128016" marR="128016" anchor="ctr">
                    <a:solidFill>
                      <a:srgbClr val="EFECE4"/>
                    </a:solidFill>
                  </a:tcPr>
                </a:tc>
                <a:tc>
                  <a:txBody>
                    <a:bodyPr/>
                    <a:lstStyle/>
                    <a:p>
                      <a:pPr algn="l"/>
                      <a:r>
                        <a:rPr sz="1400" b="1" i="0">
                          <a:solidFill>
                            <a:srgbClr val="46524F"/>
                          </a:solidFill>
                          <a:latin typeface="Segoe UI"/>
                        </a:rPr>
                        <a:t>What studies show</a:t>
                      </a:r>
                    </a:p>
                  </a:txBody>
                  <a:tcPr marL="128016" marR="128016" anchor="ctr">
                    <a:solidFill>
                      <a:srgbClr val="EFECE4"/>
                    </a:solidFill>
                  </a:tcPr>
                </a:tc>
                <a:tc>
                  <a:txBody>
                    <a:bodyPr/>
                    <a:lstStyle/>
                    <a:p>
                      <a:pPr algn="l"/>
                      <a:r>
                        <a:rPr sz="1400" b="1" i="0">
                          <a:solidFill>
                            <a:srgbClr val="46524F"/>
                          </a:solidFill>
                          <a:latin typeface="Segoe UI"/>
                        </a:rPr>
                        <a:t>How strong</a:t>
                      </a:r>
                    </a:p>
                  </a:txBody>
                  <a:tcPr marL="128016" marR="128016" anchor="ctr">
                    <a:solidFill>
                      <a:srgbClr val="EFECE4"/>
                    </a:solidFill>
                  </a:tcPr>
                </a:tc>
              </a:tr>
              <a:tr h="640079">
                <a:tc>
                  <a:txBody>
                    <a:bodyPr/>
                    <a:lstStyle/>
                    <a:p>
                      <a:pPr algn="l"/>
                      <a:r>
                        <a:rPr sz="1900" b="1" i="0">
                          <a:solidFill>
                            <a:srgbClr val="15201E"/>
                          </a:solidFill>
                          <a:latin typeface="Segoe UI"/>
                        </a:rPr>
                        <a:t>Ulcerative colitis and Crohn's disease</a:t>
                      </a:r>
                    </a:p>
                  </a:txBody>
                  <a:tcPr marL="128016" marR="128016" anchor="ctr">
                    <a:solidFill>
                      <a:srgbClr val="FFFFFF"/>
                    </a:solidFill>
                  </a:tcPr>
                </a:tc>
                <a:tc>
                  <a:txBody>
                    <a:bodyPr/>
                    <a:lstStyle/>
                    <a:p>
                      <a:pPr algn="l"/>
                      <a:r>
                        <a:rPr sz="1900" b="0" i="0">
                          <a:solidFill>
                            <a:srgbClr val="15201E"/>
                          </a:solidFill>
                          <a:latin typeface="Segoe UI"/>
                        </a:rPr>
                        <a:t>With medicines, might slightly ease ulcerative colitis; does not seem to help Crohn's.</a:t>
                      </a:r>
                    </a:p>
                  </a:txBody>
                  <a:tcPr marL="128016" marR="128016" anchor="ctr">
                    <a:solidFill>
                      <a:srgbClr val="F6ECDB"/>
                    </a:solidFill>
                  </a:tcPr>
                </a:tc>
                <a:tc>
                  <a:txBody>
                    <a:bodyPr/>
                    <a:lstStyle/>
                    <a:p>
                      <a:pPr algn="l"/>
                      <a:r>
                        <a:rPr sz="1900" b="0" i="0">
                          <a:solidFill>
                            <a:srgbClr val="15201E"/>
                          </a:solidFill>
                          <a:latin typeface="Segoe UI"/>
                        </a:rPr>
                        <a:t>Limited; an add-on at most.</a:t>
                      </a:r>
                    </a:p>
                  </a:txBody>
                  <a:tcPr marL="128016" marR="128016" anchor="ctr">
                    <a:solidFill>
                      <a:srgbClr val="FFFFFF"/>
                    </a:solidFill>
                  </a:tcPr>
                </a:tc>
              </a:tr>
              <a:tr h="640081">
                <a:tc>
                  <a:txBody>
                    <a:bodyPr/>
                    <a:lstStyle/>
                    <a:p>
                      <a:pPr algn="l"/>
                      <a:r>
                        <a:rPr sz="1900" b="1" i="0">
                          <a:solidFill>
                            <a:srgbClr val="15201E"/>
                          </a:solidFill>
                          <a:latin typeface="Segoe UI"/>
                        </a:rPr>
                        <a:t>Most other conditions</a:t>
                      </a:r>
                    </a:p>
                  </a:txBody>
                  <a:tcPr marL="128016" marR="128016" anchor="ctr">
                    <a:solidFill>
                      <a:srgbClr val="FFFFFF"/>
                    </a:solidFill>
                  </a:tcPr>
                </a:tc>
                <a:tc>
                  <a:txBody>
                    <a:bodyPr/>
                    <a:lstStyle/>
                    <a:p>
                      <a:pPr algn="l"/>
                      <a:r>
                        <a:rPr sz="1900" b="0" i="0">
                          <a:solidFill>
                            <a:srgbClr val="15201E"/>
                          </a:solidFill>
                          <a:latin typeface="Segoe UI"/>
                        </a:rPr>
                        <a:t>Strong scientific evidence is lacking.</a:t>
                      </a:r>
                    </a:p>
                  </a:txBody>
                  <a:tcPr marL="128016" marR="128016" anchor="ctr">
                    <a:solidFill>
                      <a:srgbClr val="F6ECDB"/>
                    </a:solidFill>
                  </a:tcPr>
                </a:tc>
                <a:tc>
                  <a:txBody>
                    <a:bodyPr/>
                    <a:lstStyle/>
                    <a:p>
                      <a:pPr algn="l"/>
                      <a:r>
                        <a:rPr sz="1900" b="0" i="0">
                          <a:solidFill>
                            <a:srgbClr val="15201E"/>
                          </a:solidFill>
                          <a:latin typeface="Segoe UI"/>
                        </a:rPr>
                        <a:t>Weak.</a:t>
                      </a:r>
                    </a:p>
                  </a:txBody>
                  <a:tcPr marL="128016" marR="128016" anchor="ctr">
                    <a:solidFill>
                      <a:srgbClr val="FFFFFF"/>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Probiotics do not replace proven treatment.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FIBER &amp; PROBIOTICS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NIH Office of Dietary Supplements, Probiotics - Fact Sheet for Consumers; NCCIH, Probiotics: Usefulness and Safety</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Read the full name on a probiotic label</a:t>
            </a:r>
          </a:p>
        </p:txBody>
      </p:sp>
      <p:graphicFrame>
        <p:nvGraphicFramePr>
          <p:cNvPr id="8" name="Table 7"/>
          <p:cNvGraphicFramePr>
            <a:graphicFrameLocks noGrp="1"/>
          </p:cNvGraphicFramePr>
          <p:nvPr/>
        </p:nvGraphicFramePr>
        <p:xfrm>
          <a:off x="548640" y="1783080"/>
          <a:ext cx="11094414" cy="1920239"/>
        </p:xfrm>
        <a:graphic>
          <a:graphicData uri="http://schemas.openxmlformats.org/drawingml/2006/table">
            <a:tbl>
              <a:tblPr firstRow="1" bandRow="0">
                <a:tableStyleId>{5C22544A-7EE6-4342-B048-85BDC9FD1C3A}</a:tableStyleId>
              </a:tblPr>
              <a:tblGrid>
                <a:gridCol w="3698138"/>
                <a:gridCol w="3698138"/>
                <a:gridCol w="3698138"/>
              </a:tblGrid>
              <a:tr h="640079">
                <a:tc>
                  <a:txBody>
                    <a:bodyPr/>
                    <a:lstStyle/>
                    <a:p>
                      <a:pPr algn="l"/>
                      <a:r>
                        <a:rPr sz="1400" b="1" i="0">
                          <a:solidFill>
                            <a:srgbClr val="46524F"/>
                          </a:solidFill>
                          <a:latin typeface="Segoe UI"/>
                        </a:rPr>
                        <a:t>On the label</a:t>
                      </a:r>
                    </a:p>
                  </a:txBody>
                  <a:tcPr marL="128016" marR="128016" anchor="ctr">
                    <a:solidFill>
                      <a:srgbClr val="EFECE4"/>
                    </a:solidFill>
                  </a:tcPr>
                </a:tc>
                <a:tc>
                  <a:txBody>
                    <a:bodyPr/>
                    <a:lstStyle/>
                    <a:p>
                      <a:pPr algn="l"/>
                      <a:r>
                        <a:rPr sz="1400" b="1" i="0">
                          <a:solidFill>
                            <a:srgbClr val="46524F"/>
                          </a:solidFill>
                          <a:latin typeface="Segoe UI"/>
                        </a:rPr>
                        <a:t>What it tells you</a:t>
                      </a:r>
                    </a:p>
                  </a:txBody>
                  <a:tcPr marL="128016" marR="128016" anchor="ctr">
                    <a:solidFill>
                      <a:srgbClr val="EFECE4"/>
                    </a:solidFill>
                  </a:tcPr>
                </a:tc>
                <a:tc>
                  <a:txBody>
                    <a:bodyPr/>
                    <a:lstStyle/>
                    <a:p>
                      <a:pPr algn="l"/>
                      <a:r>
                        <a:rPr sz="1400" b="1" i="0">
                          <a:solidFill>
                            <a:srgbClr val="46524F"/>
                          </a:solidFill>
                          <a:latin typeface="Segoe UI"/>
                        </a:rPr>
                        <a:t>What to make of it</a:t>
                      </a:r>
                    </a:p>
                  </a:txBody>
                  <a:tcPr marL="128016" marR="128016" anchor="ctr">
                    <a:solidFill>
                      <a:srgbClr val="EFECE4"/>
                    </a:solidFill>
                  </a:tcPr>
                </a:tc>
              </a:tr>
              <a:tr h="640079">
                <a:tc>
                  <a:txBody>
                    <a:bodyPr/>
                    <a:lstStyle/>
                    <a:p>
                      <a:pPr algn="l"/>
                      <a:r>
                        <a:rPr sz="1900" b="1" i="0">
                          <a:solidFill>
                            <a:srgbClr val="15201E"/>
                          </a:solidFill>
                          <a:latin typeface="Segoe UI"/>
                        </a:rPr>
                        <a:t>Genus, species and strain, e.g. Lacticaseibacillus rhamnosus GG</a:t>
                      </a:r>
                    </a:p>
                  </a:txBody>
                  <a:tcPr marL="128016" marR="128016" anchor="ctr">
                    <a:solidFill>
                      <a:srgbClr val="FFFFFF"/>
                    </a:solidFill>
                  </a:tcPr>
                </a:tc>
                <a:tc>
                  <a:txBody>
                    <a:bodyPr/>
                    <a:lstStyle/>
                    <a:p>
                      <a:pPr algn="l"/>
                      <a:r>
                        <a:rPr sz="1900" b="0" i="0">
                          <a:solidFill>
                            <a:srgbClr val="15201E"/>
                          </a:solidFill>
                          <a:latin typeface="Segoe UI"/>
                        </a:rPr>
                        <a:t>The full name: Lacticaseibacillus is the genus, rhamnosus the species, GG the strain.</a:t>
                      </a:r>
                    </a:p>
                  </a:txBody>
                  <a:tcPr marL="128016" marR="128016" anchor="ctr">
                    <a:solidFill>
                      <a:srgbClr val="F6ECDB"/>
                    </a:solidFill>
                  </a:tcPr>
                </a:tc>
                <a:tc>
                  <a:txBody>
                    <a:bodyPr/>
                    <a:lstStyle/>
                    <a:p>
                      <a:pPr algn="l"/>
                      <a:r>
                        <a:rPr sz="1900" b="0" i="0">
                          <a:solidFill>
                            <a:srgbClr val="15201E"/>
                          </a:solidFill>
                          <a:latin typeface="Segoe UI"/>
                        </a:rPr>
                        <a:t>A usable label. You can ask what that strain has been studied for.</a:t>
                      </a:r>
                    </a:p>
                  </a:txBody>
                  <a:tcPr marL="128016" marR="128016" anchor="ctr">
                    <a:solidFill>
                      <a:srgbClr val="FFFFFF"/>
                    </a:solidFill>
                  </a:tcPr>
                </a:tc>
              </a:tr>
              <a:tr h="640081">
                <a:tc>
                  <a:txBody>
                    <a:bodyPr/>
                    <a:lstStyle/>
                    <a:p>
                      <a:pPr algn="l"/>
                      <a:r>
                        <a:rPr sz="1900" b="1" i="0">
                          <a:solidFill>
                            <a:srgbClr val="15201E"/>
                          </a:solidFill>
                          <a:latin typeface="Segoe UI"/>
                        </a:rPr>
                        <a:t>Only a genus, e.g. "Lactobacillus"</a:t>
                      </a:r>
                    </a:p>
                  </a:txBody>
                  <a:tcPr marL="128016" marR="128016" anchor="ctr">
                    <a:solidFill>
                      <a:srgbClr val="FFFFFF"/>
                    </a:solidFill>
                  </a:tcPr>
                </a:tc>
                <a:tc>
                  <a:txBody>
                    <a:bodyPr/>
                    <a:lstStyle/>
                    <a:p>
                      <a:pPr algn="l"/>
                      <a:r>
                        <a:rPr sz="1900" b="0" i="0">
                          <a:solidFill>
                            <a:srgbClr val="15201E"/>
                          </a:solidFill>
                          <a:latin typeface="Segoe UI"/>
                        </a:rPr>
                        <a:t>Not enough. Different kinds of Lactobacillus can have different effects.</a:t>
                      </a:r>
                    </a:p>
                  </a:txBody>
                  <a:tcPr marL="128016" marR="128016" anchor="ctr">
                    <a:solidFill>
                      <a:srgbClr val="F6ECDB"/>
                    </a:solidFill>
                  </a:tcPr>
                </a:tc>
                <a:tc>
                  <a:txBody>
                    <a:bodyPr/>
                    <a:lstStyle/>
                    <a:p>
                      <a:pPr algn="l"/>
                      <a:r>
                        <a:rPr sz="1900" b="0" i="0">
                          <a:solidFill>
                            <a:srgbClr val="15201E"/>
                          </a:solidFill>
                          <a:latin typeface="Segoe UI"/>
                        </a:rPr>
                        <a:t>Ask a pharmacist before you pay for it.</a:t>
                      </a:r>
                    </a:p>
                  </a:txBody>
                  <a:tcPr marL="128016" marR="128016" anchor="ctr">
                    <a:solidFill>
                      <a:srgbClr val="FFFFFF"/>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Genus, species and strain: a genus alone is not enough.</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FIBER &amp; PROBIOTICS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NIH Office of Dietary Supplements, Probiotics - Fact Sheet for Consumers; NCCIH, Probiotics: Usefulness and Safety; NCCIH, 6 Things To Know About Probiotics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Big numbers and health wording prove little</a:t>
            </a:r>
          </a:p>
        </p:txBody>
      </p:sp>
      <p:graphicFrame>
        <p:nvGraphicFramePr>
          <p:cNvPr id="8" name="Table 7"/>
          <p:cNvGraphicFramePr>
            <a:graphicFrameLocks noGrp="1"/>
          </p:cNvGraphicFramePr>
          <p:nvPr/>
        </p:nvGraphicFramePr>
        <p:xfrm>
          <a:off x="548640" y="1783080"/>
          <a:ext cx="11094415" cy="1920239"/>
        </p:xfrm>
        <a:graphic>
          <a:graphicData uri="http://schemas.openxmlformats.org/drawingml/2006/table">
            <a:tbl>
              <a:tblPr firstRow="1" bandRow="0">
                <a:tableStyleId>{5C22544A-7EE6-4342-B048-85BDC9FD1C3A}</a:tableStyleId>
              </a:tblPr>
              <a:tblGrid>
                <a:gridCol w="3376561"/>
                <a:gridCol w="3858927"/>
                <a:gridCol w="3858927"/>
              </a:tblGrid>
              <a:tr h="640079">
                <a:tc>
                  <a:txBody>
                    <a:bodyPr/>
                    <a:lstStyle/>
                    <a:p>
                      <a:pPr algn="l"/>
                      <a:r>
                        <a:rPr sz="1400" b="1" i="0">
                          <a:solidFill>
                            <a:srgbClr val="46524F"/>
                          </a:solidFill>
                          <a:latin typeface="Segoe UI"/>
                        </a:rPr>
                        <a:t>On the label</a:t>
                      </a:r>
                    </a:p>
                  </a:txBody>
                  <a:tcPr marL="128016" marR="128016" anchor="ctr">
                    <a:solidFill>
                      <a:srgbClr val="EFECE4"/>
                    </a:solidFill>
                  </a:tcPr>
                </a:tc>
                <a:tc>
                  <a:txBody>
                    <a:bodyPr/>
                    <a:lstStyle/>
                    <a:p>
                      <a:pPr algn="l"/>
                      <a:r>
                        <a:rPr sz="1400" b="1" i="0">
                          <a:solidFill>
                            <a:srgbClr val="46524F"/>
                          </a:solidFill>
                          <a:latin typeface="Segoe UI"/>
                        </a:rPr>
                        <a:t>What it tells you</a:t>
                      </a:r>
                    </a:p>
                  </a:txBody>
                  <a:tcPr marL="128016" marR="128016" anchor="ctr">
                    <a:solidFill>
                      <a:srgbClr val="EFECE4"/>
                    </a:solidFill>
                  </a:tcPr>
                </a:tc>
                <a:tc>
                  <a:txBody>
                    <a:bodyPr/>
                    <a:lstStyle/>
                    <a:p>
                      <a:pPr algn="l"/>
                      <a:r>
                        <a:rPr sz="1400" b="1" i="0">
                          <a:solidFill>
                            <a:srgbClr val="46524F"/>
                          </a:solidFill>
                          <a:latin typeface="Segoe UI"/>
                        </a:rPr>
                        <a:t>What to make of it</a:t>
                      </a:r>
                    </a:p>
                  </a:txBody>
                  <a:tcPr marL="128016" marR="128016" anchor="ctr">
                    <a:solidFill>
                      <a:srgbClr val="EFECE4"/>
                    </a:solidFill>
                  </a:tcPr>
                </a:tc>
              </a:tr>
              <a:tr h="640079">
                <a:tc>
                  <a:txBody>
                    <a:bodyPr/>
                    <a:lstStyle/>
                    <a:p>
                      <a:pPr algn="l"/>
                      <a:r>
                        <a:rPr sz="1900" b="1" i="0">
                          <a:solidFill>
                            <a:srgbClr val="15201E"/>
                          </a:solidFill>
                          <a:latin typeface="Segoe UI"/>
                        </a:rPr>
                        <a:t>A CFU count, e.g. "10 billion CFU"</a:t>
                      </a:r>
                    </a:p>
                  </a:txBody>
                  <a:tcPr marL="128016" marR="128016" anchor="ctr">
                    <a:solidFill>
                      <a:srgbClr val="FFFFFF"/>
                    </a:solidFill>
                  </a:tcPr>
                </a:tc>
                <a:tc>
                  <a:txBody>
                    <a:bodyPr/>
                    <a:lstStyle/>
                    <a:p>
                      <a:pPr algn="l"/>
                      <a:r>
                        <a:rPr sz="1900" b="0" i="0">
                          <a:solidFill>
                            <a:srgbClr val="15201E"/>
                          </a:solidFill>
                          <a:latin typeface="Segoe UI"/>
                        </a:rPr>
                        <a:t>How many live organisms, and counts can fall over time.</a:t>
                      </a:r>
                    </a:p>
                  </a:txBody>
                  <a:tcPr marL="128016" marR="128016" anchor="ctr">
                    <a:solidFill>
                      <a:srgbClr val="F6ECDB"/>
                    </a:solidFill>
                  </a:tcPr>
                </a:tc>
                <a:tc>
                  <a:txBody>
                    <a:bodyPr/>
                    <a:lstStyle/>
                    <a:p>
                      <a:pPr algn="l"/>
                      <a:r>
                        <a:rPr sz="1900" b="0" i="0">
                          <a:solidFill>
                            <a:srgbClr val="15201E"/>
                          </a:solidFill>
                          <a:latin typeface="Segoe UI"/>
                        </a:rPr>
                        <a:t>A higher count alone does not mean a bigger benefit.</a:t>
                      </a:r>
                    </a:p>
                  </a:txBody>
                  <a:tcPr marL="128016" marR="128016" anchor="ctr">
                    <a:solidFill>
                      <a:srgbClr val="FFFFFF"/>
                    </a:solidFill>
                  </a:tcPr>
                </a:tc>
              </a:tr>
              <a:tr h="640081">
                <a:tc>
                  <a:txBody>
                    <a:bodyPr/>
                    <a:lstStyle/>
                    <a:p>
                      <a:pPr algn="l"/>
                      <a:r>
                        <a:rPr sz="1900" b="1" i="0">
                          <a:solidFill>
                            <a:srgbClr val="15201E"/>
                          </a:solidFill>
                          <a:latin typeface="Segoe UI"/>
                        </a:rPr>
                        <a:t>"Supports gut health"</a:t>
                      </a:r>
                    </a:p>
                  </a:txBody>
                  <a:tcPr marL="128016" marR="128016" anchor="ctr">
                    <a:solidFill>
                      <a:srgbClr val="FFFFFF"/>
                    </a:solidFill>
                  </a:tcPr>
                </a:tc>
                <a:tc>
                  <a:txBody>
                    <a:bodyPr/>
                    <a:lstStyle/>
                    <a:p>
                      <a:pPr algn="l"/>
                      <a:r>
                        <a:rPr sz="1900" b="0" i="0">
                          <a:solidFill>
                            <a:srgbClr val="15201E"/>
                          </a:solidFill>
                          <a:latin typeface="Segoe UI"/>
                        </a:rPr>
                        <a:t>A structure/function claim, allowed without FDA approval.</a:t>
                      </a:r>
                    </a:p>
                  </a:txBody>
                  <a:tcPr marL="128016" marR="128016" anchor="ctr">
                    <a:solidFill>
                      <a:srgbClr val="F6ECDB"/>
                    </a:solidFill>
                  </a:tcPr>
                </a:tc>
                <a:tc>
                  <a:txBody>
                    <a:bodyPr/>
                    <a:lstStyle/>
                    <a:p>
                      <a:pPr algn="l"/>
                      <a:r>
                        <a:rPr sz="1900" b="0" i="0">
                          <a:solidFill>
                            <a:srgbClr val="15201E"/>
                          </a:solidFill>
                          <a:latin typeface="Segoe UI"/>
                        </a:rPr>
                        <a:t>Not proof it treats or prevents anything. The FDA has approved no health claims for probiotics.</a:t>
                      </a:r>
                    </a:p>
                  </a:txBody>
                  <a:tcPr marL="128016" marR="128016" anchor="ctr">
                    <a:solidFill>
                      <a:srgbClr val="FFFFFF"/>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The FDA has approved no health claims for probiotics.</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FIBER &amp; PROBIOTICS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U.S. Department of Agriculture and U.S. Department of Health and Human Services, Dietary Guidelines for Americans, 2025-2030; NCCIH, "Detoxes" and "Cleanses": What You Need To Know</a:t>
            </a:r>
          </a:p>
        </p:txBody>
      </p:sp>
      <p:sp>
        <p:nvSpPr>
          <p:cNvPr id="7" name="TextBox 6"/>
          <p:cNvSpPr txBox="1"/>
          <p:nvPr/>
        </p:nvSpPr>
        <p:spPr>
          <a:xfrm>
            <a:off x="548640" y="777240"/>
            <a:ext cx="7315200" cy="457200"/>
          </a:xfrm>
          <a:prstGeom prst="rect">
            <a:avLst/>
          </a:prstGeom>
          <a:noFill/>
        </p:spPr>
        <p:txBody>
          <a:bodyPr wrap="square" lIns="18288" rIns="18288" tIns="18288" bIns="18288" anchor="t">
            <a:spAutoFit/>
          </a:bodyPr>
          <a:lstStyle/>
          <a:p>
            <a:pPr algn="l"/>
            <a:r>
              <a:rPr sz="1600" b="1" i="0">
                <a:solidFill>
                  <a:srgbClr val="B7791F"/>
                </a:solidFill>
                <a:latin typeface="Segoe UI"/>
              </a:rPr>
              <a:t>From the Dr. Majid Ali archive</a:t>
            </a:r>
          </a:p>
        </p:txBody>
      </p:sp>
      <p:sp>
        <p:nvSpPr>
          <p:cNvPr id="8" name="Rectangle 7"/>
          <p:cNvSpPr/>
          <p:nvPr/>
        </p:nvSpPr>
        <p:spPr>
          <a:xfrm>
            <a:off x="548640" y="1371600"/>
            <a:ext cx="54864" cy="182879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1280160"/>
            <a:ext cx="5486400" cy="1828799"/>
          </a:xfrm>
          <a:prstGeom prst="rect">
            <a:avLst/>
          </a:prstGeom>
          <a:noFill/>
        </p:spPr>
        <p:txBody>
          <a:bodyPr wrap="square" lIns="18288" rIns="18288" tIns="18288" bIns="18288" anchor="t">
            <a:spAutoFit/>
          </a:bodyPr>
          <a:lstStyle/>
          <a:p>
            <a:pPr algn="l"/>
            <a:r>
              <a:rPr sz="3700" b="0" i="0">
                <a:solidFill>
                  <a:srgbClr val="0A3F3C"/>
                </a:solidFill>
                <a:latin typeface="Georgia"/>
              </a:rPr>
              <a:t>“Five days a week, my lunch is yogurt or kefir”</a:t>
            </a:r>
          </a:p>
        </p:txBody>
      </p:sp>
      <p:sp>
        <p:nvSpPr>
          <p:cNvPr id="10" name="TextBox 9"/>
          <p:cNvSpPr txBox="1"/>
          <p:nvPr/>
        </p:nvSpPr>
        <p:spPr>
          <a:xfrm>
            <a:off x="868680" y="3154679"/>
            <a:ext cx="5486400" cy="365760"/>
          </a:xfrm>
          <a:prstGeom prst="rect">
            <a:avLst/>
          </a:prstGeom>
          <a:noFill/>
        </p:spPr>
        <p:txBody>
          <a:bodyPr wrap="square" lIns="18288" rIns="18288" tIns="18288" bIns="18288" anchor="t">
            <a:spAutoFit/>
          </a:bodyPr>
          <a:lstStyle/>
          <a:p>
            <a:pPr algn="l"/>
            <a:r>
              <a:rPr sz="1400" b="0" i="0">
                <a:solidFill>
                  <a:srgbClr val="5F6A67"/>
                </a:solidFill>
                <a:latin typeface="Segoe UI"/>
              </a:rPr>
              <a:t>— Dr. Majid Ali, 2014-08-25</a:t>
            </a:r>
          </a:p>
        </p:txBody>
      </p:sp>
      <p:sp>
        <p:nvSpPr>
          <p:cNvPr id="11" name="Rounded Rectangle 10"/>
          <p:cNvSpPr/>
          <p:nvPr/>
        </p:nvSpPr>
        <p:spPr>
          <a:xfrm>
            <a:off x="6720840"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85431" y="1417320"/>
            <a:ext cx="2057400" cy="731520"/>
          </a:xfrm>
          <a:prstGeom prst="rect">
            <a:avLst/>
          </a:prstGeom>
          <a:noFill/>
        </p:spPr>
        <p:txBody>
          <a:bodyPr wrap="square" lIns="18288" rIns="18288" tIns="18288" bIns="18288" anchor="t">
            <a:spAutoFit/>
          </a:bodyPr>
          <a:lstStyle/>
          <a:p>
            <a:pPr algn="l"/>
            <a:r>
              <a:rPr sz="1700" b="1" i="0">
                <a:solidFill>
                  <a:srgbClr val="0A3F3C"/>
                </a:solidFill>
                <a:latin typeface="Segoe UI"/>
              </a:rPr>
              <a:t>Consistent with current guidance</a:t>
            </a:r>
          </a:p>
        </p:txBody>
      </p:sp>
      <p:sp>
        <p:nvSpPr>
          <p:cNvPr id="13" name="TextBox 12"/>
          <p:cNvSpPr txBox="1"/>
          <p:nvPr/>
        </p:nvSpPr>
        <p:spPr>
          <a:xfrm>
            <a:off x="6885431"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Fermented foods as everyday food</a:t>
            </a:r>
          </a:p>
          <a:p>
            <a:pPr algn="l">
              <a:spcAft>
                <a:spcPts val="1275"/>
              </a:spcAft>
            </a:pPr>
            <a:r>
              <a:rPr sz="1700" b="0" i="0">
                <a:solidFill>
                  <a:srgbClr val="15201E"/>
                </a:solidFill>
                <a:latin typeface="Segoe UI"/>
              </a:rPr>
              <a:t>Food first, products second</a:t>
            </a:r>
          </a:p>
        </p:txBody>
      </p:sp>
      <p:sp>
        <p:nvSpPr>
          <p:cNvPr id="14" name="Rounded Rectangle 13"/>
          <p:cNvSpPr/>
          <p:nvPr/>
        </p:nvSpPr>
        <p:spPr>
          <a:xfrm>
            <a:off x="9235440"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400032" y="1417320"/>
            <a:ext cx="2057400" cy="731520"/>
          </a:xfrm>
          <a:prstGeom prst="rect">
            <a:avLst/>
          </a:prstGeom>
          <a:noFill/>
        </p:spPr>
        <p:txBody>
          <a:bodyPr wrap="square" lIns="18288" rIns="18288" tIns="18288" bIns="18288" anchor="t">
            <a:spAutoFit/>
          </a:bodyPr>
          <a:lstStyle/>
          <a:p>
            <a:pPr algn="l"/>
            <a:r>
              <a:rPr sz="1700" b="1" i="0">
                <a:solidFill>
                  <a:srgbClr val="15201E"/>
                </a:solidFill>
                <a:latin typeface="Segoe UI"/>
              </a:rPr>
              <a:t>Not supported by current sources</a:t>
            </a:r>
          </a:p>
        </p:txBody>
      </p:sp>
      <p:sp>
        <p:nvSpPr>
          <p:cNvPr id="16" name="TextBox 15"/>
          <p:cNvSpPr txBox="1"/>
          <p:nvPr/>
        </p:nvSpPr>
        <p:spPr>
          <a:xfrm>
            <a:off x="9400032"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Fermentation as a disease</a:t>
            </a:r>
          </a:p>
          <a:p>
            <a:pPr algn="l">
              <a:spcAft>
                <a:spcPts val="1275"/>
              </a:spcAft>
            </a:pPr>
            <a:r>
              <a:rPr sz="1700" b="0" i="0">
                <a:solidFill>
                  <a:srgbClr val="15201E"/>
                </a:solidFill>
                <a:latin typeface="Segoe UI"/>
              </a:rPr>
              <a:t>Detox and colon cleanses</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His food habits fit guidance; his cleanse claims lack support.</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FIBER &amp; PROBIOTICS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NIH Office of Dietary Supplements, Probiotics - Fact Sheet for Consumers; NCCIH, Probiotics: Usefulness and Safety; MedlinePlus, Psyllium (drug information)</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Probiotics are not safe for everyone</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Seriously ill or immune-weakened? Infections are possible.</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Severe infections have been reported in premature infants.</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Psyllium: keep some medicines 3 hours apart.</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Labels can list the wrong organisms.</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With antibiotics, ask which product, what dose, how long.</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FIBER &amp; PROBIOTICS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15</a:t>
            </a:r>
          </a:p>
        </p:txBody>
      </p:sp>
      <p:sp>
        <p:nvSpPr>
          <p:cNvPr id="6" name="TextBox 5"/>
          <p:cNvSpPr txBox="1"/>
          <p:nvPr/>
        </p:nvSpPr>
        <p:spPr>
          <a:xfrm>
            <a:off x="548640" y="777240"/>
            <a:ext cx="9144000" cy="731520"/>
          </a:xfrm>
          <a:prstGeom prst="rect">
            <a:avLst/>
          </a:prstGeom>
          <a:noFill/>
        </p:spPr>
        <p:txBody>
          <a:bodyPr wrap="square" lIns="18288" rIns="18288" tIns="18288" bIns="18288" anchor="t">
            <a:spAutoFit/>
          </a:bodyPr>
          <a:lstStyle/>
          <a:p>
            <a:pPr algn="l"/>
            <a:r>
              <a:rPr sz="3400" b="0" i="0">
                <a:solidFill>
                  <a:srgbClr val="A3271B"/>
                </a:solidFill>
                <a:latin typeface="Georgia"/>
              </a:rPr>
              <a:t>When to get help now</a:t>
            </a:r>
          </a:p>
        </p:txBody>
      </p:sp>
      <p:sp>
        <p:nvSpPr>
          <p:cNvPr id="7" name="Oval 6"/>
          <p:cNvSpPr/>
          <p:nvPr/>
        </p:nvSpPr>
        <p:spPr>
          <a:xfrm>
            <a:off x="548640"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1097280" y="169164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Blood or black, tarry stools: get care right away</a:t>
            </a:r>
          </a:p>
        </p:txBody>
      </p:sp>
      <p:sp>
        <p:nvSpPr>
          <p:cNvPr id="9" name="Oval 8"/>
          <p:cNvSpPr/>
          <p:nvPr/>
        </p:nvSpPr>
        <p:spPr>
          <a:xfrm>
            <a:off x="548640" y="232867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1097280" y="225552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Sudden sharp belly pain: 911; worsening: call</a:t>
            </a:r>
          </a:p>
        </p:txBody>
      </p:sp>
      <p:sp>
        <p:nvSpPr>
          <p:cNvPr id="11" name="Oval 10"/>
          <p:cNvSpPr/>
          <p:nvPr/>
        </p:nvSpPr>
        <p:spPr>
          <a:xfrm>
            <a:off x="548640" y="289255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1097280" y="281940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Fever with diarrhea, or diarrhea after antibiotics: call prescriber</a:t>
            </a:r>
          </a:p>
        </p:txBody>
      </p:sp>
      <p:sp>
        <p:nvSpPr>
          <p:cNvPr id="13" name="Oval 12"/>
          <p:cNvSpPr/>
          <p:nvPr/>
        </p:nvSpPr>
        <p:spPr>
          <a:xfrm>
            <a:off x="548640" y="345643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1097280" y="338328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Diarrhea with dark urine, dizziness or confusion: urgent care</a:t>
            </a:r>
          </a:p>
        </p:txBody>
      </p:sp>
      <p:sp>
        <p:nvSpPr>
          <p:cNvPr id="15" name="Oval 14"/>
          <p:cNvSpPr/>
          <p:nvPr/>
        </p:nvSpPr>
        <p:spPr>
          <a:xfrm>
            <a:off x="548640" y="402031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1097280" y="394716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Weight loss or weeks-long bowel change: book a visit</a:t>
            </a:r>
          </a:p>
        </p:txBody>
      </p:sp>
      <p:sp>
        <p:nvSpPr>
          <p:cNvPr id="17" name="Oval 16"/>
          <p:cNvSpPr/>
          <p:nvPr/>
        </p:nvSpPr>
        <p:spPr>
          <a:xfrm>
            <a:off x="548640" y="45841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8" name="TextBox 17"/>
          <p:cNvSpPr txBox="1"/>
          <p:nvPr/>
        </p:nvSpPr>
        <p:spPr>
          <a:xfrm>
            <a:off x="1097280" y="451104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New bowel symptoms in cancer care or immunosuppression: right away</a:t>
            </a:r>
          </a:p>
        </p:txBody>
      </p:sp>
      <p:sp>
        <p:nvSpPr>
          <p:cNvPr id="19" name="Rounded Rectangle 1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Blood or black stools: get care right away.</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FIBER &amp; PROBIOTICS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Fiber; NIDDK, Eating, Diet, &amp; Nutrition for Constipation; U.S. Department of Agriculture and U.S. Department of Health and Human Services, Dietary Guidelines for Americans, 2025-2030; NIH Office of Dietary Supplements, Probiotics - Fact Sheet for Consumers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What to do next</a:t>
            </a:r>
          </a:p>
        </p:txBody>
      </p:sp>
      <p:sp>
        <p:nvSpPr>
          <p:cNvPr id="8" name="Oval 7"/>
          <p:cNvSpPr/>
          <p:nvPr/>
        </p:nvSpPr>
        <p:spPr>
          <a:xfrm>
            <a:off x="548640"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1280160" y="1709928"/>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Add one high-fiber food you already like</a:t>
            </a:r>
          </a:p>
        </p:txBody>
      </p:sp>
      <p:sp>
        <p:nvSpPr>
          <p:cNvPr id="10" name="Oval 9"/>
          <p:cNvSpPr/>
          <p:nvPr/>
        </p:nvSpPr>
        <p:spPr>
          <a:xfrm>
            <a:off x="548640"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1280160" y="2386584"/>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Go slowly, and drink with it</a:t>
            </a:r>
          </a:p>
        </p:txBody>
      </p:sp>
      <p:sp>
        <p:nvSpPr>
          <p:cNvPr id="12" name="Oval 11"/>
          <p:cNvSpPr/>
          <p:nvPr/>
        </p:nvSpPr>
        <p:spPr>
          <a:xfrm>
            <a:off x="548640"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1280160" y="3063240"/>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Put a fermented food next to a habit</a:t>
            </a:r>
          </a:p>
        </p:txBody>
      </p:sp>
      <p:sp>
        <p:nvSpPr>
          <p:cNvPr id="14" name="Oval 13"/>
          <p:cNvSpPr/>
          <p:nvPr/>
        </p:nvSpPr>
        <p:spPr>
          <a:xfrm>
            <a:off x="548640"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1280160" y="3739896"/>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Read your probiotic's label</a:t>
            </a:r>
          </a:p>
        </p:txBody>
      </p:sp>
      <p:sp>
        <p:nvSpPr>
          <p:cNvPr id="16" name="Oval 15"/>
          <p:cNvSpPr/>
          <p:nvPr/>
        </p:nvSpPr>
        <p:spPr>
          <a:xfrm>
            <a:off x="548640"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1280160" y="4416552"/>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Starting antibiotics? Ask first</a:t>
            </a:r>
          </a:p>
        </p:txBody>
      </p:sp>
      <p:sp>
        <p:nvSpPr>
          <p:cNvPr id="18" name="Rounded Rectangle 17"/>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Start with one high-fiber food you already like.</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FIBER &amp; PROBIOTICS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17</a:t>
            </a:r>
          </a:p>
        </p:txBody>
      </p:sp>
      <p:sp>
        <p:nvSpPr>
          <p:cNvPr id="6" name="TextBox 5"/>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Sources</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MedlinePlus — Fiber</a:t>
            </a:r>
          </a:p>
          <a:p>
            <a:pPr algn="l">
              <a:spcAft>
                <a:spcPts val="1200"/>
              </a:spcAft>
            </a:pPr>
            <a:r>
              <a:rPr sz="1600" b="0" i="0">
                <a:solidFill>
                  <a:srgbClr val="46524F"/>
                </a:solidFill>
                <a:latin typeface="Segoe UI"/>
              </a:rPr>
              <a:t>U.S. Food and Drug Administration — Interactive Nutrition Facts Label: Dietary Fiber</a:t>
            </a:r>
          </a:p>
          <a:p>
            <a:pPr algn="l">
              <a:spcAft>
                <a:spcPts val="1200"/>
              </a:spcAft>
            </a:pPr>
            <a:r>
              <a:rPr sz="1600" b="0" i="0">
                <a:solidFill>
                  <a:srgbClr val="46524F"/>
                </a:solidFill>
                <a:latin typeface="Segoe UI"/>
              </a:rPr>
              <a:t>NIDDK — Eating, Diet, &amp; Nutrition for Constipation</a:t>
            </a:r>
          </a:p>
          <a:p>
            <a:pPr algn="l">
              <a:spcAft>
                <a:spcPts val="1200"/>
              </a:spcAft>
            </a:pPr>
            <a:r>
              <a:rPr sz="1600" b="0" i="0">
                <a:solidFill>
                  <a:srgbClr val="46524F"/>
                </a:solidFill>
                <a:latin typeface="Segoe UI"/>
              </a:rPr>
              <a:t>U.S. Department of Agriculture and U.S. Department of Health and Human Services — Dietary Guidelines for Americans, 2025-2030</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NIH Office of Dietary Supplements — Probiotics - Fact Sheet for Consumers</a:t>
            </a:r>
          </a:p>
          <a:p>
            <a:pPr algn="l">
              <a:spcAft>
                <a:spcPts val="1200"/>
              </a:spcAft>
            </a:pPr>
            <a:r>
              <a:rPr sz="1600" b="0" i="0">
                <a:solidFill>
                  <a:srgbClr val="46524F"/>
                </a:solidFill>
                <a:latin typeface="Segoe UI"/>
              </a:rPr>
              <a:t>NCCIH — Probiotics: Usefulness and Safety</a:t>
            </a:r>
          </a:p>
          <a:p>
            <a:pPr algn="l">
              <a:spcAft>
                <a:spcPts val="1200"/>
              </a:spcAft>
            </a:pPr>
            <a:r>
              <a:rPr sz="1600" b="0" i="0">
                <a:solidFill>
                  <a:srgbClr val="46524F"/>
                </a:solidFill>
                <a:latin typeface="Segoe UI"/>
              </a:rPr>
              <a:t>NCCIH — 6 Things To Know About Probiotics</a:t>
            </a:r>
          </a:p>
          <a:p>
            <a:pPr algn="l">
              <a:spcAft>
                <a:spcPts val="1200"/>
              </a:spcAft>
            </a:pPr>
            <a:r>
              <a:rPr sz="1600" b="0" i="0">
                <a:solidFill>
                  <a:srgbClr val="46524F"/>
                </a:solidFill>
                <a:latin typeface="Segoe UI"/>
              </a:rPr>
              <a:t>NCCIH — "Detoxes" and "Cleanses": What You Need To Know</a:t>
            </a:r>
          </a:p>
          <a:p>
            <a:pPr algn="l">
              <a:spcAft>
                <a:spcPts val="1200"/>
              </a:spcAft>
            </a:pPr>
            <a:r>
              <a:rPr sz="1600" b="0" i="0">
                <a:solidFill>
                  <a:srgbClr val="46524F"/>
                </a:solidFill>
                <a:latin typeface="Segoe UI"/>
              </a:rPr>
              <a:t>MedlinePlus — Psyllium (drug information)</a:t>
            </a:r>
          </a:p>
        </p:txBody>
      </p:sp>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All claims and passages are on the Sources page, with 9 more warning-sign sources.</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FIBER &amp; PROBIOTICS</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18</a:t>
            </a:r>
          </a:p>
        </p:txBody>
      </p:sp>
      <p:sp>
        <p:nvSpPr>
          <p:cNvPr id="6" name="TextBox 5"/>
          <p:cNvSpPr txBox="1"/>
          <p:nvPr/>
        </p:nvSpPr>
        <p:spPr>
          <a:xfrm>
            <a:off x="548640" y="868680"/>
            <a:ext cx="10058400" cy="914400"/>
          </a:xfrm>
          <a:prstGeom prst="rect">
            <a:avLst/>
          </a:prstGeom>
          <a:noFill/>
        </p:spPr>
        <p:txBody>
          <a:bodyPr wrap="square" lIns="18288" rIns="18288" tIns="18288" bIns="18288" anchor="t">
            <a:spAutoFit/>
          </a:bodyPr>
          <a:lstStyle/>
          <a:p>
            <a:pPr algn="l"/>
            <a:r>
              <a:rPr sz="3400" b="0" i="0">
                <a:solidFill>
                  <a:srgbClr val="F7F5F0"/>
                </a:solidFill>
                <a:latin typeface="Georgia"/>
              </a:rPr>
              <a:t>Questions to bring to your next appointment</a:t>
            </a:r>
          </a:p>
        </p:txBody>
      </p:sp>
      <p:sp>
        <p:nvSpPr>
          <p:cNvPr id="7" name="TextBox 6"/>
          <p:cNvSpPr txBox="1"/>
          <p:nvPr/>
        </p:nvSpPr>
        <p:spPr>
          <a:xfrm>
            <a:off x="548640" y="192024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1</a:t>
            </a:r>
          </a:p>
        </p:txBody>
      </p:sp>
      <p:sp>
        <p:nvSpPr>
          <p:cNvPr id="8" name="TextBox 7"/>
          <p:cNvSpPr txBox="1"/>
          <p:nvPr/>
        </p:nvSpPr>
        <p:spPr>
          <a:xfrm>
            <a:off x="1188720" y="195681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Is there a medical reason I should limit or change the type of fiber I eat?</a:t>
            </a:r>
          </a:p>
        </p:txBody>
      </p:sp>
      <p:sp>
        <p:nvSpPr>
          <p:cNvPr id="9" name="TextBox 8"/>
          <p:cNvSpPr txBox="1"/>
          <p:nvPr/>
        </p:nvSpPr>
        <p:spPr>
          <a:xfrm>
            <a:off x="548640" y="274320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2</a:t>
            </a:r>
          </a:p>
        </p:txBody>
      </p:sp>
      <p:sp>
        <p:nvSpPr>
          <p:cNvPr id="10" name="TextBox 9"/>
          <p:cNvSpPr txBox="1"/>
          <p:nvPr/>
        </p:nvSpPr>
        <p:spPr>
          <a:xfrm>
            <a:off x="1188720" y="277977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If I need an antibiotic, is a probiotic worth it for me, and which strain?</a:t>
            </a:r>
          </a:p>
        </p:txBody>
      </p:sp>
      <p:sp>
        <p:nvSpPr>
          <p:cNvPr id="11" name="TextBox 10"/>
          <p:cNvSpPr txBox="1"/>
          <p:nvPr/>
        </p:nvSpPr>
        <p:spPr>
          <a:xfrm>
            <a:off x="548640" y="356616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3</a:t>
            </a:r>
          </a:p>
        </p:txBody>
      </p:sp>
      <p:sp>
        <p:nvSpPr>
          <p:cNvPr id="12" name="TextBox 11"/>
          <p:cNvSpPr txBox="1"/>
          <p:nvPr/>
        </p:nvSpPr>
        <p:spPr>
          <a:xfrm>
            <a:off x="1188720" y="360273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Do any of my medicines need to be spaced from a fiber supplement?</a:t>
            </a:r>
          </a:p>
        </p:txBody>
      </p:sp>
      <p:sp>
        <p:nvSpPr>
          <p:cNvPr id="13" name="TextBox 12"/>
          <p:cNvSpPr txBox="1"/>
          <p:nvPr/>
        </p:nvSpPr>
        <p:spPr>
          <a:xfrm>
            <a:off x="548640" y="438912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4</a:t>
            </a:r>
          </a:p>
        </p:txBody>
      </p:sp>
      <p:sp>
        <p:nvSpPr>
          <p:cNvPr id="14" name="TextBox 13"/>
          <p:cNvSpPr txBox="1"/>
          <p:nvPr/>
        </p:nvSpPr>
        <p:spPr>
          <a:xfrm>
            <a:off x="1188720" y="442569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Is a probiotic safe with my immune system and my other conditions?</a:t>
            </a:r>
          </a:p>
        </p:txBody>
      </p:sp>
      <p:sp>
        <p:nvSpPr>
          <p:cNvPr id="15" name="TextBox 14"/>
          <p:cNvSpPr txBox="1"/>
          <p:nvPr/>
        </p:nvSpPr>
        <p:spPr>
          <a:xfrm>
            <a:off x="548640" y="5486400"/>
            <a:ext cx="11094415" cy="457200"/>
          </a:xfrm>
          <a:prstGeom prst="rect">
            <a:avLst/>
          </a:prstGeom>
          <a:noFill/>
        </p:spPr>
        <p:txBody>
          <a:bodyPr wrap="square" lIns="18288" rIns="18288" tIns="18288" bIns="18288" anchor="t">
            <a:spAutoFit/>
          </a:bodyPr>
          <a:lstStyle/>
          <a:p>
            <a:pPr algn="l"/>
            <a:r>
              <a:rPr sz="1200" b="0" i="0">
                <a:solidFill>
                  <a:srgbClr val="B9D4CF"/>
                </a:solidFill>
                <a:latin typeface="Segoe UI"/>
              </a:rPr>
              <a:t>Review edition. Clinical content has not been approved by a pharmacist. Urdu text is a machine-assisted draft awaiting fluent medical review.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