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Percent of adults</c:v>
                </c:pt>
              </c:strCache>
            </c:strRef>
          </c:tx>
          <c:spPr>
            <a:solidFill>
              <a:srgbClr val="0E5753"/>
            </a:solidFill>
          </c:spPr>
          <c:cat>
            <c:strRef>
              <c:f>Sheet1!$A$2:$A$8</c:f>
              <c:strCache>
                <c:ptCount val="7"/>
                <c:pt idx="0">
                  <c:v>Age 70+</c:v>
                </c:pt>
                <c:pt idx="1">
                  <c:v>Ages 60–69</c:v>
                </c:pt>
                <c:pt idx="2">
                  <c:v>Ages 50–59</c:v>
                </c:pt>
                <c:pt idx="3">
                  <c:v>Ages 18–39</c:v>
                </c:pt>
                <c:pt idx="4">
                  <c:v>Men</c:v>
                </c:pt>
                <c:pt idx="5">
                  <c:v>Women</c:v>
                </c:pt>
                <c:pt idx="6">
                  <c:v>All adults</c:v>
                </c:pt>
              </c:strCache>
            </c:strRef>
          </c:cat>
          <c:val>
            <c:numRef>
              <c:f>Sheet1!$B$2:$B$8</c:f>
              <c:numCache>
                <c:formatCode>General</c:formatCode>
                <c:ptCount val="7"/>
                <c:pt idx="0">
                  <c:v>1.4</c:v>
                </c:pt>
                <c:pt idx="1">
                  <c:v>2.1</c:v>
                </c:pt>
                <c:pt idx="2">
                  <c:v>2.0</c:v>
                </c:pt>
                <c:pt idx="3">
                  <c:v>0.7</c:v>
                </c:pt>
                <c:pt idx="4">
                  <c:v>0.9</c:v>
                </c:pt>
                <c:pt idx="5">
                  <c:v>1.7</c:v>
                </c:pt>
                <c:pt idx="6">
                  <c:v>1.3</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3.0"/>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fatigue — what it is, the common causes a clinician checks first, and how to describe your own tiredness so the appointment works. Everything on these slides comes from public-health sources named at the bottom of each slide. Questions about your own medicines are best taken to a pharmacist or prescriber; this is general education, not individual advice.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sentence everyone has said: "I am tired all the time." It is true, but on its own it points at everything and nothing. Fatigue is common and usually not due to a serious disease, but it can be a sign of a more serious condition. Today is about turning that sentence into a pattern a clinician can work with.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complaints sound alike. Sleepiness is needing to sleep. Fatigue is a lack of energy and motivation. And there is fatigue that rest does not fix, which lasts a long time and may get worse after effort. Ask people which column sounds like them. Saying which one you mean changes what gets checked.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short list a clinician works through. Sleep disorders, anemia, thyroid problems, depression or grief, long-lasting diseases, and medicines. None of these is exotic, and most are checked with a conversation and a blood test. That is the good news: the usual causes can be found.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are the clues worth mentioning. Snoring and pauses in breathing point to sleep apnea, checked with a sleep study. Paleness and breathlessness point to anemia. Feeling cold and gaining weight point to the thyroid. Both are checked with blood tests. Fatigue and weight gain alone do not necessarily mean a thyroid problem.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more. A new medicine points to the medicine list: antihistamines, blood pressure medicines, sleeping pills, steroids and water pills; never stop one on your own. Feeling sad or depressed is a reason to book a visit. And tiredness with long-term metformin is a reason to ask for a vitamin B12 test.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numbers. Experts recommend 7 to 9 hours of sleep a night for adults. Up to 3.3 million people in the United States may have ME/CFS. And more than 9 in 10 of them have not been diagnosed by a doctor. We will come back to ME/CFS in a moment.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Sleep is about quality as well as hours. Sleep apnea causes breathing that starts and stops, loud snoring and gasping, and it can leave you sleepy and fatigued by day. You may not know you have these symptoms until someone tells you, so ask the person you live with. A sleep study can diagnose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ME/CFS is a biological illness, not a character flaw. In 2021 to 2022, 1.3 percent of US adults had it — more women than men, and most often between 50 and 69. Its hallmark is post-exertional malaise: symptoms get worse after physical or mental effort. There is no specific test, which is one reason so many people are undiagnosed. Avoid "push and crash": feeling better, doing too much, then getting worse again.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why describing the pattern matters. If effort reliably makes you worse for days, say so explicitly. The fatigue in ME/CFS lasts six months or longer and does not improve with rest. There is no cure, but some symptoms can be treated or managed, and learning new ways to manage activity can help.</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prepare. Keep a fatigue diary to find the pattern. Note your sleep, daily activities, appetite and exercise, because your provider will ask. Bring your full medicine list. Then expect some blood tests. Appointments about fatigue fail on missing information more often than on missing interest.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took chronic fatigue seriously when many did not, and current guidance is consistent with that: CDC describes ME/CFS as a biological illness. The sources used here do not support his oxidative mechanism or his remedy protocols, and his advice to stop looking for a diagnosis runs against current guidance. Fatigue that rest does not fix should be evaluated.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Medicines are the fastest cause to check, and a pharmacist can look today. Antihistamines, blood pressure medicines, sleeping pills, steroids and water pills can all cause fatigue. Never stop one on your own; ask your provider. Caffeine and stimulants are not effective treatments for fatigue. Long-term metformin is worth a question about vitamin B12. A pharmacist can identify medicines likely to be contributing, check timing and interactions, and help you prepare questions for your prescriber.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and is awaiting pharmacist sign-off, so present it as general guidance. Stress the 988 line for anyone having thoughts of self-harm, and 911 for sudden confusion, severe headache or one-sided weakness.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The most useful is the first: two weeks of rough notes on sleep and energy. The second is a question for the person you live with: do I snore, and have you seen me stop breathing?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NHLBI — Stroke - Symptoms; MedlinePlus — Heart Attack; MedlinePlus — Depression; MedlinePlus — Drowsiness; MedlinePlus — Breathing difficulty; MedlinePlus — Fainting; National Cancer Institute — Symptoms of Cancer.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FATIGUE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Fatigue &amp; tiredness: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How to describe tiredness so the cause can be found</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MedlinePlus, Fatigue (Medical Encyclopedia)</a:t>
            </a:r>
          </a:p>
        </p:txBody>
      </p:sp>
      <p:sp>
        <p:nvSpPr>
          <p:cNvPr id="7" name="TextBox 6"/>
          <p:cNvSpPr txBox="1"/>
          <p:nvPr/>
        </p:nvSpPr>
        <p:spPr>
          <a:xfrm>
            <a:off x="548640" y="1824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"I'm tired all the time." How do you turn that into something a clinician can act on?</a:t>
            </a:r>
          </a:p>
        </p:txBody>
      </p:sp>
      <p:sp>
        <p:nvSpPr>
          <p:cNvPr id="8" name="Rectangle 7"/>
          <p:cNvSpPr/>
          <p:nvPr/>
        </p:nvSpPr>
        <p:spPr>
          <a:xfrm>
            <a:off x="548640" y="4572000"/>
            <a:ext cx="54864" cy="1051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526280"/>
            <a:ext cx="9601200" cy="1143000"/>
          </a:xfrm>
          <a:prstGeom prst="rect">
            <a:avLst/>
          </a:prstGeom>
          <a:noFill/>
        </p:spPr>
        <p:txBody>
          <a:bodyPr wrap="square" lIns="18288" rIns="18288" tIns="18288" bIns="18288" anchor="t">
            <a:spAutoFit/>
          </a:bodyPr>
          <a:lstStyle/>
          <a:p>
            <a:pPr algn="l"/>
            <a:r>
              <a:rPr sz="2400" b="0" i="0">
                <a:solidFill>
                  <a:srgbClr val="46524F"/>
                </a:solidFill>
                <a:latin typeface="Segoe UI"/>
              </a:rPr>
              <a:t>Fatigue is common and usually not due to a serious disease, but it can point to sleep problems, anemia, thyroid disease, depression or a medicine. Describing the pattern is what gets you to the cause.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Fatigue (Medical Encyclopedia); MedlinePlus, Fatigue; U.S. Centers for Disease Control and Prevention, About ME/CFS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Sleepiness, fatigue and exhaustion differ</a:t>
            </a:r>
          </a:p>
        </p:txBody>
      </p:sp>
      <p:sp>
        <p:nvSpPr>
          <p:cNvPr id="8" name="Rounded Rectangle 7"/>
          <p:cNvSpPr/>
          <p:nvPr/>
        </p:nvSpPr>
        <p:spPr>
          <a:xfrm>
            <a:off x="548640"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Sleepiness</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Feeling the need to sleep.</a:t>
            </a:r>
          </a:p>
          <a:p>
            <a:pPr algn="l">
              <a:spcAft>
                <a:spcPts val="1350"/>
              </a:spcAft>
            </a:pPr>
            <a:r>
              <a:rPr sz="1800" b="0" i="0">
                <a:solidFill>
                  <a:srgbClr val="15201E"/>
                </a:solidFill>
                <a:latin typeface="Segoe UI"/>
              </a:rPr>
              <a:t>Daytime sleepiness can be a sign of sleep apnea.</a:t>
            </a:r>
          </a:p>
        </p:txBody>
      </p:sp>
      <p:sp>
        <p:nvSpPr>
          <p:cNvPr id="11" name="Rounded Rectangle 10"/>
          <p:cNvSpPr/>
          <p:nvPr/>
        </p:nvSpPr>
        <p:spPr>
          <a:xfrm>
            <a:off x="4338218"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15201E"/>
                </a:solidFill>
                <a:latin typeface="Segoe UI"/>
              </a:rPr>
              <a:t>Fatigue</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A lack of energy and motivation.</a:t>
            </a:r>
          </a:p>
          <a:p>
            <a:pPr algn="l">
              <a:spcAft>
                <a:spcPts val="1350"/>
              </a:spcAft>
            </a:pPr>
            <a:r>
              <a:rPr sz="1800" b="0" i="0">
                <a:solidFill>
                  <a:srgbClr val="15201E"/>
                </a:solidFill>
                <a:latin typeface="Segoe UI"/>
              </a:rPr>
              <a:t>Common, and usually not due to a serious disease.</a:t>
            </a:r>
          </a:p>
          <a:p>
            <a:pPr algn="l">
              <a:spcAft>
                <a:spcPts val="1350"/>
              </a:spcAft>
            </a:pPr>
            <a:r>
              <a:rPr sz="1800" b="0" i="0">
                <a:solidFill>
                  <a:srgbClr val="15201E"/>
                </a:solidFill>
                <a:latin typeface="Segoe UI"/>
              </a:rPr>
              <a:t>Not relieved by sleep, food and less stress? Get it checked.</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Fatigue that rest does not fix</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Lasts a long time and does not get better with rest.</a:t>
            </a:r>
          </a:p>
          <a:p>
            <a:pPr algn="l">
              <a:spcAft>
                <a:spcPts val="1350"/>
              </a:spcAft>
            </a:pPr>
            <a:r>
              <a:rPr sz="1800" b="0" i="0">
                <a:solidFill>
                  <a:srgbClr val="15201E"/>
                </a:solidFill>
                <a:latin typeface="Segoe UI"/>
              </a:rPr>
              <a:t>Worse after physical or mental effort, sometimes for a long time.</a:t>
            </a:r>
          </a:p>
          <a:p>
            <a:pPr algn="l">
              <a:spcAft>
                <a:spcPts val="1350"/>
              </a:spcAft>
            </a:pPr>
            <a:r>
              <a:rPr sz="1800" b="0" i="0">
                <a:solidFill>
                  <a:srgbClr val="15201E"/>
                </a:solidFill>
                <a:latin typeface="Segoe UI"/>
              </a:rPr>
              <a:t>Six months or longer is part of the ME/CFS definition.</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Say which one you mean; it changes what gets checked.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Fatigue (Medical Encyclopedia); MedlinePlus, Fatigue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Most causes are common and checkable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Sleep disorders, including obstructive sleep apnea.</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Anemia, or an underactive or overactive thyroid.</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Depression, grief, anxiety, or a long-lasting disease.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Medicines: antihistamines, blood pressure pills, sleeping pills.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Most are found with a conversation and blood tests.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Sleep Apnea: Symptoms; NHLBI, Anemia: Symptoms; NIDDK, Hypothyroidism (Underactive Thyroid); MedlinePlus, Fatigue (Medical Encyclopedia)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Sleep, blood and thyroid: clues to mention</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2773603"/>
                <a:gridCol w="4930851"/>
                <a:gridCol w="3389960"/>
              </a:tblGrid>
              <a:tr h="640080">
                <a:tc>
                  <a:txBody>
                    <a:bodyPr/>
                    <a:lstStyle/>
                    <a:p>
                      <a:pPr algn="l"/>
                      <a:r>
                        <a:rPr sz="1400" b="1" i="0">
                          <a:solidFill>
                            <a:srgbClr val="46524F"/>
                          </a:solidFill>
                          <a:latin typeface="Segoe UI"/>
                        </a:rPr>
                        <a:t>Possible cause</a:t>
                      </a:r>
                    </a:p>
                  </a:txBody>
                  <a:tcPr marL="128016" marR="128016" anchor="ctr">
                    <a:solidFill>
                      <a:srgbClr val="EFECE4"/>
                    </a:solidFill>
                  </a:tcPr>
                </a:tc>
                <a:tc>
                  <a:txBody>
                    <a:bodyPr/>
                    <a:lstStyle/>
                    <a:p>
                      <a:pPr algn="l"/>
                      <a:r>
                        <a:rPr sz="1400" b="1" i="0">
                          <a:solidFill>
                            <a:srgbClr val="46524F"/>
                          </a:solidFill>
                          <a:latin typeface="Segoe UI"/>
                        </a:rPr>
                        <a:t>Clues worth mentioning</a:t>
                      </a:r>
                    </a:p>
                  </a:txBody>
                  <a:tcPr marL="128016" marR="128016" anchor="ctr">
                    <a:solidFill>
                      <a:srgbClr val="EFECE4"/>
                    </a:solidFill>
                  </a:tcPr>
                </a:tc>
                <a:tc>
                  <a:txBody>
                    <a:bodyPr/>
                    <a:lstStyle/>
                    <a:p>
                      <a:pPr algn="l"/>
                      <a:r>
                        <a:rPr sz="1400" b="1" i="0">
                          <a:solidFill>
                            <a:srgbClr val="46524F"/>
                          </a:solidFill>
                          <a:latin typeface="Segoe UI"/>
                        </a:rPr>
                        <a:t>How it is usually checked</a:t>
                      </a:r>
                    </a:p>
                  </a:txBody>
                  <a:tcPr marL="128016" marR="128016" anchor="ctr">
                    <a:solidFill>
                      <a:srgbClr val="EFECE4"/>
                    </a:solidFill>
                  </a:tcPr>
                </a:tc>
              </a:tr>
              <a:tr h="640080">
                <a:tc>
                  <a:txBody>
                    <a:bodyPr/>
                    <a:lstStyle/>
                    <a:p>
                      <a:pPr algn="l"/>
                      <a:r>
                        <a:rPr sz="1900" b="1" i="0">
                          <a:solidFill>
                            <a:srgbClr val="15201E"/>
                          </a:solidFill>
                          <a:latin typeface="Segoe UI"/>
                        </a:rPr>
                        <a:t>Sleep apnea</a:t>
                      </a:r>
                    </a:p>
                  </a:txBody>
                  <a:tcPr marL="128016" marR="128016" anchor="ctr">
                    <a:solidFill>
                      <a:srgbClr val="FFFFFF"/>
                    </a:solidFill>
                  </a:tcPr>
                </a:tc>
                <a:tc>
                  <a:txBody>
                    <a:bodyPr/>
                    <a:lstStyle/>
                    <a:p>
                      <a:pPr algn="l"/>
                      <a:r>
                        <a:rPr sz="1900" b="0" i="0">
                          <a:solidFill>
                            <a:srgbClr val="15201E"/>
                          </a:solidFill>
                          <a:latin typeface="Segoe UI"/>
                        </a:rPr>
                        <a:t>Loud snoring, breathing that stops and starts, gasping; daytime sleepiness.</a:t>
                      </a:r>
                    </a:p>
                  </a:txBody>
                  <a:tcPr marL="128016" marR="128016" anchor="ctr">
                    <a:solidFill>
                      <a:srgbClr val="F6ECDB"/>
                    </a:solidFill>
                  </a:tcPr>
                </a:tc>
                <a:tc>
                  <a:txBody>
                    <a:bodyPr/>
                    <a:lstStyle/>
                    <a:p>
                      <a:pPr algn="l"/>
                      <a:r>
                        <a:rPr sz="1900" b="0" i="0">
                          <a:solidFill>
                            <a:srgbClr val="15201E"/>
                          </a:solidFill>
                          <a:latin typeface="Segoe UI"/>
                        </a:rPr>
                        <a:t>A sleep study.</a:t>
                      </a:r>
                    </a:p>
                  </a:txBody>
                  <a:tcPr marL="128016" marR="128016" anchor="ctr">
                    <a:solidFill>
                      <a:srgbClr val="FFFFFF"/>
                    </a:solidFill>
                  </a:tcPr>
                </a:tc>
              </a:tr>
              <a:tr h="640080">
                <a:tc>
                  <a:txBody>
                    <a:bodyPr/>
                    <a:lstStyle/>
                    <a:p>
                      <a:pPr algn="l"/>
                      <a:r>
                        <a:rPr sz="1900" b="1" i="0">
                          <a:solidFill>
                            <a:srgbClr val="15201E"/>
                          </a:solidFill>
                          <a:latin typeface="Segoe UI"/>
                        </a:rPr>
                        <a:t>Anemia</a:t>
                      </a:r>
                    </a:p>
                  </a:txBody>
                  <a:tcPr marL="128016" marR="128016" anchor="ctr">
                    <a:solidFill>
                      <a:srgbClr val="FFFFFF"/>
                    </a:solidFill>
                  </a:tcPr>
                </a:tc>
                <a:tc>
                  <a:txBody>
                    <a:bodyPr/>
                    <a:lstStyle/>
                    <a:p>
                      <a:pPr algn="l"/>
                      <a:r>
                        <a:rPr sz="1900" b="0" i="0">
                          <a:solidFill>
                            <a:srgbClr val="15201E"/>
                          </a:solidFill>
                          <a:latin typeface="Segoe UI"/>
                        </a:rPr>
                        <a:t>Weakness, paleness, tiredness, shortness of breath.</a:t>
                      </a:r>
                    </a:p>
                  </a:txBody>
                  <a:tcPr marL="128016" marR="128016" anchor="ctr">
                    <a:solidFill>
                      <a:srgbClr val="F6ECDB"/>
                    </a:solidFill>
                  </a:tcPr>
                </a:tc>
                <a:tc>
                  <a:txBody>
                    <a:bodyPr/>
                    <a:lstStyle/>
                    <a:p>
                      <a:pPr algn="l"/>
                      <a:r>
                        <a:rPr sz="1900" b="0" i="0">
                          <a:solidFill>
                            <a:srgbClr val="15201E"/>
                          </a:solidFill>
                          <a:latin typeface="Segoe UI"/>
                        </a:rPr>
                        <a:t>Blood tests.</a:t>
                      </a:r>
                    </a:p>
                  </a:txBody>
                  <a:tcPr marL="128016" marR="128016" anchor="ctr">
                    <a:solidFill>
                      <a:srgbClr val="FFFFFF"/>
                    </a:solidFill>
                  </a:tcPr>
                </a:tc>
              </a:tr>
              <a:tr h="640080">
                <a:tc>
                  <a:txBody>
                    <a:bodyPr/>
                    <a:lstStyle/>
                    <a:p>
                      <a:pPr algn="l"/>
                      <a:r>
                        <a:rPr sz="1900" b="1" i="0">
                          <a:solidFill>
                            <a:srgbClr val="15201E"/>
                          </a:solidFill>
                          <a:latin typeface="Segoe UI"/>
                        </a:rPr>
                        <a:t>Underactive thyroid</a:t>
                      </a:r>
                    </a:p>
                  </a:txBody>
                  <a:tcPr marL="128016" marR="128016" anchor="ctr">
                    <a:solidFill>
                      <a:srgbClr val="FFFFFF"/>
                    </a:solidFill>
                  </a:tcPr>
                </a:tc>
                <a:tc>
                  <a:txBody>
                    <a:bodyPr/>
                    <a:lstStyle/>
                    <a:p>
                      <a:pPr algn="l"/>
                      <a:r>
                        <a:rPr sz="1900" b="0" i="0">
                          <a:solidFill>
                            <a:srgbClr val="15201E"/>
                          </a:solidFill>
                          <a:latin typeface="Segoe UI"/>
                        </a:rPr>
                        <a:t>Fatigue, weight gain, trouble tolerating cold.</a:t>
                      </a:r>
                    </a:p>
                  </a:txBody>
                  <a:tcPr marL="128016" marR="128016" anchor="ctr">
                    <a:solidFill>
                      <a:srgbClr val="F6ECDB"/>
                    </a:solidFill>
                  </a:tcPr>
                </a:tc>
                <a:tc>
                  <a:txBody>
                    <a:bodyPr/>
                    <a:lstStyle/>
                    <a:p>
                      <a:pPr algn="l"/>
                      <a:r>
                        <a:rPr sz="1900" b="0" i="0">
                          <a:solidFill>
                            <a:srgbClr val="15201E"/>
                          </a:solidFill>
                          <a:latin typeface="Segoe UI"/>
                        </a:rPr>
                        <a:t>Thyroid blood tests.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Each has a simple check: a sleep study or blood tests.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Fatigue (Medical Encyclopedia); NIH Office of Dietary Supplements, Vitamin B12 -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Medicines, mood and B12: clues to mention</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a:tableStyleId>{5C22544A-7EE6-4342-B048-85BDC9FD1C3A}</a:tableStyleId>
              </a:tblPr>
              <a:tblGrid>
                <a:gridCol w="2641527"/>
                <a:gridCol w="4226443"/>
                <a:gridCol w="4226443"/>
              </a:tblGrid>
              <a:tr h="640080">
                <a:tc>
                  <a:txBody>
                    <a:bodyPr/>
                    <a:lstStyle/>
                    <a:p>
                      <a:pPr algn="l"/>
                      <a:r>
                        <a:rPr sz="1400" b="1" i="0">
                          <a:solidFill>
                            <a:srgbClr val="46524F"/>
                          </a:solidFill>
                          <a:latin typeface="Segoe UI"/>
                        </a:rPr>
                        <a:t>Possible cause</a:t>
                      </a:r>
                    </a:p>
                  </a:txBody>
                  <a:tcPr marL="128016" marR="128016" anchor="ctr">
                    <a:solidFill>
                      <a:srgbClr val="EFECE4"/>
                    </a:solidFill>
                  </a:tcPr>
                </a:tc>
                <a:tc>
                  <a:txBody>
                    <a:bodyPr/>
                    <a:lstStyle/>
                    <a:p>
                      <a:pPr algn="l"/>
                      <a:r>
                        <a:rPr sz="1400" b="1" i="0">
                          <a:solidFill>
                            <a:srgbClr val="46524F"/>
                          </a:solidFill>
                          <a:latin typeface="Segoe UI"/>
                        </a:rPr>
                        <a:t>Clues worth mentioning</a:t>
                      </a:r>
                    </a:p>
                  </a:txBody>
                  <a:tcPr marL="128016" marR="128016" anchor="ctr">
                    <a:solidFill>
                      <a:srgbClr val="EFECE4"/>
                    </a:solidFill>
                  </a:tcPr>
                </a:tc>
                <a:tc>
                  <a:txBody>
                    <a:bodyPr/>
                    <a:lstStyle/>
                    <a:p>
                      <a:pPr algn="l"/>
                      <a:r>
                        <a:rPr sz="1400" b="1" i="0">
                          <a:solidFill>
                            <a:srgbClr val="46524F"/>
                          </a:solidFill>
                          <a:latin typeface="Segoe UI"/>
                        </a:rPr>
                        <a:t>How it is usually checked</a:t>
                      </a:r>
                    </a:p>
                  </a:txBody>
                  <a:tcPr marL="128016" marR="128016" anchor="ctr">
                    <a:solidFill>
                      <a:srgbClr val="EFECE4"/>
                    </a:solidFill>
                  </a:tcPr>
                </a:tc>
              </a:tr>
              <a:tr h="640080">
                <a:tc>
                  <a:txBody>
                    <a:bodyPr/>
                    <a:lstStyle/>
                    <a:p>
                      <a:pPr algn="l"/>
                      <a:r>
                        <a:rPr sz="1900" b="1" i="0">
                          <a:solidFill>
                            <a:srgbClr val="15201E"/>
                          </a:solidFill>
                          <a:latin typeface="Segoe UI"/>
                        </a:rPr>
                        <a:t>Medicines</a:t>
                      </a:r>
                    </a:p>
                  </a:txBody>
                  <a:tcPr marL="128016" marR="128016" anchor="ctr">
                    <a:solidFill>
                      <a:srgbClr val="FFFFFF"/>
                    </a:solidFill>
                  </a:tcPr>
                </a:tc>
                <a:tc>
                  <a:txBody>
                    <a:bodyPr/>
                    <a:lstStyle/>
                    <a:p>
                      <a:pPr algn="l"/>
                      <a:r>
                        <a:rPr sz="1900" b="0" i="0">
                          <a:solidFill>
                            <a:srgbClr val="15201E"/>
                          </a:solidFill>
                          <a:latin typeface="Segoe UI"/>
                        </a:rPr>
                        <a:t>Allergy antihistamines, blood pressure medicines, sleeping pills, steroids, water pills.</a:t>
                      </a:r>
                    </a:p>
                  </a:txBody>
                  <a:tcPr marL="128016" marR="128016" anchor="ctr">
                    <a:solidFill>
                      <a:srgbClr val="F6ECDB"/>
                    </a:solidFill>
                  </a:tcPr>
                </a:tc>
                <a:tc>
                  <a:txBody>
                    <a:bodyPr/>
                    <a:lstStyle/>
                    <a:p>
                      <a:pPr algn="l"/>
                      <a:r>
                        <a:rPr sz="1900" b="0" i="0">
                          <a:solidFill>
                            <a:srgbClr val="15201E"/>
                          </a:solidFill>
                          <a:latin typeface="Segoe UI"/>
                        </a:rPr>
                        <a:t>A medicine review. Never stop a medicine on your own.</a:t>
                      </a:r>
                    </a:p>
                  </a:txBody>
                  <a:tcPr marL="128016" marR="128016" anchor="ctr">
                    <a:solidFill>
                      <a:srgbClr val="FFFFFF"/>
                    </a:solidFill>
                  </a:tcPr>
                </a:tc>
              </a:tr>
              <a:tr h="640080">
                <a:tc>
                  <a:txBody>
                    <a:bodyPr/>
                    <a:lstStyle/>
                    <a:p>
                      <a:pPr algn="l"/>
                      <a:r>
                        <a:rPr sz="1900" b="1" i="0">
                          <a:solidFill>
                            <a:srgbClr val="15201E"/>
                          </a:solidFill>
                          <a:latin typeface="Segoe UI"/>
                        </a:rPr>
                        <a:t>Depression or grief</a:t>
                      </a:r>
                    </a:p>
                  </a:txBody>
                  <a:tcPr marL="128016" marR="128016" anchor="ctr">
                    <a:solidFill>
                      <a:srgbClr val="FFFFFF"/>
                    </a:solidFill>
                  </a:tcPr>
                </a:tc>
                <a:tc>
                  <a:txBody>
                    <a:bodyPr/>
                    <a:lstStyle/>
                    <a:p>
                      <a:pPr algn="l"/>
                      <a:r>
                        <a:rPr sz="1900" b="0" i="0">
                          <a:solidFill>
                            <a:srgbClr val="15201E"/>
                          </a:solidFill>
                          <a:latin typeface="Segoe UI"/>
                        </a:rPr>
                        <a:t>Feeling sad or depressed is a reason to book a visit.</a:t>
                      </a:r>
                    </a:p>
                  </a:txBody>
                  <a:tcPr marL="128016" marR="128016" anchor="ctr">
                    <a:solidFill>
                      <a:srgbClr val="F6ECDB"/>
                    </a:solidFill>
                  </a:tcPr>
                </a:tc>
                <a:tc>
                  <a:txBody>
                    <a:bodyPr/>
                    <a:lstStyle/>
                    <a:p>
                      <a:pPr algn="l"/>
                      <a:r>
                        <a:rPr sz="1900" b="0" i="0">
                          <a:solidFill>
                            <a:srgbClr val="15201E"/>
                          </a:solidFill>
                          <a:latin typeface="Segoe UI"/>
                        </a:rPr>
                        <a:t>A conversation with your clinician.</a:t>
                      </a:r>
                    </a:p>
                  </a:txBody>
                  <a:tcPr marL="128016" marR="128016" anchor="ctr">
                    <a:solidFill>
                      <a:srgbClr val="FFFFFF"/>
                    </a:solidFill>
                  </a:tcPr>
                </a:tc>
              </a:tr>
              <a:tr h="640080">
                <a:tc>
                  <a:txBody>
                    <a:bodyPr/>
                    <a:lstStyle/>
                    <a:p>
                      <a:pPr algn="l"/>
                      <a:r>
                        <a:rPr sz="1900" b="1" i="0">
                          <a:solidFill>
                            <a:srgbClr val="15201E"/>
                          </a:solidFill>
                          <a:latin typeface="Segoe UI"/>
                        </a:rPr>
                        <a:t>Vitamin B12 deficiency</a:t>
                      </a:r>
                    </a:p>
                  </a:txBody>
                  <a:tcPr marL="128016" marR="128016" anchor="ctr">
                    <a:solidFill>
                      <a:srgbClr val="FFFFFF"/>
                    </a:solidFill>
                  </a:tcPr>
                </a:tc>
                <a:tc>
                  <a:txBody>
                    <a:bodyPr/>
                    <a:lstStyle/>
                    <a:p>
                      <a:pPr algn="l"/>
                      <a:r>
                        <a:rPr sz="1900" b="0" i="0">
                          <a:solidFill>
                            <a:srgbClr val="15201E"/>
                          </a:solidFill>
                          <a:latin typeface="Segoe UI"/>
                        </a:rPr>
                        <a:t>Feeling tired or weak; long-term metformin.</a:t>
                      </a:r>
                    </a:p>
                  </a:txBody>
                  <a:tcPr marL="128016" marR="128016" anchor="ctr">
                    <a:solidFill>
                      <a:srgbClr val="F6ECDB"/>
                    </a:solidFill>
                  </a:tcPr>
                </a:tc>
                <a:tc>
                  <a:txBody>
                    <a:bodyPr/>
                    <a:lstStyle/>
                    <a:p>
                      <a:pPr algn="l"/>
                      <a:r>
                        <a:rPr sz="1900" b="0" i="0">
                          <a:solidFill>
                            <a:srgbClr val="15201E"/>
                          </a:solidFill>
                          <a:latin typeface="Segoe UI"/>
                        </a:rPr>
                        <a:t>A blood test of your B12 level.</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medicine review and a B12 test are easy first steps.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How Much Sleep Is Enough?; U.S. Centers for Disease Control and Prevention, About ME/CFS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Three numbers about sleep and ME/CFS</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7⁠–⁠9</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hours of sleep a night recommended for adults</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3.3M</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people in the U.S. may have ME/CFS</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9 in 10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more than this share of people with ME/CFS are undiagnosed</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Sleep 7 to 9 hours; ME/CFS is often missed.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How Much Sleep Is Enough?; NHLBI, Sleep Apnea: Symptoms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Sleep apnea: you may be the last to know</a:t>
            </a:r>
          </a:p>
        </p:txBody>
      </p:sp>
      <p:sp>
        <p:nvSpPr>
          <p:cNvPr id="8" name="TextBox 7"/>
          <p:cNvSpPr txBox="1"/>
          <p:nvPr/>
        </p:nvSpPr>
        <p:spPr>
          <a:xfrm>
            <a:off x="548640" y="1783080"/>
            <a:ext cx="3291840" cy="1371600"/>
          </a:xfrm>
          <a:prstGeom prst="rect">
            <a:avLst/>
          </a:prstGeom>
          <a:noFill/>
        </p:spPr>
        <p:txBody>
          <a:bodyPr wrap="square" lIns="18288" rIns="18288" tIns="18288" bIns="18288" anchor="t">
            <a:spAutoFit/>
          </a:bodyPr>
          <a:lstStyle/>
          <a:p>
            <a:pPr algn="l"/>
            <a:r>
              <a:rPr sz="9600" b="0" i="0">
                <a:solidFill>
                  <a:srgbClr val="0A3F3C"/>
                </a:solidFill>
                <a:latin typeface="Georgia"/>
              </a:rPr>
              <a:t>7–9</a:t>
            </a:r>
          </a:p>
        </p:txBody>
      </p:sp>
      <p:sp>
        <p:nvSpPr>
          <p:cNvPr id="9" name="TextBox 8"/>
          <p:cNvSpPr txBox="1"/>
          <p:nvPr/>
        </p:nvSpPr>
        <p:spPr>
          <a:xfrm>
            <a:off x="548640" y="3246120"/>
            <a:ext cx="3108960" cy="548640"/>
          </a:xfrm>
          <a:prstGeom prst="rect">
            <a:avLst/>
          </a:prstGeom>
          <a:noFill/>
        </p:spPr>
        <p:txBody>
          <a:bodyPr wrap="square" lIns="18288" rIns="18288" tIns="18288" bIns="18288" anchor="t">
            <a:spAutoFit/>
          </a:bodyPr>
          <a:lstStyle/>
          <a:p>
            <a:pPr algn="l"/>
            <a:r>
              <a:rPr sz="2000" b="0" i="0">
                <a:solidFill>
                  <a:srgbClr val="46524F"/>
                </a:solidFill>
                <a:latin typeface="Segoe UI"/>
              </a:rPr>
              <a:t>hours of sleep a night for adults</a:t>
            </a:r>
          </a:p>
        </p:txBody>
      </p:sp>
      <p:sp>
        <p:nvSpPr>
          <p:cNvPr id="10" name="Oval 9"/>
          <p:cNvSpPr/>
          <p:nvPr/>
        </p:nvSpPr>
        <p:spPr>
          <a:xfrm>
            <a:off x="42062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53712" y="178308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Breathing that starts and stops, loud snoring, gasping for air.</a:t>
            </a:r>
          </a:p>
        </p:txBody>
      </p:sp>
      <p:sp>
        <p:nvSpPr>
          <p:cNvPr id="12" name="Oval 11"/>
          <p:cNvSpPr/>
          <p:nvPr/>
        </p:nvSpPr>
        <p:spPr>
          <a:xfrm>
            <a:off x="42062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53712" y="260604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Daytime sleepiness, tiredness and fatigue.</a:t>
            </a:r>
          </a:p>
        </p:txBody>
      </p:sp>
      <p:sp>
        <p:nvSpPr>
          <p:cNvPr id="14" name="Oval 13"/>
          <p:cNvSpPr/>
          <p:nvPr/>
        </p:nvSpPr>
        <p:spPr>
          <a:xfrm>
            <a:off x="42062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53712" y="342900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You may not know until someone tells you.</a:t>
            </a:r>
          </a:p>
        </p:txBody>
      </p:sp>
      <p:sp>
        <p:nvSpPr>
          <p:cNvPr id="16" name="Oval 15"/>
          <p:cNvSpPr/>
          <p:nvPr/>
        </p:nvSpPr>
        <p:spPr>
          <a:xfrm>
            <a:off x="42062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53712" y="4251960"/>
            <a:ext cx="70710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 sleep study can diagnose it.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Ask the person you live with whether you snore.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Center for Health Statistics, Myalgic Encephalomyelitis/Chronic Fatigue Syndrome in Adults: United States, 2021-2022 (Data Brief 488); U.S. Centers for Disease Control and Prevention, About ME/CFS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ME/CFS is most common at ages 50 to 69</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Adults who had ME/CFS, 2021–2022</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was counted</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U.S. adults in the National Health Interview Survey, 2021–2022, as published by the National Center for Health Statistics.</a:t>
            </a:r>
          </a:p>
          <a:p>
            <a:pPr algn="l">
              <a:spcAft>
                <a:spcPts val="937"/>
              </a:spcAft>
            </a:pPr>
            <a:r>
              <a:rPr sz="1250" b="0" i="0">
                <a:solidFill>
                  <a:srgbClr val="15201E"/>
                </a:solidFill>
                <a:latin typeface="Segoe UI"/>
              </a:rPr>
              <a:t>Only the age bands named in the source are shown.</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Survey estimates for U.S. adults, not a measurement of any patient or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Symptoms worsen after effort; there is no specific test.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About ME/CFS; MedlinePlus, Myalgic Encephalomyelitis/Chronic Fatigue Syndrome</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9 in 10</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More than 9 in 10 people with ME/CFS have not been diagnosed by a doctor.</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6 mo+</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The fatigue in ME/CFS lasts six months or longer and is not improved by rest.</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If effort makes you worse for days, say so.</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Fatigue; MedlinePlus, Fatigue (Medical Encyclopedia)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Prepare so the appointment can help</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Notice the pattern</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A fatigue diary shows when you feel more tired and when you have more energy.</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Note sleep and effort</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Your provider will ask about sleep, daily activities, appetite and exercise.</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Bring your medicine list</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Several common medicines can cause fatigue.</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Get checked</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Blood, kidney, liver and thyroid tests may be ordered.</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Bring a two-week diary and your full medicine list.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About ME/CFS; MedlinePlus, Fatigue (Medical Encyclopedia)</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“This is an age of chronic fatigue.”</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2015-01-22</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Chronic fatigue is real</a:t>
            </a:r>
          </a:p>
          <a:p>
            <a:pPr algn="l">
              <a:spcAft>
                <a:spcPts val="1275"/>
              </a:spcAft>
            </a:pPr>
            <a:r>
              <a:rPr sz="1700" b="0" i="0">
                <a:solidFill>
                  <a:srgbClr val="15201E"/>
                </a:solidFill>
                <a:latin typeface="Segoe UI"/>
              </a:rPr>
              <a:t>ME/CFS is a biological illness</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The oxidative "dysox" mechanism</a:t>
            </a:r>
          </a:p>
          <a:p>
            <a:pPr algn="l">
              <a:spcAft>
                <a:spcPts val="1275"/>
              </a:spcAft>
            </a:pPr>
            <a:r>
              <a:rPr sz="1700" b="0" i="0">
                <a:solidFill>
                  <a:srgbClr val="15201E"/>
                </a:solidFill>
                <a:latin typeface="Segoe UI"/>
              </a:rPr>
              <a:t>Stop looking for a diagnosis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seriousness fits guidance; his explanations lack support.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Fatigue (Medical Encyclopedia); NIH Office of Dietary Supplements, Vitamin B12 -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Medicines are a fast cause to check</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Antihistamines, steroids, water pills and others can cause fatigue.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stop a medicine on your own; ask first.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Caffeine and stimulants do not treat fatigue.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Long-term metformin? Ask about vitamin B12.</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Bring every medicine and supplement to your review.</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Confusion, severe headache, chest pain, one-sided weakness: 911</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Thoughts of self-harm: call or text 988</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Falling asleep while driving: stop and get advice</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Breathless at rest, fainting, new ankle swelling: right away</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Weight loss, fever, night sweats or bruising: book promptly</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Snoring with breathing pauses or gasping: sleep assessment</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Thoughts of self-harm: call or text 988.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Fatigue; NHLBI, Sleep Apnea: Symptoms; U.S. Centers for Disease Control and Prevention, About ME/CFS; MedlinePlus, Fatigue (Medical Encyclopedia)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Keep a two-week fatigue diary</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someone if you snore</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Write down what effort does to you</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your full medicine list</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Skip the energy shots for now</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two weeks of sleep and energy notes.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FATIGUE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Fatigue</a:t>
            </a:r>
          </a:p>
          <a:p>
            <a:pPr algn="l">
              <a:spcAft>
                <a:spcPts val="1200"/>
              </a:spcAft>
            </a:pPr>
            <a:r>
              <a:rPr sz="1600" b="0" i="0">
                <a:solidFill>
                  <a:srgbClr val="46524F"/>
                </a:solidFill>
                <a:latin typeface="Segoe UI"/>
              </a:rPr>
              <a:t>MedlinePlus — Fatigue (Medical Encyclopedia)</a:t>
            </a:r>
          </a:p>
          <a:p>
            <a:pPr algn="l">
              <a:spcAft>
                <a:spcPts val="1200"/>
              </a:spcAft>
            </a:pPr>
            <a:r>
              <a:rPr sz="1600" b="0" i="0">
                <a:solidFill>
                  <a:srgbClr val="46524F"/>
                </a:solidFill>
                <a:latin typeface="Segoe UI"/>
              </a:rPr>
              <a:t>NHLBI — Sleep Apnea: Symptoms</a:t>
            </a:r>
          </a:p>
          <a:p>
            <a:pPr algn="l">
              <a:spcAft>
                <a:spcPts val="1200"/>
              </a:spcAft>
            </a:pPr>
            <a:r>
              <a:rPr sz="1600" b="0" i="0">
                <a:solidFill>
                  <a:srgbClr val="46524F"/>
                </a:solidFill>
                <a:latin typeface="Segoe UI"/>
              </a:rPr>
              <a:t>NHLBI — How Much Sleep Is Enough?</a:t>
            </a:r>
          </a:p>
          <a:p>
            <a:pPr algn="l">
              <a:spcAft>
                <a:spcPts val="1200"/>
              </a:spcAft>
            </a:pPr>
            <a:r>
              <a:rPr sz="1600" b="0" i="0">
                <a:solidFill>
                  <a:srgbClr val="46524F"/>
                </a:solidFill>
                <a:latin typeface="Segoe UI"/>
              </a:rPr>
              <a:t>NHLBI — Anemia: Symptoms</a:t>
            </a:r>
          </a:p>
          <a:p>
            <a:pPr algn="l">
              <a:spcAft>
                <a:spcPts val="1200"/>
              </a:spcAft>
            </a:pPr>
            <a:r>
              <a:rPr sz="1600" b="0" i="0">
                <a:solidFill>
                  <a:srgbClr val="46524F"/>
                </a:solidFill>
                <a:latin typeface="Segoe UI"/>
              </a:rPr>
              <a:t>NIDDK — Hypothyroidism (Underactive Thyroid)</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Vitamin B12 - Fact Sheet for Consumers</a:t>
            </a:r>
          </a:p>
          <a:p>
            <a:pPr algn="l">
              <a:spcAft>
                <a:spcPts val="1200"/>
              </a:spcAft>
            </a:pPr>
            <a:r>
              <a:rPr sz="1600" b="0" i="0">
                <a:solidFill>
                  <a:srgbClr val="46524F"/>
                </a:solidFill>
                <a:latin typeface="Segoe UI"/>
              </a:rPr>
              <a:t>MedlinePlus — Myalgic Encephalomyelitis/Chronic Fatigue Syndrome</a:t>
            </a:r>
          </a:p>
          <a:p>
            <a:pPr algn="l">
              <a:spcAft>
                <a:spcPts val="1200"/>
              </a:spcAft>
            </a:pPr>
            <a:r>
              <a:rPr sz="1600" b="0" i="0">
                <a:solidFill>
                  <a:srgbClr val="46524F"/>
                </a:solidFill>
                <a:latin typeface="Segoe UI"/>
              </a:rPr>
              <a:t>U.S. Centers for Disease Control and Prevention — About ME/CFS</a:t>
            </a:r>
          </a:p>
          <a:p>
            <a:pPr algn="l">
              <a:spcAft>
                <a:spcPts val="1200"/>
              </a:spcAft>
            </a:pPr>
            <a:r>
              <a:rPr sz="1600" b="0" i="0">
                <a:solidFill>
                  <a:srgbClr val="46524F"/>
                </a:solidFill>
                <a:latin typeface="Segoe UI"/>
              </a:rPr>
              <a:t>National Center for Health Statistics — Myalgic Encephalomyelitis/Chronic Fatigue Syndrome in Adults: United States, 2021-2022 (Data Brief 488)</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FATIGUE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17</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be causing this?</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my blood count, thyroid or vitamin B12 be checked?</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my sleep notes suggest I need a sleep study?</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If effort makes me worse for days, what should I do differently?</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