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سیشن ڈینگی کی وضاحت کرتا ہے: کیا مدد دیتا ہے، کس سے بچیں، سب سے اہم خطرے کی علامات، اور کلینک کے ڈینگی کیپسول کے بارے میں شواہد کیا کہتے ہیں۔ یہ عمومی معلومات ہیں؛ اپنے ڈاکٹر کے مشورے پر عمل کریں۔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تسلی اور ایک اہم احتیاط سے شروع کریں۔ ڈینگی کے زیادہ تر مریض ایک سے دو ہفتوں میں ٹھیک ہو جاتے ہیں۔ مگر شدید ڈینگی اکثر بخار اترنے کے بعد شروع ہوتا ہے، بالکل اسی وقت جب لوگ بے فکر ہو جاتے ہیں۔</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ڈینگی کا کوئی مخصوص علاج نہیں۔ گھر پر: آرام کریں، خوب مائعات پئیں، اور درد اور بخار کے لیے پیراسیٹامول لیں۔ اسپرین اور آئبوپروفین سے بچیں جو خون بہنا بڑھا سکتی ہیں، اور ہر اس چیز سے جو خون پتلا کرے۔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ترتیب سمجھائیں۔ بخار اور درد عموماً اتر جاتے ہیں۔ پھر کچھ لوگوں میں شدید ڈینگی شروع ہوتا ہے: پیٹ کا درد، مسلسل الٹی، خون، تیز سانس، پیلی ٹھنڈی جلد۔ ڈرپ سے مائعات، آکسیجن اور بلڈ پریشر کی مدد کے ساتھ ہسپتال کی دیکھ بھال جان بچاتی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دوسری بار متاثر ہونے والوں کو شدید ڈینگی کا زیادہ خطرہ ہوتا ہے، اس لیے پہلے انفیکشن کے بعد بھی بچاؤ ضروری ہے۔ مچھر زیادہ تر دن میں کاٹتے ہیں۔ ایک ویکسین بعض ممالک میں منظور شدہ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ڈینگو بناتا ہے، ایک ای ڈی ٹی اے کیپسول جسے اس کا پمفلٹ خونی ڈینگی کے لیے پیش رفت کہتا ہے۔ اس کی دلیل یہ ہے کہ کم پلیٹ لیٹس دراصل جڑے ہوئے پلیٹ لیٹس ہیں جنہیں ای ڈی ٹی اے الگ کرتا ہے۔ پمفلٹ کوئی ٹرائل نہیں بتاتا، اور پراپر ہیلتھ کو بھی نہیں ملا۔ اور یہ ای ڈی ٹی اے کو خون پتلا کرنے والا کہتا ہے، جبکہ ڈبلیو ایچ او ڈینگی میں اسپرین اور آئبوپروفین جیسی دواؤں سے بچنے کا کہتا ہے کیونکہ یہ خون بہنا بڑھاتی ہیں۔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پمفلٹ کا دوسرا صفحہ ڈاکٹر ماجد علی کی ڈینگی ہدایات دوبارہ چھاپتا ہے، جن میں ہائیڈروجن پیرآکسائیڈ کے غسل اور ڈرپ کے ذریعے ہائیڈروجن پیرآکسائیڈ شامل ہیں، جو ان کے آکسیڈیٹو کوایگولوپیتھی کے نظریے پر مبنی ہیں۔ پراپر ہیلتھ کو ان کی ڈبلیو ایچ او، سی ڈی سی یا این آئی ایچ سے کوئی تائید نہیں ملی۔ جلد تشخیص اور ہسپتال کی مناسب دیکھ بھال ہی اموات کم کرتی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گھر والوں کے لیے ایک سادہ فہرست: آرام اور خوب مائعات، بخار کے لیے پیراسیٹامول، اسپرین یا آئبوپروفین نہیں، اور خطرے کی علامات پر ہسپتال، خاص طور پر بخار اترنے کے بعد کے دنوں میں۔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میں فوری مدد ضروری ہے۔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قدم: بخار کے لیے پیراسیٹامول، آرام اور مائعات، بخار کے بعد کڑی نظر، اور مچھر کے کاٹنے سے بچاؤ۔</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تمام اعداد ان ذرائع سے ہیں۔ ہر دعوے کی مکمل فہرست، اس کے اصل اقتباس کے ساتھ، موضوع کے حوالہ جات والے صفحے پر ہے۔ کلینک کی دستاویزات نجی اسکین ہیں۔ فوری مدد کی علامات ان ذرائع کا بھی حوالہ دیتی ہیں: MedlinePlus — Diarrhea؛ MedlinePlus — Dehydration۔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گھر والے ڈاکٹر سے پوچھ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ڈینگی</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ڈینگی: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گھریلو دیکھ بھال، خطرے کی علامات، اور کلینک کے کیپسول پر شواہد</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ڈینگی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World Health Organization, Dengue and severe dengue (fact sheet, 21 August 2025)</a:t>
            </a:r>
          </a:p>
        </p:txBody>
      </p:sp>
      <p:sp>
        <p:nvSpPr>
          <p:cNvPr id="7" name="TextBox 6"/>
          <p:cNvSpPr txBox="1"/>
          <p:nvPr/>
        </p:nvSpPr>
        <p:spPr>
          <a:xfrm>
            <a:off x="1218895" y="155448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ڈینگی کے زیادہ تر مریض </a:t>
            </a:r>
            <a:r>
              <a:rPr sz="4032" b="0" i="0" lang="en-US">
                <a:solidFill>
                  <a:srgbClr val="0A3F3C"/>
                </a:solidFill>
                <a:latin typeface="Georgia"/>
              </a:rPr>
              <a:t>‎1‎</a:t>
            </a:r>
            <a:r>
              <a:rPr sz="4032" b="0" i="0" lang="ur-PK">
                <a:solidFill>
                  <a:srgbClr val="0A3F3C"/>
                </a:solidFill>
                <a:latin typeface="Georgia"/>
                <a:cs typeface="Noto Nastaliq Urdu"/>
              </a:rPr>
              <a:t> سے </a:t>
            </a:r>
            <a:r>
              <a:rPr sz="4032" b="0" i="0" lang="en-US">
                <a:solidFill>
                  <a:srgbClr val="0A3F3C"/>
                </a:solidFill>
                <a:latin typeface="Georgia"/>
              </a:rPr>
              <a:t>‎2‎</a:t>
            </a:r>
            <a:r>
              <a:rPr sz="4032" b="0" i="0" lang="ur-PK">
                <a:solidFill>
                  <a:srgbClr val="0A3F3C"/>
                </a:solidFill>
                <a:latin typeface="Georgia"/>
                <a:cs typeface="Noto Nastaliq Urdu"/>
              </a:rPr>
              <a:t> ہفتوں میں ٹھیک ہو جاتے ہیں۔</a:t>
            </a:r>
          </a:p>
        </p:txBody>
      </p:sp>
      <p:sp>
        <p:nvSpPr>
          <p:cNvPr id="8" name="Rectangle 7"/>
          <p:cNvSpPr/>
          <p:nvPr/>
        </p:nvSpPr>
        <p:spPr>
          <a:xfrm>
            <a:off x="11588191" y="3520440"/>
            <a:ext cx="54864" cy="46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74720"/>
            <a:ext cx="9601200" cy="5588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خطرے کی علامات اکثر بخار اترنے کے بعد آتی ہیں۔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ڈینگی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World Health Organization, Dengue and severe dengue (fact sheet, 21 August 2025)</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پیراسیٹامول ہاں؛ اسپرین اور آئبوپروفین نہیں</a:t>
            </a:r>
          </a:p>
        </p:txBody>
      </p:sp>
      <p:sp>
        <p:nvSpPr>
          <p:cNvPr id="8" name="Rounded Rectangle 7"/>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کریں</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125"/>
              </a:spcAft>
            </a:pPr>
            <a:r>
              <a:rPr sz="1439" b="0" i="0" lang="ur-PK">
                <a:solidFill>
                  <a:srgbClr val="15201E"/>
                </a:solidFill>
                <a:latin typeface="Segoe UI"/>
                <a:cs typeface="Noto Nastaliq Urdu"/>
              </a:rPr>
              <a:t>آرام کریں۔</a:t>
            </a:r>
          </a:p>
          <a:p>
            <a:pPr algn="r" rtl="1">
              <a:lnSpc>
                <a:spcPct val="125000"/>
              </a:lnSpc>
              <a:spcAft>
                <a:spcPts val="1125"/>
              </a:spcAft>
            </a:pPr>
            <a:r>
              <a:rPr sz="1439" b="0" i="0" lang="ur-PK">
                <a:solidFill>
                  <a:srgbClr val="15201E"/>
                </a:solidFill>
                <a:latin typeface="Segoe UI"/>
                <a:cs typeface="Noto Nastaliq Urdu"/>
              </a:rPr>
              <a:t>خوب مائعات پئیں۔</a:t>
            </a:r>
          </a:p>
          <a:p>
            <a:pPr algn="r" rtl="1">
              <a:lnSpc>
                <a:spcPct val="125000"/>
              </a:lnSpc>
              <a:spcAft>
                <a:spcPts val="1125"/>
              </a:spcAft>
            </a:pPr>
            <a:r>
              <a:rPr sz="1439" b="0" i="0" lang="ur-PK">
                <a:solidFill>
                  <a:srgbClr val="15201E"/>
                </a:solidFill>
                <a:latin typeface="Segoe UI"/>
                <a:cs typeface="Noto Nastaliq Urdu"/>
              </a:rPr>
              <a:t>درد اور بخار کے لیے پیراسیٹامول۔</a:t>
            </a:r>
          </a:p>
          <a:p>
            <a:pPr algn="r" rtl="1">
              <a:lnSpc>
                <a:spcPct val="125000"/>
              </a:lnSpc>
              <a:spcAft>
                <a:spcPts val="1125"/>
              </a:spcAft>
            </a:pPr>
            <a:r>
              <a:rPr sz="1439" b="0" i="0" lang="ur-PK">
                <a:solidFill>
                  <a:srgbClr val="15201E"/>
                </a:solidFill>
                <a:latin typeface="Segoe UI"/>
                <a:cs typeface="Noto Nastaliq Urdu"/>
              </a:rPr>
              <a:t>شدید علامات پر نظر رکھیں۔</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بچیں</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125"/>
              </a:spcAft>
            </a:pPr>
            <a:r>
              <a:rPr sz="1439" b="0" i="0" lang="ur-PK">
                <a:solidFill>
                  <a:srgbClr val="15201E"/>
                </a:solidFill>
                <a:latin typeface="Segoe UI"/>
                <a:cs typeface="Noto Nastaliq Urdu"/>
              </a:rPr>
              <a:t>اسپرین۔</a:t>
            </a:r>
          </a:p>
          <a:p>
            <a:pPr algn="r" rtl="1">
              <a:lnSpc>
                <a:spcPct val="125000"/>
              </a:lnSpc>
              <a:spcAft>
                <a:spcPts val="1125"/>
              </a:spcAft>
            </a:pPr>
            <a:r>
              <a:rPr sz="1439" b="0" i="0" lang="ur-PK">
                <a:solidFill>
                  <a:srgbClr val="15201E"/>
                </a:solidFill>
                <a:latin typeface="Segoe UI"/>
                <a:cs typeface="Noto Nastaliq Urdu"/>
              </a:rPr>
              <a:t>آئبوپروفین اور اس جیسی دوائیں۔</a:t>
            </a:r>
          </a:p>
          <a:p>
            <a:pPr algn="r" rtl="1">
              <a:lnSpc>
                <a:spcPct val="125000"/>
              </a:lnSpc>
              <a:spcAft>
                <a:spcPts val="1125"/>
              </a:spcAft>
            </a:pPr>
            <a:r>
              <a:rPr sz="1439" b="0" i="0" lang="ur-PK">
                <a:solidFill>
                  <a:srgbClr val="15201E"/>
                </a:solidFill>
                <a:latin typeface="Segoe UI"/>
                <a:cs typeface="Noto Nastaliq Urdu"/>
              </a:rPr>
              <a:t>خون پتلا کرنے والی کوئی بھی چیز۔</a:t>
            </a:r>
          </a:p>
          <a:p>
            <a:pPr algn="r" rtl="1">
              <a:lnSpc>
                <a:spcPct val="125000"/>
              </a:lnSpc>
              <a:spcAft>
                <a:spcPts val="1125"/>
              </a:spcAft>
            </a:pPr>
            <a:r>
              <a:rPr sz="1439" b="0" i="0" lang="ur-PK">
                <a:solidFill>
                  <a:srgbClr val="15201E"/>
                </a:solidFill>
                <a:latin typeface="Segoe UI"/>
                <a:cs typeface="Noto Nastaliq Urdu"/>
              </a:rPr>
              <a:t>خطرے کی علامات میں انتظار۔</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آرام، مائعات اور پیراسیٹامول گھریلو دیکھ بھال کی بنیاد ہیں۔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ڈینگی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World Health Organization, Dengue and severe dengue (fact sheet, 21 August 2025); MedlinePlus, Dengue fever</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بخار اترنے کے بعد کڑی نظر رکھیں</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بخار، درد، دانے</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زیادہ تر لوگ </a:t>
            </a:r>
            <a:r>
              <a:rPr sz="1344" b="0" i="0" lang="en-US">
                <a:solidFill>
                  <a:srgbClr val="46524F"/>
                </a:solidFill>
                <a:latin typeface="Segoe UI"/>
              </a:rPr>
              <a:t>‎1‎</a:t>
            </a:r>
            <a:r>
              <a:rPr sz="1344" b="0" i="0" lang="ur-PK">
                <a:solidFill>
                  <a:srgbClr val="46524F"/>
                </a:solidFill>
                <a:latin typeface="Segoe UI"/>
                <a:cs typeface="Noto Nastaliq Urdu"/>
              </a:rPr>
              <a:t> سے </a:t>
            </a:r>
            <a:r>
              <a:rPr sz="1344" b="0" i="0" lang="en-US">
                <a:solidFill>
                  <a:srgbClr val="46524F"/>
                </a:solidFill>
                <a:latin typeface="Segoe UI"/>
              </a:rPr>
              <a:t>‎2‎</a:t>
            </a:r>
            <a:r>
              <a:rPr sz="1344" b="0" i="0" lang="ur-PK">
                <a:solidFill>
                  <a:srgbClr val="46524F"/>
                </a:solidFill>
                <a:latin typeface="Segoe UI"/>
                <a:cs typeface="Noto Nastaliq Urdu"/>
              </a:rPr>
              <a:t> ہفتوں میں ٹھیک ہو جاتے ہیں۔</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بخار اتر جاتا ہے</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شدید ڈینگی اکثر اسی وقت شروع ہوتا ہے۔</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خطرے کی علامات</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پیٹ کا درد، الٹی، خون، تیز سانس، ٹھنڈی جلد۔</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ہسپتال کی دیکھ بھال</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ڈرپ سے مائعات، آکسیجن اور بلڈ پریشر کی مدد۔</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خطرے کی علامات کا مطلب ہے فوراً ہسپتال۔</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ڈینگی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World Health Organization, Dengue and severe dengue (fact sheet, 21 August 2025)</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ur-PK">
                <a:solidFill>
                  <a:srgbClr val="0A3F3C"/>
                </a:solidFill>
                <a:latin typeface="Georgia"/>
                <a:cs typeface="Noto Nastaliq Urdu"/>
              </a:rPr>
              <a:t>دوسرا انفیکشن</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شدید ڈینگی کا خطرہ بڑھاتا ہے۔</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ur-PK">
                <a:solidFill>
                  <a:srgbClr val="0A3F3C"/>
                </a:solidFill>
                <a:latin typeface="Georgia"/>
                <a:cs typeface="Noto Nastaliq Urdu"/>
              </a:rPr>
              <a:t>کاٹنے سے بچیں</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مچھر کے کاٹنے سے، خاص طور پر دن میں، بچیں۔</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ایک بار ڈینگی ہونے کے بعد بھی بچاؤ ضروری ہے۔</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ڈینگی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World Health Organization, Dengue and severe dengue (fact sheet, 21 August 2025)</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کا کیپسول خون پتلا کرنے والا ہے</a:t>
            </a:r>
          </a:p>
        </p:txBody>
      </p:sp>
      <p:sp>
        <p:nvSpPr>
          <p:cNvPr id="8" name="Rounded Rectangle 7"/>
          <p:cNvSpPr/>
          <p:nvPr/>
        </p:nvSpPr>
        <p:spPr>
          <a:xfrm>
            <a:off x="548639" y="1691640"/>
            <a:ext cx="11094415" cy="338328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3383280"/>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28800"/>
            <a:ext cx="5120640" cy="822960"/>
          </a:xfrm>
          <a:prstGeom prst="rect">
            <a:avLst/>
          </a:prstGeom>
          <a:noFill/>
        </p:spPr>
        <p:txBody>
          <a:bodyPr wrap="square" lIns="18288" rIns="18288" tIns="18288" bIns="18288" anchor="t">
            <a:spAutoFit/>
          </a:bodyPr>
          <a:lstStyle/>
          <a:p>
            <a:pPr algn="r" rtl="1">
              <a:lnSpc>
                <a:spcPct val="125000"/>
              </a:lnSpc>
            </a:pPr>
            <a:r>
              <a:rPr sz="1920" b="0" i="0" lang="en-US">
                <a:solidFill>
                  <a:srgbClr val="15201E"/>
                </a:solidFill>
                <a:latin typeface="Segoe UI"/>
              </a:rPr>
              <a:t>‎DENGO‎</a:t>
            </a:r>
            <a:r>
              <a:rPr sz="1920" b="0" i="0" lang="ur-PK">
                <a:solidFill>
                  <a:srgbClr val="15201E"/>
                </a:solidFill>
                <a:latin typeface="Segoe UI"/>
                <a:cs typeface="Noto Nastaliq Urdu"/>
              </a:rPr>
              <a:t>، ڈینگی کے لیے </a:t>
            </a:r>
            <a:r>
              <a:rPr sz="1920" b="0" i="0" lang="en-US">
                <a:solidFill>
                  <a:srgbClr val="15201E"/>
                </a:solidFill>
                <a:latin typeface="Segoe UI"/>
              </a:rPr>
              <a:t>‎EDTA‎</a:t>
            </a:r>
            <a:r>
              <a:rPr sz="1920" b="0" i="0" lang="ur-PK">
                <a:solidFill>
                  <a:srgbClr val="15201E"/>
                </a:solidFill>
                <a:latin typeface="Segoe UI"/>
                <a:cs typeface="Noto Nastaliq Urdu"/>
              </a:rPr>
              <a:t> کیپسول</a:t>
            </a:r>
          </a:p>
        </p:txBody>
      </p:sp>
      <p:sp>
        <p:nvSpPr>
          <p:cNvPr id="11" name="TextBox 10"/>
          <p:cNvSpPr txBox="1"/>
          <p:nvPr/>
        </p:nvSpPr>
        <p:spPr>
          <a:xfrm>
            <a:off x="6202375" y="2651760"/>
            <a:ext cx="5120640" cy="320040"/>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بیان کردہ وجہ</a:t>
            </a:r>
          </a:p>
        </p:txBody>
      </p:sp>
      <p:sp>
        <p:nvSpPr>
          <p:cNvPr id="12" name="TextBox 11"/>
          <p:cNvSpPr txBox="1"/>
          <p:nvPr/>
        </p:nvSpPr>
        <p:spPr>
          <a:xfrm>
            <a:off x="6202375" y="2971800"/>
            <a:ext cx="5120640" cy="164592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پمفلٹ کہتا ہے کہ پلیٹ لیٹس کی کم تعداد دراصل جڑے ہوئے پلیٹ لیٹس ہیں، اور ہلکا خون پتلا کرنے والا </a:t>
            </a:r>
            <a:r>
              <a:rPr sz="1392" b="0" i="0" lang="en-US">
                <a:solidFill>
                  <a:srgbClr val="46524F"/>
                </a:solidFill>
                <a:latin typeface="Segoe UI"/>
              </a:rPr>
              <a:t>‎EDTA‎</a:t>
            </a:r>
            <a:r>
              <a:rPr sz="1392" b="0" i="0" lang="ur-PK">
                <a:solidFill>
                  <a:srgbClr val="46524F"/>
                </a:solidFill>
                <a:latin typeface="Segoe UI"/>
                <a:cs typeface="Noto Nastaliq Urdu"/>
              </a:rPr>
              <a:t> انہیں الگ کر دیتا ہے۔</a:t>
            </a:r>
          </a:p>
        </p:txBody>
      </p:sp>
      <p:sp>
        <p:nvSpPr>
          <p:cNvPr id="13" name="TextBox 12"/>
          <p:cNvSpPr txBox="1"/>
          <p:nvPr/>
        </p:nvSpPr>
        <p:spPr>
          <a:xfrm>
            <a:off x="6202375" y="4663440"/>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4" name="Rounded Rectangle 13"/>
          <p:cNvSpPr/>
          <p:nvPr/>
        </p:nvSpPr>
        <p:spPr>
          <a:xfrm>
            <a:off x="3276295" y="1856232"/>
            <a:ext cx="2651760" cy="347472"/>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شواہد اس کے برعکس</a:t>
            </a:r>
          </a:p>
        </p:txBody>
      </p:sp>
      <p:sp>
        <p:nvSpPr>
          <p:cNvPr id="15" name="TextBox 14"/>
          <p:cNvSpPr txBox="1"/>
          <p:nvPr/>
        </p:nvSpPr>
        <p:spPr>
          <a:xfrm>
            <a:off x="731519" y="2331720"/>
            <a:ext cx="5196535" cy="1097280"/>
          </a:xfrm>
          <a:prstGeom prst="rect">
            <a:avLst/>
          </a:prstGeom>
          <a:noFill/>
        </p:spPr>
        <p:txBody>
          <a:bodyPr wrap="square" lIns="18288" rIns="18288" tIns="18288" bIns="18288" anchor="t">
            <a:spAutoFit/>
          </a:bodyPr>
          <a:lstStyle/>
          <a:p>
            <a:pPr algn="r" rtl="1">
              <a:lnSpc>
                <a:spcPct val="125000"/>
              </a:lnSpc>
            </a:pPr>
            <a:r>
              <a:rPr sz="1536" b="0" i="0" lang="ur-PK">
                <a:solidFill>
                  <a:srgbClr val="15201E"/>
                </a:solidFill>
                <a:latin typeface="Segoe UI"/>
                <a:cs typeface="Noto Nastaliq Urdu"/>
              </a:rPr>
              <a:t>کوئی ٹرائل نہیں ملا؛ </a:t>
            </a:r>
            <a:r>
              <a:rPr sz="1536" b="0" i="0" lang="en-US">
                <a:solidFill>
                  <a:srgbClr val="15201E"/>
                </a:solidFill>
                <a:latin typeface="Segoe UI"/>
              </a:rPr>
              <a:t>‎WHO‎</a:t>
            </a:r>
            <a:r>
              <a:rPr sz="1536" b="0" i="0" lang="ur-PK">
                <a:solidFill>
                  <a:srgbClr val="15201E"/>
                </a:solidFill>
                <a:latin typeface="Segoe UI"/>
                <a:cs typeface="Noto Nastaliq Urdu"/>
              </a:rPr>
              <a:t> خون بہنا بڑھانے والی دواؤں سے منع کرتا ہے۔</a:t>
            </a:r>
          </a:p>
        </p:txBody>
      </p:sp>
      <p:sp>
        <p:nvSpPr>
          <p:cNvPr id="16" name="TextBox 15"/>
          <p:cNvSpPr txBox="1"/>
          <p:nvPr/>
        </p:nvSpPr>
        <p:spPr>
          <a:xfrm>
            <a:off x="731519" y="3474720"/>
            <a:ext cx="5196535" cy="320040"/>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آپ کے لیے اس کا مطلب</a:t>
            </a:r>
          </a:p>
        </p:txBody>
      </p:sp>
      <p:sp>
        <p:nvSpPr>
          <p:cNvPr id="17" name="TextBox 16"/>
          <p:cNvSpPr txBox="1"/>
          <p:nvPr/>
        </p:nvSpPr>
        <p:spPr>
          <a:xfrm>
            <a:off x="731519" y="3794760"/>
            <a:ext cx="5196535" cy="118872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ڈینگی میں درد اور بخار کی محفوظ دوا پیراسیٹامول ہے۔ خون پتلا کرنے والی مصنوعات نہ لیں، اور کسی بھی خون بہنے پر فوراً طبی مدد لیں۔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‎WHO‎</a:t>
            </a:r>
            <a:r>
              <a:rPr sz="1728" b="0" i="0" lang="ur-PK">
                <a:solidFill>
                  <a:srgbClr val="0A3F3C"/>
                </a:solidFill>
                <a:latin typeface="Segoe UI"/>
                <a:cs typeface="Noto Nastaliq Urdu"/>
              </a:rPr>
              <a:t> خون بہنا بڑھانے والی دواؤں سے بچنے کا کہتا ہے۔</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ڈینگی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World Health Organization, Dengue and severe dengue (fact sheet, 21 August 2025); MedlinePlus, Dengue fever</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ڈاکٹر علی کی ہدایات، کلینک کی طرف سے دوبارہ چھپی</a:t>
            </a:r>
          </a:p>
        </p:txBody>
      </p:sp>
      <p:sp>
        <p:nvSpPr>
          <p:cNvPr id="8" name="Rounded Rectangle 7"/>
          <p:cNvSpPr/>
          <p:nvPr/>
        </p:nvSpPr>
        <p:spPr>
          <a:xfrm>
            <a:off x="548639" y="1691640"/>
            <a:ext cx="11094415" cy="338328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3383280"/>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28800"/>
            <a:ext cx="512064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ڈاکٹر علی کی ہدایات: ہائیڈروجن پیرآکسائیڈ اور </a:t>
            </a:r>
            <a:r>
              <a:rPr sz="1920" b="0" i="0" lang="en-US">
                <a:solidFill>
                  <a:srgbClr val="15201E"/>
                </a:solidFill>
                <a:latin typeface="Segoe UI"/>
              </a:rPr>
              <a:t>‎EDTA‎</a:t>
            </a:r>
          </a:p>
        </p:txBody>
      </p:sp>
      <p:sp>
        <p:nvSpPr>
          <p:cNvPr id="11" name="TextBox 10"/>
          <p:cNvSpPr txBox="1"/>
          <p:nvPr/>
        </p:nvSpPr>
        <p:spPr>
          <a:xfrm>
            <a:off x="6202375" y="2651760"/>
            <a:ext cx="5120640" cy="320040"/>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بیان کردہ وجہ</a:t>
            </a:r>
          </a:p>
        </p:txBody>
      </p:sp>
      <p:sp>
        <p:nvSpPr>
          <p:cNvPr id="12" name="TextBox 11"/>
          <p:cNvSpPr txBox="1"/>
          <p:nvPr/>
        </p:nvSpPr>
        <p:spPr>
          <a:xfrm>
            <a:off x="6202375" y="2971800"/>
            <a:ext cx="5120640" cy="164592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وہ ڈینگی کے درد کو "آکسیڈیٹو کوایگولوپیتھی" سے منسوب کرتے ہیں۔</a:t>
            </a:r>
          </a:p>
        </p:txBody>
      </p:sp>
      <p:sp>
        <p:nvSpPr>
          <p:cNvPr id="13" name="TextBox 12"/>
          <p:cNvSpPr txBox="1"/>
          <p:nvPr/>
        </p:nvSpPr>
        <p:spPr>
          <a:xfrm>
            <a:off x="6202375" y="4663440"/>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4" name="Rounded Rectangle 13"/>
          <p:cNvSpPr/>
          <p:nvPr/>
        </p:nvSpPr>
        <p:spPr>
          <a:xfrm>
            <a:off x="3276295" y="1856232"/>
            <a:ext cx="2651760" cy="347472"/>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15" name="TextBox 14"/>
          <p:cNvSpPr txBox="1"/>
          <p:nvPr/>
        </p:nvSpPr>
        <p:spPr>
          <a:xfrm>
            <a:off x="731519" y="2331720"/>
            <a:ext cx="5196535" cy="1097280"/>
          </a:xfrm>
          <a:prstGeom prst="rect">
            <a:avLst/>
          </a:prstGeom>
          <a:noFill/>
        </p:spPr>
        <p:txBody>
          <a:bodyPr wrap="square" lIns="18288" rIns="18288" tIns="18288" bIns="18288" anchor="t">
            <a:spAutoFit/>
          </a:bodyPr>
          <a:lstStyle/>
          <a:p>
            <a:pPr algn="r" rtl="1">
              <a:lnSpc>
                <a:spcPct val="125000"/>
              </a:lnSpc>
            </a:pPr>
            <a:r>
              <a:rPr sz="1536" b="0" i="0" lang="ur-PK">
                <a:solidFill>
                  <a:srgbClr val="15201E"/>
                </a:solidFill>
                <a:latin typeface="Segoe UI"/>
                <a:cs typeface="Noto Nastaliq Urdu"/>
              </a:rPr>
              <a:t>کوئی تائید نہیں ملی؛ شدید ڈینگی میں ہسپتال کی دیکھ بھال ضروری۔</a:t>
            </a:r>
          </a:p>
        </p:txBody>
      </p:sp>
      <p:sp>
        <p:nvSpPr>
          <p:cNvPr id="16" name="TextBox 15"/>
          <p:cNvSpPr txBox="1"/>
          <p:nvPr/>
        </p:nvSpPr>
        <p:spPr>
          <a:xfrm>
            <a:off x="731519" y="3474720"/>
            <a:ext cx="5196535" cy="320040"/>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آپ کے لیے اس کا مطلب</a:t>
            </a:r>
          </a:p>
        </p:txBody>
      </p:sp>
      <p:sp>
        <p:nvSpPr>
          <p:cNvPr id="17" name="TextBox 16"/>
          <p:cNvSpPr txBox="1"/>
          <p:nvPr/>
        </p:nvSpPr>
        <p:spPr>
          <a:xfrm>
            <a:off x="731519" y="3794760"/>
            <a:ext cx="5196535" cy="118872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ڈرپ یا گھریلو ہائیڈروجن پیرآکسائیڈ کے علاج استعمال نہ کریں۔ بخار اترنے کے بعد خطرے کی علامات کا مطلب ہے ہسپتال جائیں۔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کوئی تائید نہیں ملی؛ شدید ڈینگی میں ہسپتال ضروری ہے۔</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ڈینگی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World Health Organization, Dengue and severe dengue (fact sheet, 21 August 2025)</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گھر پر ڈینگی کے ساتھ</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آرام اور خوب مائعات</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بخار کے لیے پیراسیٹامول</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اسپرین یا آئبوپروفین نہیں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خطرے کی علامات پر ہسپتال</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بخار کے بعد کے دن سب سے اہم ہیں۔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ڈینگی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پیٹ کا درد یا الٹی: ابھی ہسپتال</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کسی بھی جگہ سے خون: ابھی ہسپتال</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بخار کے بعد ٹھنڈی جلد یا کمزوری: ہسپتال</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بچہ کم پی رہا ہو: فوراً مدد</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ڈینگی میں کسی بھی جگہ سے خون کا مطلب ہے ابھی ہسپتال۔</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ڈینگی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World Health Organization, Dengue and severe dengue (fact sheet, 21 August 2025)</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چار قدم</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بخار اور درد کے لیے پیراسیٹامول</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آرام کریں اور خوب مائعات پئیں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بخار اترنے کے بعد کڑی نظر رکھیں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مچھر کے کاٹنے سے بچیں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شروع بخار کی درست دوا سے کریں: پیراسیٹامول۔</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ڈینگی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World Health Organization — Dengue and severe dengue (fact sheet, 21 August 2025)</a:t>
            </a:r>
          </a:p>
          <a:p>
            <a:pPr algn="l">
              <a:spcAft>
                <a:spcPts val="1200"/>
              </a:spcAft>
            </a:pPr>
            <a:r>
              <a:rPr sz="1600" b="0" i="0">
                <a:solidFill>
                  <a:srgbClr val="46524F"/>
                </a:solidFill>
                <a:latin typeface="Segoe UI"/>
              </a:rPr>
              <a:t>MedlinePlus — Dengue fever</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Pakistan Institute of Medical Advancement — "DENGO" dengue leaflet (2 pages) and product label</a:t>
            </a:r>
          </a:p>
          <a:p>
            <a:pPr algn="l">
              <a:spcAft>
                <a:spcPts val="1200"/>
              </a:spcAft>
            </a:pPr>
            <a:r>
              <a:rPr sz="1600" b="0" i="0">
                <a:solidFill>
                  <a:srgbClr val="46524F"/>
                </a:solidFill>
                <a:latin typeface="Segoe UI"/>
              </a:rPr>
              <a:t>Pakistan Institute of Medical Advancement — Urdu trifold brochure (quoted in ProperHealth's English translation)</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‎2‎</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ڈینگی</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12</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ڈاکٹر سے پوچھنے کے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اسے گھر پر سنبھالنا محفوظ ہے، اور ہمیں کس چیز پر نظر رکھنی چاہیے؟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بخار کے لیے ہم کون سی دوا دے سکتے ہیں؟</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ہمیں کب واپس آنا یا ہسپتال جانا چاہیے؟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ہمیں دی گئی کوئی پروڈکٹ ڈینگی میں محفوظ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