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Welcome. This session explains dengue: what helps, what to avoid, the warning signs that matter most, and what the evidence says about the clinic's dengue capsule. This is general education; follow your own doctor's advice.</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Start with reassurance and one important caution. Most people with dengue recover in 1 to 2 weeks. But severe dengue often begins after the fever goes away, which is exactly when people relax.</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There is no specific treatment for dengue. At home: rest, drink plenty of liquids, and use paracetamol for pain and fever. Avoid aspirin and ibuprofen, which can increase bleeding, and anything that thins the blood.</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Walk through the sequence. Fever and aches usually settle. Then, for some, severe dengue begins: belly pain, persistent vomiting, bleeding, fast breathing, pale cold skin. Hospital care with IV fluids, oxygen and blood pressure support saves lives.</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People infected a second time are at greater risk of severe dengue, so prevention matters even after a first infection. The mosquitoes bite mostly during the day. One vaccine is licensed in some countries.</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clinic makes DENGO, an EDTA capsule its leaflet calls a breakthrough for hemorrhagic dengue. Its reasoning is that low platelets are really clumped platelets, which EDTA frees. The leaflet cites no trial, and ProperHealth found none. And it describes EDTA as an anti-coagulant, while WHO advises avoiding medicines such as aspirin and ibuprofen in dengue because they increase bleeding.</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leaflet's second page reprints Dr. Majid Ali's dengue guidelines, including hydrogen peroxide soaks and intravenous hydrogen peroxide, based on his theory of oxidative coagulopathy. ProperHealth found no WHO, CDC or NIH support for these. Early detection and proper hospital care are what lower deaths.</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 simple checklist for families: rest and drink plenty, paracetamol for fever, no aspirin or ibuprofen, and hospital for warning signs, especially in the days after the fever settles.</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These warning signs need immediate care. This list is ProperHealth safety wording awaiting pharmacist sign-off.</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Four steps: paracetamol for fever, rest and fluids, close watching after the fever, and preventing mosquito bites.</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All figures come from these sources. The full list of claims, with the exact passage each one rests on, is on the topic's sources page. Clinic documents are private scans. The warning signs also cite: MedlinePlus — Diarrhea; MedlinePlus — Dehydration.</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Finish with questions families can ask the doctor. Remind the room that this lecture is a review edition and has not yet been approved by a pharmacist.</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0A3F3C"/>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B9D4CF"/>
                </a:solidFill>
                <a:latin typeface="Segoe UI"/>
              </a:rPr>
              <a:t>DENGUE</a:t>
            </a:r>
          </a:p>
        </p:txBody>
      </p:sp>
      <p:cxnSp>
        <p:nvCxnSpPr>
          <p:cNvPr id="3" name="Connector 2"/>
          <p:cNvCxnSpPr/>
          <p:nvPr/>
        </p:nvCxnSpPr>
        <p:spPr>
          <a:xfrm>
            <a:off x="548640" y="6327648"/>
            <a:ext cx="11094415" cy="0"/>
          </a:xfrm>
          <a:prstGeom prst="line">
            <a:avLst/>
          </a:prstGeom>
          <a:ln w="9525">
            <a:solidFill>
              <a:srgbClr val="0A3F3C"/>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B9D4CF"/>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B9D4CF"/>
                </a:solidFill>
                <a:latin typeface="Segoe UI"/>
              </a:rPr>
              <a:t>1</a:t>
            </a:r>
          </a:p>
        </p:txBody>
      </p:sp>
      <p:sp>
        <p:nvSpPr>
          <p:cNvPr id="6" name="Rounded Rectangle 5"/>
          <p:cNvSpPr/>
          <p:nvPr/>
        </p:nvSpPr>
        <p:spPr>
          <a:xfrm>
            <a:off x="548640" y="1143000"/>
            <a:ext cx="566928" cy="566928"/>
          </a:xfrm>
          <a:prstGeom prst="roundRect">
            <a:avLst>
              <a:gd name="adj" fmla="val 8000"/>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ounded Rectangle 6"/>
          <p:cNvSpPr/>
          <p:nvPr/>
        </p:nvSpPr>
        <p:spPr>
          <a:xfrm>
            <a:off x="795528" y="1261872"/>
            <a:ext cx="73152" cy="329184"/>
          </a:xfrm>
          <a:prstGeom prst="roundRect">
            <a:avLst/>
          </a:prstGeom>
          <a:solidFill>
            <a:srgbClr val="F7F5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667512" y="1389888"/>
            <a:ext cx="329184" cy="73152"/>
          </a:xfrm>
          <a:prstGeom prst="roundRect">
            <a:avLst/>
          </a:prstGeom>
          <a:solidFill>
            <a:srgbClr val="F7F5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Oval 8"/>
          <p:cNvSpPr/>
          <p:nvPr/>
        </p:nvSpPr>
        <p:spPr>
          <a:xfrm>
            <a:off x="768096" y="1362456"/>
            <a:ext cx="128016" cy="128016"/>
          </a:xfrm>
          <a:prstGeom prst="ellipse">
            <a:avLst/>
          </a:prstGeom>
          <a:solidFill>
            <a:srgbClr val="B7791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1234440" y="1161288"/>
            <a:ext cx="4572000" cy="548640"/>
          </a:xfrm>
          <a:prstGeom prst="rect">
            <a:avLst/>
          </a:prstGeom>
          <a:noFill/>
        </p:spPr>
        <p:txBody>
          <a:bodyPr wrap="square" lIns="18288" rIns="18288" tIns="18288" bIns="18288" anchor="ctr">
            <a:spAutoFit/>
          </a:bodyPr>
          <a:lstStyle/>
          <a:p>
            <a:pPr algn="l"/>
            <a:r>
              <a:rPr sz="2400" b="0" i="0">
                <a:solidFill>
                  <a:srgbClr val="F7F5F0"/>
                </a:solidFill>
                <a:latin typeface="Georgia"/>
              </a:rPr>
              <a:t>ProperHealth</a:t>
            </a:r>
          </a:p>
        </p:txBody>
      </p:sp>
      <p:sp>
        <p:nvSpPr>
          <p:cNvPr id="11" name="TextBox 10"/>
          <p:cNvSpPr txBox="1"/>
          <p:nvPr/>
        </p:nvSpPr>
        <p:spPr>
          <a:xfrm>
            <a:off x="548640" y="2148840"/>
            <a:ext cx="9601200" cy="2011680"/>
          </a:xfrm>
          <a:prstGeom prst="rect">
            <a:avLst/>
          </a:prstGeom>
          <a:noFill/>
        </p:spPr>
        <p:txBody>
          <a:bodyPr wrap="square" lIns="18288" rIns="18288" tIns="18288" bIns="18288" anchor="t">
            <a:spAutoFit/>
          </a:bodyPr>
          <a:lstStyle/>
          <a:p>
            <a:pPr algn="l"/>
            <a:r>
              <a:rPr sz="4400" b="0" i="0">
                <a:solidFill>
                  <a:srgbClr val="F7F5F0"/>
                </a:solidFill>
                <a:latin typeface="Georgia"/>
              </a:rPr>
              <a:t>Dengue: a patient lecture</a:t>
            </a:r>
          </a:p>
        </p:txBody>
      </p:sp>
      <p:sp>
        <p:nvSpPr>
          <p:cNvPr id="12" name="TextBox 11"/>
          <p:cNvSpPr txBox="1"/>
          <p:nvPr/>
        </p:nvSpPr>
        <p:spPr>
          <a:xfrm>
            <a:off x="548640" y="4160520"/>
            <a:ext cx="8686800" cy="914400"/>
          </a:xfrm>
          <a:prstGeom prst="rect">
            <a:avLst/>
          </a:prstGeom>
          <a:noFill/>
        </p:spPr>
        <p:txBody>
          <a:bodyPr wrap="square" lIns="18288" rIns="18288" tIns="18288" bIns="18288" anchor="t">
            <a:spAutoFit/>
          </a:bodyPr>
          <a:lstStyle/>
          <a:p>
            <a:pPr algn="l"/>
            <a:r>
              <a:rPr sz="2000" b="0" i="0">
                <a:solidFill>
                  <a:srgbClr val="B9D4CF"/>
                </a:solidFill>
                <a:latin typeface="Segoe UI"/>
              </a:rPr>
              <a:t>Home care, warning signs, and the evidence on the clinic's capsule</a:t>
            </a:r>
          </a:p>
        </p:txBody>
      </p:sp>
      <p:sp>
        <p:nvSpPr>
          <p:cNvPr id="13" name="TextBox 12"/>
          <p:cNvSpPr txBox="1"/>
          <p:nvPr/>
        </p:nvSpPr>
        <p:spPr>
          <a:xfrm>
            <a:off x="548640" y="5120640"/>
            <a:ext cx="8686800" cy="457200"/>
          </a:xfrm>
          <a:prstGeom prst="rect">
            <a:avLst/>
          </a:prstGeom>
          <a:noFill/>
        </p:spPr>
        <p:txBody>
          <a:bodyPr wrap="square" lIns="18288" rIns="18288" tIns="18288" bIns="18288" anchor="t">
            <a:spAutoFit/>
          </a:bodyPr>
          <a:lstStyle/>
          <a:p>
            <a:pPr algn="l"/>
            <a:r>
              <a:rPr sz="1400" b="0" i="0">
                <a:solidFill>
                  <a:srgbClr val="B9D4CF"/>
                </a:solidFill>
                <a:latin typeface="Segoe UI"/>
              </a:rPr>
              <a:t>For patients and families · about 15 minutes</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DENGUE</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2</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 World Health Organization, Dengue and severe dengue (fact sheet, 21 August 2025)</a:t>
            </a:r>
          </a:p>
        </p:txBody>
      </p:sp>
      <p:sp>
        <p:nvSpPr>
          <p:cNvPr id="7" name="TextBox 6"/>
          <p:cNvSpPr txBox="1"/>
          <p:nvPr/>
        </p:nvSpPr>
        <p:spPr>
          <a:xfrm>
            <a:off x="548640" y="1554480"/>
            <a:ext cx="10424160" cy="1770380"/>
          </a:xfrm>
          <a:prstGeom prst="rect">
            <a:avLst/>
          </a:prstGeom>
          <a:noFill/>
        </p:spPr>
        <p:txBody>
          <a:bodyPr wrap="square" lIns="18288" rIns="18288" tIns="18288" bIns="18288" anchor="t">
            <a:spAutoFit/>
          </a:bodyPr>
          <a:lstStyle/>
          <a:p>
            <a:pPr algn="l"/>
            <a:r>
              <a:rPr sz="5000" b="0" i="1">
                <a:solidFill>
                  <a:srgbClr val="0A3F3C"/>
                </a:solidFill>
                <a:latin typeface="Georgia"/>
              </a:rPr>
              <a:t>Most people recover from dengue in 1 to 2 weeks.</a:t>
            </a:r>
          </a:p>
        </p:txBody>
      </p:sp>
      <p:sp>
        <p:nvSpPr>
          <p:cNvPr id="8" name="Rectangle 7"/>
          <p:cNvSpPr/>
          <p:nvPr/>
        </p:nvSpPr>
        <p:spPr>
          <a:xfrm>
            <a:off x="548640" y="3507739"/>
            <a:ext cx="54864" cy="289560"/>
          </a:xfrm>
          <a:prstGeom prst="rect">
            <a:avLst/>
          </a:prstGeom>
          <a:solidFill>
            <a:srgbClr val="B779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22960" y="3462020"/>
            <a:ext cx="9601200" cy="381000"/>
          </a:xfrm>
          <a:prstGeom prst="rect">
            <a:avLst/>
          </a:prstGeom>
          <a:noFill/>
        </p:spPr>
        <p:txBody>
          <a:bodyPr wrap="square" lIns="18288" rIns="18288" tIns="18288" bIns="18288" anchor="t">
            <a:spAutoFit/>
          </a:bodyPr>
          <a:lstStyle/>
          <a:p>
            <a:pPr algn="l"/>
            <a:r>
              <a:rPr sz="2400" b="0" i="0">
                <a:solidFill>
                  <a:srgbClr val="46524F"/>
                </a:solidFill>
                <a:latin typeface="Segoe UI"/>
              </a:rPr>
              <a:t>The danger signs often come after the fever goes away.</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DENGUE</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3</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 World Health Organization, Dengue and severe dengue (fact sheet, 21 August 2025)</a:t>
            </a:r>
          </a:p>
        </p:txBody>
      </p:sp>
      <p:sp>
        <p:nvSpPr>
          <p:cNvPr id="7" name="TextBox 6"/>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Paracetamol yes; aspirin and ibuprofen no</a:t>
            </a:r>
          </a:p>
        </p:txBody>
      </p:sp>
      <p:sp>
        <p:nvSpPr>
          <p:cNvPr id="8" name="Rounded Rectangle 7"/>
          <p:cNvSpPr/>
          <p:nvPr/>
        </p:nvSpPr>
        <p:spPr>
          <a:xfrm>
            <a:off x="548640" y="1691640"/>
            <a:ext cx="5410047" cy="338328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777240" y="1828800"/>
            <a:ext cx="4952847" cy="822960"/>
          </a:xfrm>
          <a:prstGeom prst="rect">
            <a:avLst/>
          </a:prstGeom>
          <a:noFill/>
        </p:spPr>
        <p:txBody>
          <a:bodyPr wrap="square" lIns="18288" rIns="18288" tIns="18288" bIns="18288" anchor="t">
            <a:spAutoFit/>
          </a:bodyPr>
          <a:lstStyle/>
          <a:p>
            <a:pPr algn="l"/>
            <a:r>
              <a:rPr sz="1900" b="1" i="0">
                <a:solidFill>
                  <a:srgbClr val="0A3F3C"/>
                </a:solidFill>
                <a:latin typeface="Segoe UI"/>
              </a:rPr>
              <a:t>Do</a:t>
            </a:r>
          </a:p>
        </p:txBody>
      </p:sp>
      <p:sp>
        <p:nvSpPr>
          <p:cNvPr id="10" name="TextBox 9"/>
          <p:cNvSpPr txBox="1"/>
          <p:nvPr/>
        </p:nvSpPr>
        <p:spPr>
          <a:xfrm>
            <a:off x="777240" y="2743200"/>
            <a:ext cx="4952847" cy="2286000"/>
          </a:xfrm>
          <a:prstGeom prst="rect">
            <a:avLst/>
          </a:prstGeom>
          <a:noFill/>
        </p:spPr>
        <p:txBody>
          <a:bodyPr wrap="square" lIns="18288" rIns="18288" tIns="18288" bIns="18288" anchor="t">
            <a:spAutoFit/>
          </a:bodyPr>
          <a:lstStyle/>
          <a:p>
            <a:pPr algn="l">
              <a:spcAft>
                <a:spcPts val="1125"/>
              </a:spcAft>
            </a:pPr>
            <a:r>
              <a:rPr sz="1500" b="0" i="0">
                <a:solidFill>
                  <a:srgbClr val="15201E"/>
                </a:solidFill>
                <a:latin typeface="Segoe UI"/>
              </a:rPr>
              <a:t>Rest.</a:t>
            </a:r>
          </a:p>
          <a:p>
            <a:pPr algn="l">
              <a:spcAft>
                <a:spcPts val="1125"/>
              </a:spcAft>
            </a:pPr>
            <a:r>
              <a:rPr sz="1500" b="0" i="0">
                <a:solidFill>
                  <a:srgbClr val="15201E"/>
                </a:solidFill>
                <a:latin typeface="Segoe UI"/>
              </a:rPr>
              <a:t>Drink plenty of liquids.</a:t>
            </a:r>
          </a:p>
          <a:p>
            <a:pPr algn="l">
              <a:spcAft>
                <a:spcPts val="1125"/>
              </a:spcAft>
            </a:pPr>
            <a:r>
              <a:rPr sz="1500" b="0" i="0">
                <a:solidFill>
                  <a:srgbClr val="15201E"/>
                </a:solidFill>
                <a:latin typeface="Segoe UI"/>
              </a:rPr>
              <a:t>Use paracetamol for pain and fever.</a:t>
            </a:r>
          </a:p>
          <a:p>
            <a:pPr algn="l">
              <a:spcAft>
                <a:spcPts val="1125"/>
              </a:spcAft>
            </a:pPr>
            <a:r>
              <a:rPr sz="1500" b="0" i="0">
                <a:solidFill>
                  <a:srgbClr val="15201E"/>
                </a:solidFill>
                <a:latin typeface="Segoe UI"/>
              </a:rPr>
              <a:t>Watch for severe symptoms.</a:t>
            </a:r>
          </a:p>
        </p:txBody>
      </p:sp>
      <p:sp>
        <p:nvSpPr>
          <p:cNvPr id="11" name="Rounded Rectangle 10"/>
          <p:cNvSpPr/>
          <p:nvPr/>
        </p:nvSpPr>
        <p:spPr>
          <a:xfrm>
            <a:off x="6233007" y="1691640"/>
            <a:ext cx="5410047" cy="3383280"/>
          </a:xfrm>
          <a:prstGeom prst="roundRect">
            <a:avLst>
              <a:gd name="adj" fmla="val 8000"/>
            </a:avLst>
          </a:prstGeom>
          <a:solidFill>
            <a:srgbClr val="F6EC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461607" y="1828800"/>
            <a:ext cx="4952847" cy="822960"/>
          </a:xfrm>
          <a:prstGeom prst="rect">
            <a:avLst/>
          </a:prstGeom>
          <a:noFill/>
        </p:spPr>
        <p:txBody>
          <a:bodyPr wrap="square" lIns="18288" rIns="18288" tIns="18288" bIns="18288" anchor="t">
            <a:spAutoFit/>
          </a:bodyPr>
          <a:lstStyle/>
          <a:p>
            <a:pPr algn="l"/>
            <a:r>
              <a:rPr sz="1900" b="1" i="0">
                <a:solidFill>
                  <a:srgbClr val="7A5300"/>
                </a:solidFill>
                <a:latin typeface="Segoe UI"/>
              </a:rPr>
              <a:t>Avoid</a:t>
            </a:r>
          </a:p>
        </p:txBody>
      </p:sp>
      <p:sp>
        <p:nvSpPr>
          <p:cNvPr id="13" name="TextBox 12"/>
          <p:cNvSpPr txBox="1"/>
          <p:nvPr/>
        </p:nvSpPr>
        <p:spPr>
          <a:xfrm>
            <a:off x="6461607" y="2743200"/>
            <a:ext cx="4952847" cy="2286000"/>
          </a:xfrm>
          <a:prstGeom prst="rect">
            <a:avLst/>
          </a:prstGeom>
          <a:noFill/>
        </p:spPr>
        <p:txBody>
          <a:bodyPr wrap="square" lIns="18288" rIns="18288" tIns="18288" bIns="18288" anchor="t">
            <a:spAutoFit/>
          </a:bodyPr>
          <a:lstStyle/>
          <a:p>
            <a:pPr algn="l">
              <a:spcAft>
                <a:spcPts val="1125"/>
              </a:spcAft>
            </a:pPr>
            <a:r>
              <a:rPr sz="1500" b="0" i="0">
                <a:solidFill>
                  <a:srgbClr val="15201E"/>
                </a:solidFill>
                <a:latin typeface="Segoe UI"/>
              </a:rPr>
              <a:t>Aspirin.</a:t>
            </a:r>
          </a:p>
          <a:p>
            <a:pPr algn="l">
              <a:spcAft>
                <a:spcPts val="1125"/>
              </a:spcAft>
            </a:pPr>
            <a:r>
              <a:rPr sz="1500" b="0" i="0">
                <a:solidFill>
                  <a:srgbClr val="15201E"/>
                </a:solidFill>
                <a:latin typeface="Segoe UI"/>
              </a:rPr>
              <a:t>Ibuprofen and similar medicines.</a:t>
            </a:r>
          </a:p>
          <a:p>
            <a:pPr algn="l">
              <a:spcAft>
                <a:spcPts val="1125"/>
              </a:spcAft>
            </a:pPr>
            <a:r>
              <a:rPr sz="1500" b="0" i="0">
                <a:solidFill>
                  <a:srgbClr val="15201E"/>
                </a:solidFill>
                <a:latin typeface="Segoe UI"/>
              </a:rPr>
              <a:t>Anything that thins the blood.</a:t>
            </a:r>
          </a:p>
          <a:p>
            <a:pPr algn="l">
              <a:spcAft>
                <a:spcPts val="1125"/>
              </a:spcAft>
            </a:pPr>
            <a:r>
              <a:rPr sz="1500" b="0" i="0">
                <a:solidFill>
                  <a:srgbClr val="15201E"/>
                </a:solidFill>
                <a:latin typeface="Segoe UI"/>
              </a:rPr>
              <a:t>Waiting if warning signs appear.</a:t>
            </a:r>
          </a:p>
        </p:txBody>
      </p:sp>
      <p:sp>
        <p:nvSpPr>
          <p:cNvPr id="14" name="Rounded Rectangle 13"/>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Rest, fluids and paracetamol are the core of home care.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DENGUE</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4</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Sources: World Health Organization, Dengue and severe dengue (fact sheet, 21 August 2025); MedlinePlus, Dengue fever</a:t>
            </a:r>
          </a:p>
        </p:txBody>
      </p:sp>
      <p:sp>
        <p:nvSpPr>
          <p:cNvPr id="7" name="TextBox 6"/>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Watch closely after the fever settles</a:t>
            </a:r>
          </a:p>
        </p:txBody>
      </p:sp>
      <p:sp>
        <p:nvSpPr>
          <p:cNvPr id="8" name="Oval 7"/>
          <p:cNvSpPr/>
          <p:nvPr/>
        </p:nvSpPr>
        <p:spPr>
          <a:xfrm>
            <a:off x="548640" y="1828800"/>
            <a:ext cx="868680" cy="868680"/>
          </a:xfrm>
          <a:prstGeom prst="ellipse">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3000" b="0" i="0">
                <a:solidFill>
                  <a:srgbClr val="0A3F3C"/>
                </a:solidFill>
                <a:latin typeface="Georgia"/>
              </a:rPr>
              <a:t>1</a:t>
            </a:r>
          </a:p>
        </p:txBody>
      </p:sp>
      <p:cxnSp>
        <p:nvCxnSpPr>
          <p:cNvPr id="9" name="Connector 8"/>
          <p:cNvCxnSpPr/>
          <p:nvPr/>
        </p:nvCxnSpPr>
        <p:spPr>
          <a:xfrm>
            <a:off x="1600200" y="2267712"/>
            <a:ext cx="1642033" cy="0"/>
          </a:xfrm>
          <a:prstGeom prst="line">
            <a:avLst/>
          </a:prstGeom>
          <a:ln w="28575">
            <a:solidFill>
              <a:srgbClr val="B9D4CF"/>
            </a:solidFill>
            <a:tailEnd type="triangle" w="med" len="med"/>
          </a:ln>
        </p:spPr>
        <p:style>
          <a:lnRef idx="2">
            <a:schemeClr val="accent1"/>
          </a:lnRef>
          <a:fillRef idx="0">
            <a:schemeClr val="accent1"/>
          </a:fillRef>
          <a:effectRef idx="1">
            <a:schemeClr val="accent1"/>
          </a:effectRef>
          <a:fontRef idx="minor">
            <a:schemeClr val="tx1"/>
          </a:fontRef>
        </p:style>
      </p:cxnSp>
      <p:sp>
        <p:nvSpPr>
          <p:cNvPr id="10" name="TextBox 9"/>
          <p:cNvSpPr txBox="1"/>
          <p:nvPr/>
        </p:nvSpPr>
        <p:spPr>
          <a:xfrm>
            <a:off x="548640" y="2926080"/>
            <a:ext cx="2464993" cy="640080"/>
          </a:xfrm>
          <a:prstGeom prst="rect">
            <a:avLst/>
          </a:prstGeom>
          <a:noFill/>
        </p:spPr>
        <p:txBody>
          <a:bodyPr wrap="square" lIns="18288" rIns="18288" tIns="18288" bIns="18288" anchor="t">
            <a:spAutoFit/>
          </a:bodyPr>
          <a:lstStyle/>
          <a:p>
            <a:pPr algn="l"/>
            <a:r>
              <a:rPr sz="1900" b="1" i="0">
                <a:solidFill>
                  <a:srgbClr val="15201E"/>
                </a:solidFill>
                <a:latin typeface="Segoe UI"/>
              </a:rPr>
              <a:t>Fever, aches, rash</a:t>
            </a:r>
          </a:p>
        </p:txBody>
      </p:sp>
      <p:sp>
        <p:nvSpPr>
          <p:cNvPr id="11" name="TextBox 10"/>
          <p:cNvSpPr txBox="1"/>
          <p:nvPr/>
        </p:nvSpPr>
        <p:spPr>
          <a:xfrm>
            <a:off x="548640" y="3611880"/>
            <a:ext cx="2464993" cy="1371600"/>
          </a:xfrm>
          <a:prstGeom prst="rect">
            <a:avLst/>
          </a:prstGeom>
          <a:noFill/>
        </p:spPr>
        <p:txBody>
          <a:bodyPr wrap="square" lIns="18288" rIns="18288" tIns="18288" bIns="18288" anchor="t">
            <a:spAutoFit/>
          </a:bodyPr>
          <a:lstStyle/>
          <a:p>
            <a:pPr algn="l"/>
            <a:r>
              <a:rPr sz="1400" b="0" i="0">
                <a:solidFill>
                  <a:srgbClr val="46524F"/>
                </a:solidFill>
                <a:latin typeface="Segoe UI"/>
              </a:rPr>
              <a:t>Most people get better in 1 to 2 weeks.</a:t>
            </a:r>
          </a:p>
        </p:txBody>
      </p:sp>
      <p:sp>
        <p:nvSpPr>
          <p:cNvPr id="12" name="Oval 11"/>
          <p:cNvSpPr/>
          <p:nvPr/>
        </p:nvSpPr>
        <p:spPr>
          <a:xfrm>
            <a:off x="3425113" y="1828800"/>
            <a:ext cx="868680" cy="868680"/>
          </a:xfrm>
          <a:prstGeom prst="ellipse">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3000" b="0" i="0">
                <a:solidFill>
                  <a:srgbClr val="0A3F3C"/>
                </a:solidFill>
                <a:latin typeface="Georgia"/>
              </a:rPr>
              <a:t>2</a:t>
            </a:r>
          </a:p>
        </p:txBody>
      </p:sp>
      <p:cxnSp>
        <p:nvCxnSpPr>
          <p:cNvPr id="13" name="Connector 12"/>
          <p:cNvCxnSpPr/>
          <p:nvPr/>
        </p:nvCxnSpPr>
        <p:spPr>
          <a:xfrm>
            <a:off x="4476673" y="2267712"/>
            <a:ext cx="1642034" cy="0"/>
          </a:xfrm>
          <a:prstGeom prst="line">
            <a:avLst/>
          </a:prstGeom>
          <a:ln w="28575">
            <a:solidFill>
              <a:srgbClr val="B9D4CF"/>
            </a:solidFill>
            <a:tailEnd type="triangle" w="med" len="med"/>
          </a:ln>
        </p:spPr>
        <p:style>
          <a:lnRef idx="2">
            <a:schemeClr val="accent1"/>
          </a:lnRef>
          <a:fillRef idx="0">
            <a:schemeClr val="accent1"/>
          </a:fillRef>
          <a:effectRef idx="1">
            <a:schemeClr val="accent1"/>
          </a:effectRef>
          <a:fontRef idx="minor">
            <a:schemeClr val="tx1"/>
          </a:fontRef>
        </p:style>
      </p:cxnSp>
      <p:sp>
        <p:nvSpPr>
          <p:cNvPr id="14" name="TextBox 13"/>
          <p:cNvSpPr txBox="1"/>
          <p:nvPr/>
        </p:nvSpPr>
        <p:spPr>
          <a:xfrm>
            <a:off x="3425113" y="2926080"/>
            <a:ext cx="2464993" cy="640080"/>
          </a:xfrm>
          <a:prstGeom prst="rect">
            <a:avLst/>
          </a:prstGeom>
          <a:noFill/>
        </p:spPr>
        <p:txBody>
          <a:bodyPr wrap="square" lIns="18288" rIns="18288" tIns="18288" bIns="18288" anchor="t">
            <a:spAutoFit/>
          </a:bodyPr>
          <a:lstStyle/>
          <a:p>
            <a:pPr algn="l"/>
            <a:r>
              <a:rPr sz="1900" b="1" i="0">
                <a:solidFill>
                  <a:srgbClr val="15201E"/>
                </a:solidFill>
                <a:latin typeface="Segoe UI"/>
              </a:rPr>
              <a:t>The fever goes away</a:t>
            </a:r>
          </a:p>
        </p:txBody>
      </p:sp>
      <p:sp>
        <p:nvSpPr>
          <p:cNvPr id="15" name="TextBox 14"/>
          <p:cNvSpPr txBox="1"/>
          <p:nvPr/>
        </p:nvSpPr>
        <p:spPr>
          <a:xfrm>
            <a:off x="3425113" y="3611880"/>
            <a:ext cx="2464993" cy="1371600"/>
          </a:xfrm>
          <a:prstGeom prst="rect">
            <a:avLst/>
          </a:prstGeom>
          <a:noFill/>
        </p:spPr>
        <p:txBody>
          <a:bodyPr wrap="square" lIns="18288" rIns="18288" tIns="18288" bIns="18288" anchor="t">
            <a:spAutoFit/>
          </a:bodyPr>
          <a:lstStyle/>
          <a:p>
            <a:pPr algn="l"/>
            <a:r>
              <a:rPr sz="1400" b="0" i="0">
                <a:solidFill>
                  <a:srgbClr val="46524F"/>
                </a:solidFill>
                <a:latin typeface="Segoe UI"/>
              </a:rPr>
              <a:t>Severe dengue often begins at this point.</a:t>
            </a:r>
          </a:p>
        </p:txBody>
      </p:sp>
      <p:sp>
        <p:nvSpPr>
          <p:cNvPr id="16" name="Oval 15"/>
          <p:cNvSpPr/>
          <p:nvPr/>
        </p:nvSpPr>
        <p:spPr>
          <a:xfrm>
            <a:off x="6301587" y="1828800"/>
            <a:ext cx="868680" cy="868680"/>
          </a:xfrm>
          <a:prstGeom prst="ellipse">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3000" b="0" i="0">
                <a:solidFill>
                  <a:srgbClr val="0A3F3C"/>
                </a:solidFill>
                <a:latin typeface="Georgia"/>
              </a:rPr>
              <a:t>3</a:t>
            </a:r>
          </a:p>
        </p:txBody>
      </p:sp>
      <p:cxnSp>
        <p:nvCxnSpPr>
          <p:cNvPr id="17" name="Connector 16"/>
          <p:cNvCxnSpPr/>
          <p:nvPr/>
        </p:nvCxnSpPr>
        <p:spPr>
          <a:xfrm>
            <a:off x="7353147" y="2267712"/>
            <a:ext cx="1642034" cy="0"/>
          </a:xfrm>
          <a:prstGeom prst="line">
            <a:avLst/>
          </a:prstGeom>
          <a:ln w="28575">
            <a:solidFill>
              <a:srgbClr val="B9D4CF"/>
            </a:solidFill>
            <a:tailEnd type="triangle" w="med" len="med"/>
          </a:ln>
        </p:spPr>
        <p:style>
          <a:lnRef idx="2">
            <a:schemeClr val="accent1"/>
          </a:lnRef>
          <a:fillRef idx="0">
            <a:schemeClr val="accent1"/>
          </a:fillRef>
          <a:effectRef idx="1">
            <a:schemeClr val="accent1"/>
          </a:effectRef>
          <a:fontRef idx="minor">
            <a:schemeClr val="tx1"/>
          </a:fontRef>
        </p:style>
      </p:cxnSp>
      <p:sp>
        <p:nvSpPr>
          <p:cNvPr id="18" name="TextBox 17"/>
          <p:cNvSpPr txBox="1"/>
          <p:nvPr/>
        </p:nvSpPr>
        <p:spPr>
          <a:xfrm>
            <a:off x="6301587" y="2926080"/>
            <a:ext cx="2464993" cy="640080"/>
          </a:xfrm>
          <a:prstGeom prst="rect">
            <a:avLst/>
          </a:prstGeom>
          <a:noFill/>
        </p:spPr>
        <p:txBody>
          <a:bodyPr wrap="square" lIns="18288" rIns="18288" tIns="18288" bIns="18288" anchor="t">
            <a:spAutoFit/>
          </a:bodyPr>
          <a:lstStyle/>
          <a:p>
            <a:pPr algn="l"/>
            <a:r>
              <a:rPr sz="1900" b="1" i="0">
                <a:solidFill>
                  <a:srgbClr val="15201E"/>
                </a:solidFill>
                <a:latin typeface="Segoe UI"/>
              </a:rPr>
              <a:t>Warning signs</a:t>
            </a:r>
          </a:p>
        </p:txBody>
      </p:sp>
      <p:sp>
        <p:nvSpPr>
          <p:cNvPr id="19" name="TextBox 18"/>
          <p:cNvSpPr txBox="1"/>
          <p:nvPr/>
        </p:nvSpPr>
        <p:spPr>
          <a:xfrm>
            <a:off x="6301587" y="3611880"/>
            <a:ext cx="2464993" cy="1371600"/>
          </a:xfrm>
          <a:prstGeom prst="rect">
            <a:avLst/>
          </a:prstGeom>
          <a:noFill/>
        </p:spPr>
        <p:txBody>
          <a:bodyPr wrap="square" lIns="18288" rIns="18288" tIns="18288" bIns="18288" anchor="t">
            <a:spAutoFit/>
          </a:bodyPr>
          <a:lstStyle/>
          <a:p>
            <a:pPr algn="l"/>
            <a:r>
              <a:rPr sz="1400" b="0" i="0">
                <a:solidFill>
                  <a:srgbClr val="46524F"/>
                </a:solidFill>
                <a:latin typeface="Segoe UI"/>
              </a:rPr>
              <a:t>Belly pain, vomiting, bleeding, fast breathing, cold skin.</a:t>
            </a:r>
          </a:p>
        </p:txBody>
      </p:sp>
      <p:sp>
        <p:nvSpPr>
          <p:cNvPr id="20" name="Oval 19"/>
          <p:cNvSpPr/>
          <p:nvPr/>
        </p:nvSpPr>
        <p:spPr>
          <a:xfrm>
            <a:off x="9178061" y="1828800"/>
            <a:ext cx="868680" cy="868680"/>
          </a:xfrm>
          <a:prstGeom prst="ellipse">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3000" b="0" i="0">
                <a:solidFill>
                  <a:srgbClr val="0A3F3C"/>
                </a:solidFill>
                <a:latin typeface="Georgia"/>
              </a:rPr>
              <a:t>4</a:t>
            </a:r>
          </a:p>
        </p:txBody>
      </p:sp>
      <p:sp>
        <p:nvSpPr>
          <p:cNvPr id="21" name="TextBox 20"/>
          <p:cNvSpPr txBox="1"/>
          <p:nvPr/>
        </p:nvSpPr>
        <p:spPr>
          <a:xfrm>
            <a:off x="9178061" y="2926080"/>
            <a:ext cx="2464993" cy="640080"/>
          </a:xfrm>
          <a:prstGeom prst="rect">
            <a:avLst/>
          </a:prstGeom>
          <a:noFill/>
        </p:spPr>
        <p:txBody>
          <a:bodyPr wrap="square" lIns="18288" rIns="18288" tIns="18288" bIns="18288" anchor="t">
            <a:spAutoFit/>
          </a:bodyPr>
          <a:lstStyle/>
          <a:p>
            <a:pPr algn="l"/>
            <a:r>
              <a:rPr sz="1900" b="1" i="0">
                <a:solidFill>
                  <a:srgbClr val="15201E"/>
                </a:solidFill>
                <a:latin typeface="Segoe UI"/>
              </a:rPr>
              <a:t>Hospital care</a:t>
            </a:r>
          </a:p>
        </p:txBody>
      </p:sp>
      <p:sp>
        <p:nvSpPr>
          <p:cNvPr id="22" name="TextBox 21"/>
          <p:cNvSpPr txBox="1"/>
          <p:nvPr/>
        </p:nvSpPr>
        <p:spPr>
          <a:xfrm>
            <a:off x="9178061" y="3611880"/>
            <a:ext cx="2464993" cy="1371600"/>
          </a:xfrm>
          <a:prstGeom prst="rect">
            <a:avLst/>
          </a:prstGeom>
          <a:noFill/>
        </p:spPr>
        <p:txBody>
          <a:bodyPr wrap="square" lIns="18288" rIns="18288" tIns="18288" bIns="18288" anchor="t">
            <a:spAutoFit/>
          </a:bodyPr>
          <a:lstStyle/>
          <a:p>
            <a:pPr algn="l"/>
            <a:r>
              <a:rPr sz="1400" b="0" i="0">
                <a:solidFill>
                  <a:srgbClr val="46524F"/>
                </a:solidFill>
                <a:latin typeface="Segoe UI"/>
              </a:rPr>
              <a:t>IV fluids, oxygen and blood pressure support.</a:t>
            </a:r>
          </a:p>
        </p:txBody>
      </p:sp>
      <p:sp>
        <p:nvSpPr>
          <p:cNvPr id="23" name="Rounded Rectangle 22"/>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Rectangle 23"/>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Warning signs mean hospital, immediately.</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DENGUE</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5</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 World Health Organization, Dengue and severe dengue (fact sheet, 21 August 2025)</a:t>
            </a:r>
          </a:p>
        </p:txBody>
      </p:sp>
      <p:sp>
        <p:nvSpPr>
          <p:cNvPr id="7" name="TextBox 6"/>
          <p:cNvSpPr txBox="1"/>
          <p:nvPr/>
        </p:nvSpPr>
        <p:spPr>
          <a:xfrm>
            <a:off x="548640" y="1097280"/>
            <a:ext cx="6400800" cy="1463040"/>
          </a:xfrm>
          <a:prstGeom prst="rect">
            <a:avLst/>
          </a:prstGeom>
          <a:noFill/>
        </p:spPr>
        <p:txBody>
          <a:bodyPr wrap="square" lIns="18288" rIns="18288" tIns="18288" bIns="18288" anchor="t">
            <a:spAutoFit/>
          </a:bodyPr>
          <a:lstStyle/>
          <a:p>
            <a:pPr algn="l"/>
            <a:r>
              <a:rPr sz="5500" b="0" i="0">
                <a:solidFill>
                  <a:srgbClr val="0A3F3C"/>
                </a:solidFill>
                <a:latin typeface="Georgia"/>
              </a:rPr>
              <a:t>Second infection</a:t>
            </a:r>
          </a:p>
        </p:txBody>
      </p:sp>
      <p:sp>
        <p:nvSpPr>
          <p:cNvPr id="8" name="TextBox 7"/>
          <p:cNvSpPr txBox="1"/>
          <p:nvPr/>
        </p:nvSpPr>
        <p:spPr>
          <a:xfrm>
            <a:off x="548640" y="2697480"/>
            <a:ext cx="6035040" cy="1097280"/>
          </a:xfrm>
          <a:prstGeom prst="rect">
            <a:avLst/>
          </a:prstGeom>
          <a:noFill/>
        </p:spPr>
        <p:txBody>
          <a:bodyPr wrap="square" lIns="18288" rIns="18288" tIns="18288" bIns="18288" anchor="t">
            <a:spAutoFit/>
          </a:bodyPr>
          <a:lstStyle/>
          <a:p>
            <a:pPr algn="l"/>
            <a:r>
              <a:rPr sz="2400" b="0" i="0">
                <a:solidFill>
                  <a:srgbClr val="46524F"/>
                </a:solidFill>
                <a:latin typeface="Segoe UI"/>
              </a:rPr>
              <a:t>carries a greater risk of severe dengue.</a:t>
            </a:r>
          </a:p>
        </p:txBody>
      </p:sp>
      <p:sp>
        <p:nvSpPr>
          <p:cNvPr id="9" name="Rectangle 8"/>
          <p:cNvSpPr/>
          <p:nvPr/>
        </p:nvSpPr>
        <p:spPr>
          <a:xfrm>
            <a:off x="7269480" y="1234440"/>
            <a:ext cx="45720" cy="3291840"/>
          </a:xfrm>
          <a:prstGeom prst="rect">
            <a:avLst/>
          </a:prstGeom>
          <a:solidFill>
            <a:srgbClr val="B779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7589520" y="1188720"/>
            <a:ext cx="4023360" cy="914400"/>
          </a:xfrm>
          <a:prstGeom prst="rect">
            <a:avLst/>
          </a:prstGeom>
          <a:noFill/>
        </p:spPr>
        <p:txBody>
          <a:bodyPr wrap="square" lIns="18288" rIns="18288" tIns="18288" bIns="18288" anchor="t">
            <a:spAutoFit/>
          </a:bodyPr>
          <a:lstStyle/>
          <a:p>
            <a:pPr algn="l"/>
            <a:r>
              <a:rPr sz="3400" b="0" i="0">
                <a:solidFill>
                  <a:srgbClr val="0A3F3C"/>
                </a:solidFill>
                <a:latin typeface="Georgia"/>
              </a:rPr>
              <a:t>Prevent bites</a:t>
            </a:r>
          </a:p>
        </p:txBody>
      </p:sp>
      <p:sp>
        <p:nvSpPr>
          <p:cNvPr id="11" name="TextBox 10"/>
          <p:cNvSpPr txBox="1"/>
          <p:nvPr/>
        </p:nvSpPr>
        <p:spPr>
          <a:xfrm>
            <a:off x="7589520" y="2148840"/>
            <a:ext cx="4023360" cy="2194560"/>
          </a:xfrm>
          <a:prstGeom prst="rect">
            <a:avLst/>
          </a:prstGeom>
          <a:noFill/>
        </p:spPr>
        <p:txBody>
          <a:bodyPr wrap="square" lIns="18288" rIns="18288" tIns="18288" bIns="18288" anchor="t">
            <a:spAutoFit/>
          </a:bodyPr>
          <a:lstStyle/>
          <a:p>
            <a:pPr algn="l"/>
            <a:r>
              <a:rPr sz="1900" b="0" i="0">
                <a:solidFill>
                  <a:srgbClr val="46524F"/>
                </a:solidFill>
                <a:latin typeface="Segoe UI"/>
              </a:rPr>
              <a:t>Avoid mosquito bites, especially during the day.</a:t>
            </a:r>
          </a:p>
        </p:txBody>
      </p:sp>
      <p:sp>
        <p:nvSpPr>
          <p:cNvPr id="12" name="Rounded Rectangle 11"/>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ectangle 12"/>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Prevention matters even after you have had dengue once.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DENGUE</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6</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Sources: Clinic documents (PIMA, private); World Health Organization, Dengue and severe dengue (fact sheet, 21 August 2025)</a:t>
            </a:r>
          </a:p>
        </p:txBody>
      </p:sp>
      <p:sp>
        <p:nvSpPr>
          <p:cNvPr id="7" name="TextBox 6"/>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The clinic's capsule is an anti-coagulant</a:t>
            </a:r>
          </a:p>
        </p:txBody>
      </p:sp>
      <p:sp>
        <p:nvSpPr>
          <p:cNvPr id="8" name="Rounded Rectangle 7"/>
          <p:cNvSpPr/>
          <p:nvPr/>
        </p:nvSpPr>
        <p:spPr>
          <a:xfrm>
            <a:off x="548640" y="1691640"/>
            <a:ext cx="11094415" cy="3383280"/>
          </a:xfrm>
          <a:prstGeom prst="roundRect">
            <a:avLst>
              <a:gd name="adj" fmla="val 8000"/>
            </a:avLst>
          </a:prstGeom>
          <a:solidFill>
            <a:srgbClr val="FFFFFF"/>
          </a:solidFill>
          <a:ln w="9525">
            <a:solidFill>
              <a:srgbClr val="DDD8C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548640" y="1691640"/>
            <a:ext cx="82296" cy="3383280"/>
          </a:xfrm>
          <a:prstGeom prst="rect">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828800"/>
            <a:ext cx="5120640" cy="822960"/>
          </a:xfrm>
          <a:prstGeom prst="rect">
            <a:avLst/>
          </a:prstGeom>
          <a:noFill/>
        </p:spPr>
        <p:txBody>
          <a:bodyPr wrap="square" lIns="18288" rIns="18288" tIns="18288" bIns="18288" anchor="t">
            <a:spAutoFit/>
          </a:bodyPr>
          <a:lstStyle/>
          <a:p>
            <a:pPr algn="l"/>
            <a:r>
              <a:rPr sz="2100" b="1" i="0">
                <a:solidFill>
                  <a:srgbClr val="15201E"/>
                </a:solidFill>
                <a:latin typeface="Segoe UI"/>
              </a:rPr>
              <a:t>DENGO, an EDTA capsule for dengue</a:t>
            </a:r>
          </a:p>
        </p:txBody>
      </p:sp>
      <p:sp>
        <p:nvSpPr>
          <p:cNvPr id="11" name="TextBox 10"/>
          <p:cNvSpPr txBox="1"/>
          <p:nvPr/>
        </p:nvSpPr>
        <p:spPr>
          <a:xfrm>
            <a:off x="868680" y="2651760"/>
            <a:ext cx="5120640" cy="320040"/>
          </a:xfrm>
          <a:prstGeom prst="rect">
            <a:avLst/>
          </a:prstGeom>
          <a:noFill/>
        </p:spPr>
        <p:txBody>
          <a:bodyPr wrap="square" lIns="18288" rIns="18288" tIns="18288" bIns="18288" anchor="t">
            <a:spAutoFit/>
          </a:bodyPr>
          <a:lstStyle/>
          <a:p>
            <a:pPr algn="l"/>
            <a:r>
              <a:rPr sz="1250" b="1" i="0">
                <a:solidFill>
                  <a:srgbClr val="5F6A67"/>
                </a:solidFill>
                <a:latin typeface="Segoe UI"/>
              </a:rPr>
              <a:t>The clinic's stated rationale</a:t>
            </a:r>
          </a:p>
        </p:txBody>
      </p:sp>
      <p:sp>
        <p:nvSpPr>
          <p:cNvPr id="12" name="TextBox 11"/>
          <p:cNvSpPr txBox="1"/>
          <p:nvPr/>
        </p:nvSpPr>
        <p:spPr>
          <a:xfrm>
            <a:off x="868680" y="2971800"/>
            <a:ext cx="5120640" cy="1645920"/>
          </a:xfrm>
          <a:prstGeom prst="rect">
            <a:avLst/>
          </a:prstGeom>
          <a:noFill/>
        </p:spPr>
        <p:txBody>
          <a:bodyPr wrap="square" lIns="18288" rIns="18288" tIns="18288" bIns="18288" anchor="t">
            <a:spAutoFit/>
          </a:bodyPr>
          <a:lstStyle/>
          <a:p>
            <a:pPr algn="l"/>
            <a:r>
              <a:rPr sz="1500" b="0" i="0">
                <a:solidFill>
                  <a:srgbClr val="46524F"/>
                </a:solidFill>
                <a:latin typeface="Segoe UI"/>
              </a:rPr>
              <a:t>The leaflet argues that low platelet counts reflect clumped platelets, and that EDTA, as a mild anti-coagulant, frees them.</a:t>
            </a:r>
          </a:p>
        </p:txBody>
      </p:sp>
      <p:sp>
        <p:nvSpPr>
          <p:cNvPr id="13" name="TextBox 12"/>
          <p:cNvSpPr txBox="1"/>
          <p:nvPr/>
        </p:nvSpPr>
        <p:spPr>
          <a:xfrm>
            <a:off x="868680" y="4663440"/>
            <a:ext cx="5120640" cy="310896"/>
          </a:xfrm>
          <a:prstGeom prst="rect">
            <a:avLst/>
          </a:prstGeom>
          <a:noFill/>
        </p:spPr>
        <p:txBody>
          <a:bodyPr wrap="square" lIns="18288" rIns="18288" tIns="18288" bIns="18288" anchor="t">
            <a:spAutoFit/>
          </a:bodyPr>
          <a:lstStyle/>
          <a:p>
            <a:pPr algn="l"/>
            <a:r>
              <a:rPr sz="1250" b="0" i="0">
                <a:solidFill>
                  <a:srgbClr val="5F6A67"/>
                </a:solidFill>
                <a:latin typeface="Segoe UI"/>
              </a:rPr>
              <a:t>Proposed instead of standard care</a:t>
            </a:r>
          </a:p>
        </p:txBody>
      </p:sp>
      <p:sp>
        <p:nvSpPr>
          <p:cNvPr id="14" name="Rounded Rectangle 13"/>
          <p:cNvSpPr/>
          <p:nvPr/>
        </p:nvSpPr>
        <p:spPr>
          <a:xfrm>
            <a:off x="6263640" y="1856232"/>
            <a:ext cx="2651760" cy="347472"/>
          </a:xfrm>
          <a:prstGeom prst="roundRect">
            <a:avLst>
              <a:gd name="adj" fmla="val 8000"/>
            </a:avLst>
          </a:prstGeom>
          <a:solidFill>
            <a:srgbClr val="FBEAE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250" b="1" i="0">
                <a:solidFill>
                  <a:srgbClr val="A3271B"/>
                </a:solidFill>
                <a:latin typeface="Segoe UI"/>
              </a:rPr>
              <a:t>Evidence points the other way</a:t>
            </a:r>
          </a:p>
        </p:txBody>
      </p:sp>
      <p:sp>
        <p:nvSpPr>
          <p:cNvPr id="15" name="TextBox 14"/>
          <p:cNvSpPr txBox="1"/>
          <p:nvPr/>
        </p:nvSpPr>
        <p:spPr>
          <a:xfrm>
            <a:off x="6263640" y="2331720"/>
            <a:ext cx="5196535" cy="1097280"/>
          </a:xfrm>
          <a:prstGeom prst="rect">
            <a:avLst/>
          </a:prstGeom>
          <a:noFill/>
        </p:spPr>
        <p:txBody>
          <a:bodyPr wrap="square" lIns="18288" rIns="18288" tIns="18288" bIns="18288" anchor="t">
            <a:spAutoFit/>
          </a:bodyPr>
          <a:lstStyle/>
          <a:p>
            <a:pPr algn="l"/>
            <a:r>
              <a:rPr sz="1700" b="0" i="0">
                <a:solidFill>
                  <a:srgbClr val="15201E"/>
                </a:solidFill>
                <a:latin typeface="Segoe UI"/>
              </a:rPr>
              <a:t>No trial found; WHO warns against medicines that increase bleeding.</a:t>
            </a:r>
          </a:p>
        </p:txBody>
      </p:sp>
      <p:sp>
        <p:nvSpPr>
          <p:cNvPr id="16" name="TextBox 15"/>
          <p:cNvSpPr txBox="1"/>
          <p:nvPr/>
        </p:nvSpPr>
        <p:spPr>
          <a:xfrm>
            <a:off x="6263640" y="3474720"/>
            <a:ext cx="5196535" cy="320040"/>
          </a:xfrm>
          <a:prstGeom prst="rect">
            <a:avLst/>
          </a:prstGeom>
          <a:noFill/>
        </p:spPr>
        <p:txBody>
          <a:bodyPr wrap="square" lIns="18288" rIns="18288" tIns="18288" bIns="18288" anchor="t">
            <a:spAutoFit/>
          </a:bodyPr>
          <a:lstStyle/>
          <a:p>
            <a:pPr algn="l"/>
            <a:r>
              <a:rPr sz="1250" b="1" i="0">
                <a:solidFill>
                  <a:srgbClr val="5F6A67"/>
                </a:solidFill>
                <a:latin typeface="Segoe UI"/>
              </a:rPr>
              <a:t>What this means for you</a:t>
            </a:r>
          </a:p>
        </p:txBody>
      </p:sp>
      <p:sp>
        <p:nvSpPr>
          <p:cNvPr id="17" name="TextBox 16"/>
          <p:cNvSpPr txBox="1"/>
          <p:nvPr/>
        </p:nvSpPr>
        <p:spPr>
          <a:xfrm>
            <a:off x="6263640" y="3794760"/>
            <a:ext cx="5196535" cy="1188720"/>
          </a:xfrm>
          <a:prstGeom prst="rect">
            <a:avLst/>
          </a:prstGeom>
          <a:noFill/>
        </p:spPr>
        <p:txBody>
          <a:bodyPr wrap="square" lIns="18288" rIns="18288" tIns="18288" bIns="18288" anchor="t">
            <a:spAutoFit/>
          </a:bodyPr>
          <a:lstStyle/>
          <a:p>
            <a:pPr algn="l"/>
            <a:r>
              <a:rPr sz="1500" b="0" i="0">
                <a:solidFill>
                  <a:srgbClr val="46524F"/>
                </a:solidFill>
                <a:latin typeface="Segoe UI"/>
              </a:rPr>
              <a:t>In dengue, the safe pain and fever medicine is paracetamol. Do not take blood-thinning products, and seek care at once for any bleeding.</a:t>
            </a:r>
          </a:p>
        </p:txBody>
      </p:sp>
      <p:sp>
        <p:nvSpPr>
          <p:cNvPr id="18" name="Rounded Rectangle 17"/>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Rectangle 18"/>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WHO advises avoiding medicines that increase bleeding.</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DENGUE</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7</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Sources: Clinic documents (PIMA, private); World Health Organization, Dengue and severe dengue (fact sheet, 21 August 2025); MedlinePlus, Dengue fever</a:t>
            </a:r>
          </a:p>
        </p:txBody>
      </p:sp>
      <p:sp>
        <p:nvSpPr>
          <p:cNvPr id="7" name="TextBox 6"/>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Dr. Ali's guidelines, reprinted by the clinic</a:t>
            </a:r>
          </a:p>
        </p:txBody>
      </p:sp>
      <p:sp>
        <p:nvSpPr>
          <p:cNvPr id="8" name="Rounded Rectangle 7"/>
          <p:cNvSpPr/>
          <p:nvPr/>
        </p:nvSpPr>
        <p:spPr>
          <a:xfrm>
            <a:off x="548640" y="1691640"/>
            <a:ext cx="11094415" cy="3383280"/>
          </a:xfrm>
          <a:prstGeom prst="roundRect">
            <a:avLst>
              <a:gd name="adj" fmla="val 8000"/>
            </a:avLst>
          </a:prstGeom>
          <a:solidFill>
            <a:srgbClr val="FFFFFF"/>
          </a:solidFill>
          <a:ln w="9525">
            <a:solidFill>
              <a:srgbClr val="DDD8C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548640" y="1691640"/>
            <a:ext cx="82296" cy="3383280"/>
          </a:xfrm>
          <a:prstGeom prst="rect">
            <a:avLst/>
          </a:prstGeom>
          <a:solidFill>
            <a:srgbClr val="7A53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828800"/>
            <a:ext cx="5120640" cy="822960"/>
          </a:xfrm>
          <a:prstGeom prst="rect">
            <a:avLst/>
          </a:prstGeom>
          <a:noFill/>
        </p:spPr>
        <p:txBody>
          <a:bodyPr wrap="square" lIns="18288" rIns="18288" tIns="18288" bIns="18288" anchor="t">
            <a:spAutoFit/>
          </a:bodyPr>
          <a:lstStyle/>
          <a:p>
            <a:pPr algn="l"/>
            <a:r>
              <a:rPr sz="2100" b="1" i="0">
                <a:solidFill>
                  <a:srgbClr val="15201E"/>
                </a:solidFill>
                <a:latin typeface="Segoe UI"/>
              </a:rPr>
              <a:t>Dr. Ali's guidelines: hydrogen peroxide and EDTA</a:t>
            </a:r>
          </a:p>
        </p:txBody>
      </p:sp>
      <p:sp>
        <p:nvSpPr>
          <p:cNvPr id="11" name="TextBox 10"/>
          <p:cNvSpPr txBox="1"/>
          <p:nvPr/>
        </p:nvSpPr>
        <p:spPr>
          <a:xfrm>
            <a:off x="868680" y="2651760"/>
            <a:ext cx="5120640" cy="320040"/>
          </a:xfrm>
          <a:prstGeom prst="rect">
            <a:avLst/>
          </a:prstGeom>
          <a:noFill/>
        </p:spPr>
        <p:txBody>
          <a:bodyPr wrap="square" lIns="18288" rIns="18288" tIns="18288" bIns="18288" anchor="t">
            <a:spAutoFit/>
          </a:bodyPr>
          <a:lstStyle/>
          <a:p>
            <a:pPr algn="l"/>
            <a:r>
              <a:rPr sz="1250" b="1" i="0">
                <a:solidFill>
                  <a:srgbClr val="5F6A67"/>
                </a:solidFill>
                <a:latin typeface="Segoe UI"/>
              </a:rPr>
              <a:t>The clinic's stated rationale</a:t>
            </a:r>
          </a:p>
        </p:txBody>
      </p:sp>
      <p:sp>
        <p:nvSpPr>
          <p:cNvPr id="12" name="TextBox 11"/>
          <p:cNvSpPr txBox="1"/>
          <p:nvPr/>
        </p:nvSpPr>
        <p:spPr>
          <a:xfrm>
            <a:off x="868680" y="2971800"/>
            <a:ext cx="5120640" cy="1645920"/>
          </a:xfrm>
          <a:prstGeom prst="rect">
            <a:avLst/>
          </a:prstGeom>
          <a:noFill/>
        </p:spPr>
        <p:txBody>
          <a:bodyPr wrap="square" lIns="18288" rIns="18288" tIns="18288" bIns="18288" anchor="t">
            <a:spAutoFit/>
          </a:bodyPr>
          <a:lstStyle/>
          <a:p>
            <a:pPr algn="l"/>
            <a:r>
              <a:rPr sz="1500" b="0" i="0">
                <a:solidFill>
                  <a:srgbClr val="46524F"/>
                </a:solidFill>
                <a:latin typeface="Segoe UI"/>
              </a:rPr>
              <a:t>He attributes dengue's pain to "oxidative coagulopathy".</a:t>
            </a:r>
          </a:p>
        </p:txBody>
      </p:sp>
      <p:sp>
        <p:nvSpPr>
          <p:cNvPr id="13" name="TextBox 12"/>
          <p:cNvSpPr txBox="1"/>
          <p:nvPr/>
        </p:nvSpPr>
        <p:spPr>
          <a:xfrm>
            <a:off x="868680" y="4663440"/>
            <a:ext cx="5120640" cy="310896"/>
          </a:xfrm>
          <a:prstGeom prst="rect">
            <a:avLst/>
          </a:prstGeom>
          <a:noFill/>
        </p:spPr>
        <p:txBody>
          <a:bodyPr wrap="square" lIns="18288" rIns="18288" tIns="18288" bIns="18288" anchor="t">
            <a:spAutoFit/>
          </a:bodyPr>
          <a:lstStyle/>
          <a:p>
            <a:pPr algn="l"/>
            <a:r>
              <a:rPr sz="1250" b="0" i="0">
                <a:solidFill>
                  <a:srgbClr val="5F6A67"/>
                </a:solidFill>
                <a:latin typeface="Segoe UI"/>
              </a:rPr>
              <a:t>Proposed instead of standard care</a:t>
            </a:r>
          </a:p>
        </p:txBody>
      </p:sp>
      <p:sp>
        <p:nvSpPr>
          <p:cNvPr id="14" name="Rounded Rectangle 13"/>
          <p:cNvSpPr/>
          <p:nvPr/>
        </p:nvSpPr>
        <p:spPr>
          <a:xfrm>
            <a:off x="6263640" y="1856232"/>
            <a:ext cx="2651760" cy="347472"/>
          </a:xfrm>
          <a:prstGeom prst="roundRect">
            <a:avLst>
              <a:gd name="adj" fmla="val 8000"/>
            </a:avLst>
          </a:prstGeom>
          <a:solidFill>
            <a:srgbClr val="FBF1D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250" b="1" i="0">
                <a:solidFill>
                  <a:srgbClr val="7A5300"/>
                </a:solidFill>
                <a:latin typeface="Segoe UI"/>
              </a:rPr>
              <a:t>Not proven</a:t>
            </a:r>
          </a:p>
        </p:txBody>
      </p:sp>
      <p:sp>
        <p:nvSpPr>
          <p:cNvPr id="15" name="TextBox 14"/>
          <p:cNvSpPr txBox="1"/>
          <p:nvPr/>
        </p:nvSpPr>
        <p:spPr>
          <a:xfrm>
            <a:off x="6263640" y="2331720"/>
            <a:ext cx="5196535" cy="1097280"/>
          </a:xfrm>
          <a:prstGeom prst="rect">
            <a:avLst/>
          </a:prstGeom>
          <a:noFill/>
        </p:spPr>
        <p:txBody>
          <a:bodyPr wrap="square" lIns="18288" rIns="18288" tIns="18288" bIns="18288" anchor="t">
            <a:spAutoFit/>
          </a:bodyPr>
          <a:lstStyle/>
          <a:p>
            <a:pPr algn="l"/>
            <a:r>
              <a:rPr sz="1700" b="0" i="0">
                <a:solidFill>
                  <a:srgbClr val="15201E"/>
                </a:solidFill>
                <a:latin typeface="Segoe UI"/>
              </a:rPr>
              <a:t>No support found; severe dengue needs hospital care.</a:t>
            </a:r>
          </a:p>
        </p:txBody>
      </p:sp>
      <p:sp>
        <p:nvSpPr>
          <p:cNvPr id="16" name="TextBox 15"/>
          <p:cNvSpPr txBox="1"/>
          <p:nvPr/>
        </p:nvSpPr>
        <p:spPr>
          <a:xfrm>
            <a:off x="6263640" y="3474720"/>
            <a:ext cx="5196535" cy="320040"/>
          </a:xfrm>
          <a:prstGeom prst="rect">
            <a:avLst/>
          </a:prstGeom>
          <a:noFill/>
        </p:spPr>
        <p:txBody>
          <a:bodyPr wrap="square" lIns="18288" rIns="18288" tIns="18288" bIns="18288" anchor="t">
            <a:spAutoFit/>
          </a:bodyPr>
          <a:lstStyle/>
          <a:p>
            <a:pPr algn="l"/>
            <a:r>
              <a:rPr sz="1250" b="1" i="0">
                <a:solidFill>
                  <a:srgbClr val="5F6A67"/>
                </a:solidFill>
                <a:latin typeface="Segoe UI"/>
              </a:rPr>
              <a:t>What this means for you</a:t>
            </a:r>
          </a:p>
        </p:txBody>
      </p:sp>
      <p:sp>
        <p:nvSpPr>
          <p:cNvPr id="17" name="TextBox 16"/>
          <p:cNvSpPr txBox="1"/>
          <p:nvPr/>
        </p:nvSpPr>
        <p:spPr>
          <a:xfrm>
            <a:off x="6263640" y="3794760"/>
            <a:ext cx="5196535" cy="1188720"/>
          </a:xfrm>
          <a:prstGeom prst="rect">
            <a:avLst/>
          </a:prstGeom>
          <a:noFill/>
        </p:spPr>
        <p:txBody>
          <a:bodyPr wrap="square" lIns="18288" rIns="18288" tIns="18288" bIns="18288" anchor="t">
            <a:spAutoFit/>
          </a:bodyPr>
          <a:lstStyle/>
          <a:p>
            <a:pPr algn="l"/>
            <a:r>
              <a:rPr sz="1500" b="0" i="0">
                <a:solidFill>
                  <a:srgbClr val="46524F"/>
                </a:solidFill>
                <a:latin typeface="Segoe UI"/>
              </a:rPr>
              <a:t>Do not use intravenous or home hydrogen peroxide treatments. Warning signs after the fever settles mean go to hospital.</a:t>
            </a:r>
          </a:p>
        </p:txBody>
      </p:sp>
      <p:sp>
        <p:nvSpPr>
          <p:cNvPr id="18" name="Rounded Rectangle 17"/>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Rectangle 18"/>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No support found; severe dengue needs hospital care.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DENGUE</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8</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 World Health Organization, Dengue and severe dengue (fact sheet, 21 August 2025)</a:t>
            </a:r>
          </a:p>
        </p:txBody>
      </p:sp>
      <p:sp>
        <p:nvSpPr>
          <p:cNvPr id="7" name="TextBox 6"/>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At home with dengue</a:t>
            </a:r>
          </a:p>
        </p:txBody>
      </p:sp>
      <p:sp>
        <p:nvSpPr>
          <p:cNvPr id="8" name="Oval 7"/>
          <p:cNvSpPr/>
          <p:nvPr/>
        </p:nvSpPr>
        <p:spPr>
          <a:xfrm>
            <a:off x="548640" y="1911095"/>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96112" y="1783080"/>
            <a:ext cx="10728655" cy="822960"/>
          </a:xfrm>
          <a:prstGeom prst="rect">
            <a:avLst/>
          </a:prstGeom>
          <a:noFill/>
        </p:spPr>
        <p:txBody>
          <a:bodyPr wrap="square" lIns="18288" rIns="18288" tIns="18288" bIns="18288" anchor="t">
            <a:spAutoFit/>
          </a:bodyPr>
          <a:lstStyle/>
          <a:p>
            <a:pPr algn="l"/>
            <a:r>
              <a:rPr sz="2400" b="0" i="0">
                <a:solidFill>
                  <a:srgbClr val="15201E"/>
                </a:solidFill>
                <a:latin typeface="Segoe UI"/>
              </a:rPr>
              <a:t>Rest and drink plenty</a:t>
            </a:r>
          </a:p>
        </p:txBody>
      </p:sp>
      <p:sp>
        <p:nvSpPr>
          <p:cNvPr id="10" name="Oval 9"/>
          <p:cNvSpPr/>
          <p:nvPr/>
        </p:nvSpPr>
        <p:spPr>
          <a:xfrm>
            <a:off x="548640" y="273405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896112" y="2606040"/>
            <a:ext cx="10728655" cy="822960"/>
          </a:xfrm>
          <a:prstGeom prst="rect">
            <a:avLst/>
          </a:prstGeom>
          <a:noFill/>
        </p:spPr>
        <p:txBody>
          <a:bodyPr wrap="square" lIns="18288" rIns="18288" tIns="18288" bIns="18288" anchor="t">
            <a:spAutoFit/>
          </a:bodyPr>
          <a:lstStyle/>
          <a:p>
            <a:pPr algn="l"/>
            <a:r>
              <a:rPr sz="2400" b="0" i="0">
                <a:solidFill>
                  <a:srgbClr val="15201E"/>
                </a:solidFill>
                <a:latin typeface="Segoe UI"/>
              </a:rPr>
              <a:t>Paracetamol for fever</a:t>
            </a:r>
          </a:p>
        </p:txBody>
      </p:sp>
      <p:sp>
        <p:nvSpPr>
          <p:cNvPr id="12" name="Oval 11"/>
          <p:cNvSpPr/>
          <p:nvPr/>
        </p:nvSpPr>
        <p:spPr>
          <a:xfrm>
            <a:off x="548640" y="355701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896112" y="3429000"/>
            <a:ext cx="10728655" cy="822960"/>
          </a:xfrm>
          <a:prstGeom prst="rect">
            <a:avLst/>
          </a:prstGeom>
          <a:noFill/>
        </p:spPr>
        <p:txBody>
          <a:bodyPr wrap="square" lIns="18288" rIns="18288" tIns="18288" bIns="18288" anchor="t">
            <a:spAutoFit/>
          </a:bodyPr>
          <a:lstStyle/>
          <a:p>
            <a:pPr algn="l"/>
            <a:r>
              <a:rPr sz="2400" b="0" i="0">
                <a:solidFill>
                  <a:srgbClr val="15201E"/>
                </a:solidFill>
                <a:latin typeface="Segoe UI"/>
              </a:rPr>
              <a:t>No aspirin or ibuprofen</a:t>
            </a:r>
          </a:p>
        </p:txBody>
      </p:sp>
      <p:sp>
        <p:nvSpPr>
          <p:cNvPr id="14" name="Oval 13"/>
          <p:cNvSpPr/>
          <p:nvPr/>
        </p:nvSpPr>
        <p:spPr>
          <a:xfrm>
            <a:off x="548640" y="437997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896112" y="4251960"/>
            <a:ext cx="10728655" cy="822960"/>
          </a:xfrm>
          <a:prstGeom prst="rect">
            <a:avLst/>
          </a:prstGeom>
          <a:noFill/>
        </p:spPr>
        <p:txBody>
          <a:bodyPr wrap="square" lIns="18288" rIns="18288" tIns="18288" bIns="18288" anchor="t">
            <a:spAutoFit/>
          </a:bodyPr>
          <a:lstStyle/>
          <a:p>
            <a:pPr algn="l"/>
            <a:r>
              <a:rPr sz="2400" b="0" i="0">
                <a:solidFill>
                  <a:srgbClr val="15201E"/>
                </a:solidFill>
                <a:latin typeface="Segoe UI"/>
              </a:rPr>
              <a:t>Hospital for warning signs</a:t>
            </a:r>
          </a:p>
        </p:txBody>
      </p:sp>
      <p:sp>
        <p:nvSpPr>
          <p:cNvPr id="16" name="Rounded Rectangle 15"/>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The days after the fever are the ones to watch.</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DENGUE</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9</a:t>
            </a:r>
          </a:p>
        </p:txBody>
      </p:sp>
      <p:sp>
        <p:nvSpPr>
          <p:cNvPr id="6" name="TextBox 5"/>
          <p:cNvSpPr txBox="1"/>
          <p:nvPr/>
        </p:nvSpPr>
        <p:spPr>
          <a:xfrm>
            <a:off x="548640" y="777240"/>
            <a:ext cx="9144000" cy="731520"/>
          </a:xfrm>
          <a:prstGeom prst="rect">
            <a:avLst/>
          </a:prstGeom>
          <a:noFill/>
        </p:spPr>
        <p:txBody>
          <a:bodyPr wrap="square" lIns="18288" rIns="18288" tIns="18288" bIns="18288" anchor="t">
            <a:spAutoFit/>
          </a:bodyPr>
          <a:lstStyle/>
          <a:p>
            <a:pPr algn="l"/>
            <a:r>
              <a:rPr sz="3400" b="0" i="0">
                <a:solidFill>
                  <a:srgbClr val="A3271B"/>
                </a:solidFill>
                <a:latin typeface="Georgia"/>
              </a:rPr>
              <a:t>When to get help now</a:t>
            </a:r>
          </a:p>
        </p:txBody>
      </p:sp>
      <p:sp>
        <p:nvSpPr>
          <p:cNvPr id="7" name="Oval 6"/>
          <p:cNvSpPr/>
          <p:nvPr/>
        </p:nvSpPr>
        <p:spPr>
          <a:xfrm>
            <a:off x="548640" y="1764792"/>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8" name="TextBox 7"/>
          <p:cNvSpPr txBox="1"/>
          <p:nvPr/>
        </p:nvSpPr>
        <p:spPr>
          <a:xfrm>
            <a:off x="1097280" y="1691640"/>
            <a:ext cx="10454335" cy="676656"/>
          </a:xfrm>
          <a:prstGeom prst="rect">
            <a:avLst/>
          </a:prstGeom>
          <a:noFill/>
        </p:spPr>
        <p:txBody>
          <a:bodyPr wrap="square" lIns="18288" rIns="18288" tIns="18288" bIns="18288" anchor="t">
            <a:spAutoFit/>
          </a:bodyPr>
          <a:lstStyle/>
          <a:p>
            <a:pPr algn="l"/>
            <a:r>
              <a:rPr sz="2100" b="0" i="0">
                <a:solidFill>
                  <a:srgbClr val="15201E"/>
                </a:solidFill>
                <a:latin typeface="Segoe UI"/>
              </a:rPr>
              <a:t>Belly pain or vomiting: hospital now</a:t>
            </a:r>
          </a:p>
        </p:txBody>
      </p:sp>
      <p:sp>
        <p:nvSpPr>
          <p:cNvPr id="9" name="Oval 8"/>
          <p:cNvSpPr/>
          <p:nvPr/>
        </p:nvSpPr>
        <p:spPr>
          <a:xfrm>
            <a:off x="548640" y="2441448"/>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10" name="TextBox 9"/>
          <p:cNvSpPr txBox="1"/>
          <p:nvPr/>
        </p:nvSpPr>
        <p:spPr>
          <a:xfrm>
            <a:off x="1097280" y="2368296"/>
            <a:ext cx="10454335" cy="676656"/>
          </a:xfrm>
          <a:prstGeom prst="rect">
            <a:avLst/>
          </a:prstGeom>
          <a:noFill/>
        </p:spPr>
        <p:txBody>
          <a:bodyPr wrap="square" lIns="18288" rIns="18288" tIns="18288" bIns="18288" anchor="t">
            <a:spAutoFit/>
          </a:bodyPr>
          <a:lstStyle/>
          <a:p>
            <a:pPr algn="l"/>
            <a:r>
              <a:rPr sz="2100" b="0" i="0">
                <a:solidFill>
                  <a:srgbClr val="15201E"/>
                </a:solidFill>
                <a:latin typeface="Segoe UI"/>
              </a:rPr>
              <a:t>Any bleeding: hospital now</a:t>
            </a:r>
          </a:p>
        </p:txBody>
      </p:sp>
      <p:sp>
        <p:nvSpPr>
          <p:cNvPr id="11" name="Oval 10"/>
          <p:cNvSpPr/>
          <p:nvPr/>
        </p:nvSpPr>
        <p:spPr>
          <a:xfrm>
            <a:off x="548640" y="3118104"/>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12" name="TextBox 11"/>
          <p:cNvSpPr txBox="1"/>
          <p:nvPr/>
        </p:nvSpPr>
        <p:spPr>
          <a:xfrm>
            <a:off x="1097280" y="3044952"/>
            <a:ext cx="10454335" cy="676656"/>
          </a:xfrm>
          <a:prstGeom prst="rect">
            <a:avLst/>
          </a:prstGeom>
          <a:noFill/>
        </p:spPr>
        <p:txBody>
          <a:bodyPr wrap="square" lIns="18288" rIns="18288" tIns="18288" bIns="18288" anchor="t">
            <a:spAutoFit/>
          </a:bodyPr>
          <a:lstStyle/>
          <a:p>
            <a:pPr algn="l"/>
            <a:r>
              <a:rPr sz="2100" b="0" i="0">
                <a:solidFill>
                  <a:srgbClr val="15201E"/>
                </a:solidFill>
                <a:latin typeface="Segoe UI"/>
              </a:rPr>
              <a:t>Cold skin or weakness after fever: hospital</a:t>
            </a:r>
          </a:p>
        </p:txBody>
      </p:sp>
      <p:sp>
        <p:nvSpPr>
          <p:cNvPr id="13" name="Oval 12"/>
          <p:cNvSpPr/>
          <p:nvPr/>
        </p:nvSpPr>
        <p:spPr>
          <a:xfrm>
            <a:off x="548640" y="3794760"/>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14" name="TextBox 13"/>
          <p:cNvSpPr txBox="1"/>
          <p:nvPr/>
        </p:nvSpPr>
        <p:spPr>
          <a:xfrm>
            <a:off x="1097280" y="3721608"/>
            <a:ext cx="10454335" cy="676656"/>
          </a:xfrm>
          <a:prstGeom prst="rect">
            <a:avLst/>
          </a:prstGeom>
          <a:noFill/>
        </p:spPr>
        <p:txBody>
          <a:bodyPr wrap="square" lIns="18288" rIns="18288" tIns="18288" bIns="18288" anchor="t">
            <a:spAutoFit/>
          </a:bodyPr>
          <a:lstStyle/>
          <a:p>
            <a:pPr algn="l"/>
            <a:r>
              <a:rPr sz="2100" b="0" i="0">
                <a:solidFill>
                  <a:srgbClr val="15201E"/>
                </a:solidFill>
                <a:latin typeface="Segoe UI"/>
              </a:rPr>
              <a:t>Child drinking little: get care now</a:t>
            </a:r>
          </a:p>
        </p:txBody>
      </p:sp>
      <p:sp>
        <p:nvSpPr>
          <p:cNvPr id="15" name="Rounded Rectangle 14"/>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ectangle 15"/>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Any bleeding in dengue means hospital now.</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DENGUE</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10</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 World Health Organization, Dengue and severe dengue (fact sheet, 21 August 2025)</a:t>
            </a:r>
          </a:p>
        </p:txBody>
      </p:sp>
      <p:sp>
        <p:nvSpPr>
          <p:cNvPr id="7" name="TextBox 6"/>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Four steps</a:t>
            </a:r>
          </a:p>
        </p:txBody>
      </p:sp>
      <p:sp>
        <p:nvSpPr>
          <p:cNvPr id="8" name="Oval 7"/>
          <p:cNvSpPr/>
          <p:nvPr/>
        </p:nvSpPr>
        <p:spPr>
          <a:xfrm>
            <a:off x="548640" y="1691640"/>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1</a:t>
            </a:r>
          </a:p>
        </p:txBody>
      </p:sp>
      <p:sp>
        <p:nvSpPr>
          <p:cNvPr id="9" name="TextBox 8"/>
          <p:cNvSpPr txBox="1"/>
          <p:nvPr/>
        </p:nvSpPr>
        <p:spPr>
          <a:xfrm>
            <a:off x="1280160" y="1709928"/>
            <a:ext cx="10271455" cy="548640"/>
          </a:xfrm>
          <a:prstGeom prst="rect">
            <a:avLst/>
          </a:prstGeom>
          <a:noFill/>
        </p:spPr>
        <p:txBody>
          <a:bodyPr wrap="square" lIns="18288" rIns="18288" tIns="18288" bIns="18288" anchor="ctr">
            <a:spAutoFit/>
          </a:bodyPr>
          <a:lstStyle/>
          <a:p>
            <a:pPr algn="l"/>
            <a:r>
              <a:rPr sz="2400" b="1" i="0">
                <a:solidFill>
                  <a:srgbClr val="15201E"/>
                </a:solidFill>
                <a:latin typeface="Segoe UI"/>
              </a:rPr>
              <a:t>Use paracetamol for fever and pain</a:t>
            </a:r>
          </a:p>
        </p:txBody>
      </p:sp>
      <p:sp>
        <p:nvSpPr>
          <p:cNvPr id="10" name="Oval 9"/>
          <p:cNvSpPr/>
          <p:nvPr/>
        </p:nvSpPr>
        <p:spPr>
          <a:xfrm>
            <a:off x="548640" y="2368296"/>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2</a:t>
            </a:r>
          </a:p>
        </p:txBody>
      </p:sp>
      <p:sp>
        <p:nvSpPr>
          <p:cNvPr id="11" name="TextBox 10"/>
          <p:cNvSpPr txBox="1"/>
          <p:nvPr/>
        </p:nvSpPr>
        <p:spPr>
          <a:xfrm>
            <a:off x="1280160" y="2386584"/>
            <a:ext cx="10271455" cy="548640"/>
          </a:xfrm>
          <a:prstGeom prst="rect">
            <a:avLst/>
          </a:prstGeom>
          <a:noFill/>
        </p:spPr>
        <p:txBody>
          <a:bodyPr wrap="square" lIns="18288" rIns="18288" tIns="18288" bIns="18288" anchor="ctr">
            <a:spAutoFit/>
          </a:bodyPr>
          <a:lstStyle/>
          <a:p>
            <a:pPr algn="l"/>
            <a:r>
              <a:rPr sz="2400" b="1" i="0">
                <a:solidFill>
                  <a:srgbClr val="15201E"/>
                </a:solidFill>
                <a:latin typeface="Segoe UI"/>
              </a:rPr>
              <a:t>Rest and drink plenty of liquids</a:t>
            </a:r>
          </a:p>
        </p:txBody>
      </p:sp>
      <p:sp>
        <p:nvSpPr>
          <p:cNvPr id="12" name="Oval 11"/>
          <p:cNvSpPr/>
          <p:nvPr/>
        </p:nvSpPr>
        <p:spPr>
          <a:xfrm>
            <a:off x="548640" y="3044952"/>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3</a:t>
            </a:r>
          </a:p>
        </p:txBody>
      </p:sp>
      <p:sp>
        <p:nvSpPr>
          <p:cNvPr id="13" name="TextBox 12"/>
          <p:cNvSpPr txBox="1"/>
          <p:nvPr/>
        </p:nvSpPr>
        <p:spPr>
          <a:xfrm>
            <a:off x="1280160" y="3063240"/>
            <a:ext cx="10271455" cy="548640"/>
          </a:xfrm>
          <a:prstGeom prst="rect">
            <a:avLst/>
          </a:prstGeom>
          <a:noFill/>
        </p:spPr>
        <p:txBody>
          <a:bodyPr wrap="square" lIns="18288" rIns="18288" tIns="18288" bIns="18288" anchor="ctr">
            <a:spAutoFit/>
          </a:bodyPr>
          <a:lstStyle/>
          <a:p>
            <a:pPr algn="l"/>
            <a:r>
              <a:rPr sz="2400" b="1" i="0">
                <a:solidFill>
                  <a:srgbClr val="15201E"/>
                </a:solidFill>
                <a:latin typeface="Segoe UI"/>
              </a:rPr>
              <a:t>Watch closely after the fever settles</a:t>
            </a:r>
          </a:p>
        </p:txBody>
      </p:sp>
      <p:sp>
        <p:nvSpPr>
          <p:cNvPr id="14" name="Oval 13"/>
          <p:cNvSpPr/>
          <p:nvPr/>
        </p:nvSpPr>
        <p:spPr>
          <a:xfrm>
            <a:off x="548640" y="3721608"/>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4</a:t>
            </a:r>
          </a:p>
        </p:txBody>
      </p:sp>
      <p:sp>
        <p:nvSpPr>
          <p:cNvPr id="15" name="TextBox 14"/>
          <p:cNvSpPr txBox="1"/>
          <p:nvPr/>
        </p:nvSpPr>
        <p:spPr>
          <a:xfrm>
            <a:off x="1280160" y="3739896"/>
            <a:ext cx="10271455" cy="548640"/>
          </a:xfrm>
          <a:prstGeom prst="rect">
            <a:avLst/>
          </a:prstGeom>
          <a:noFill/>
        </p:spPr>
        <p:txBody>
          <a:bodyPr wrap="square" lIns="18288" rIns="18288" tIns="18288" bIns="18288" anchor="ctr">
            <a:spAutoFit/>
          </a:bodyPr>
          <a:lstStyle/>
          <a:p>
            <a:pPr algn="l"/>
            <a:r>
              <a:rPr sz="2400" b="1" i="0">
                <a:solidFill>
                  <a:srgbClr val="15201E"/>
                </a:solidFill>
                <a:latin typeface="Segoe UI"/>
              </a:rPr>
              <a:t>Prevent mosquito bites</a:t>
            </a:r>
          </a:p>
        </p:txBody>
      </p:sp>
      <p:sp>
        <p:nvSpPr>
          <p:cNvPr id="16" name="Rounded Rectangle 15"/>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Start with the right fever medicine: paracetamol.</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DENGUE</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11</a:t>
            </a:r>
          </a:p>
        </p:txBody>
      </p:sp>
      <p:sp>
        <p:nvSpPr>
          <p:cNvPr id="6" name="TextBox 5"/>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Sources</a:t>
            </a:r>
          </a:p>
        </p:txBody>
      </p:sp>
      <p:sp>
        <p:nvSpPr>
          <p:cNvPr id="7" name="TextBox 6"/>
          <p:cNvSpPr txBox="1"/>
          <p:nvPr/>
        </p:nvSpPr>
        <p:spPr>
          <a:xfrm>
            <a:off x="548640" y="1783080"/>
            <a:ext cx="5394960" cy="3474720"/>
          </a:xfrm>
          <a:prstGeom prst="rect">
            <a:avLst/>
          </a:prstGeom>
          <a:noFill/>
        </p:spPr>
        <p:txBody>
          <a:bodyPr wrap="square" lIns="18288" rIns="18288" tIns="18288" bIns="18288" anchor="t">
            <a:spAutoFit/>
          </a:bodyPr>
          <a:lstStyle/>
          <a:p>
            <a:pPr algn="l">
              <a:spcAft>
                <a:spcPts val="1200"/>
              </a:spcAft>
            </a:pPr>
            <a:r>
              <a:rPr sz="1600" b="0" i="0">
                <a:solidFill>
                  <a:srgbClr val="46524F"/>
                </a:solidFill>
                <a:latin typeface="Segoe UI"/>
              </a:rPr>
              <a:t>World Health Organization — Dengue and severe dengue (fact sheet, 21 August 2025)</a:t>
            </a:r>
          </a:p>
          <a:p>
            <a:pPr algn="l">
              <a:spcAft>
                <a:spcPts val="1200"/>
              </a:spcAft>
            </a:pPr>
            <a:r>
              <a:rPr sz="1600" b="0" i="0">
                <a:solidFill>
                  <a:srgbClr val="46524F"/>
                </a:solidFill>
                <a:latin typeface="Segoe UI"/>
              </a:rPr>
              <a:t>MedlinePlus — Dengue fever</a:t>
            </a:r>
          </a:p>
        </p:txBody>
      </p:sp>
      <p:sp>
        <p:nvSpPr>
          <p:cNvPr id="8" name="TextBox 7"/>
          <p:cNvSpPr txBox="1"/>
          <p:nvPr/>
        </p:nvSpPr>
        <p:spPr>
          <a:xfrm>
            <a:off x="6217920" y="1783080"/>
            <a:ext cx="5394960" cy="3474720"/>
          </a:xfrm>
          <a:prstGeom prst="rect">
            <a:avLst/>
          </a:prstGeom>
          <a:noFill/>
        </p:spPr>
        <p:txBody>
          <a:bodyPr wrap="square" lIns="18288" rIns="18288" tIns="18288" bIns="18288" anchor="t">
            <a:spAutoFit/>
          </a:bodyPr>
          <a:lstStyle/>
          <a:p>
            <a:pPr algn="l">
              <a:spcAft>
                <a:spcPts val="1200"/>
              </a:spcAft>
            </a:pPr>
            <a:r>
              <a:rPr sz="1600" b="0" i="0">
                <a:solidFill>
                  <a:srgbClr val="46524F"/>
                </a:solidFill>
                <a:latin typeface="Segoe UI"/>
              </a:rPr>
              <a:t>Pakistan Institute of Medical Advancement — "DENGO" dengue leaflet (2 pages) and product label</a:t>
            </a:r>
          </a:p>
          <a:p>
            <a:pPr algn="l">
              <a:spcAft>
                <a:spcPts val="1200"/>
              </a:spcAft>
            </a:pPr>
            <a:r>
              <a:rPr sz="1600" b="0" i="0">
                <a:solidFill>
                  <a:srgbClr val="46524F"/>
                </a:solidFill>
                <a:latin typeface="Segoe UI"/>
              </a:rPr>
              <a:t>Pakistan Institute of Medical Advancement — Urdu trifold brochure (quoted in ProperHealth's English translation)</a:t>
            </a:r>
          </a:p>
        </p:txBody>
      </p:sp>
      <p:sp>
        <p:nvSpPr>
          <p:cNvPr id="9" name="Rounded Rectangle 8"/>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All claims and passages are on the Sources page, with 2 more warning-sign sources.</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0A3F3C"/>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B9D4CF"/>
                </a:solidFill>
                <a:latin typeface="Segoe UI"/>
              </a:rPr>
              <a:t>DENGUE</a:t>
            </a:r>
          </a:p>
        </p:txBody>
      </p:sp>
      <p:cxnSp>
        <p:nvCxnSpPr>
          <p:cNvPr id="3" name="Connector 2"/>
          <p:cNvCxnSpPr/>
          <p:nvPr/>
        </p:nvCxnSpPr>
        <p:spPr>
          <a:xfrm>
            <a:off x="548640" y="6327648"/>
            <a:ext cx="11094415" cy="0"/>
          </a:xfrm>
          <a:prstGeom prst="line">
            <a:avLst/>
          </a:prstGeom>
          <a:ln w="9525">
            <a:solidFill>
              <a:srgbClr val="0A3F3C"/>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B9D4CF"/>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B9D4CF"/>
                </a:solidFill>
                <a:latin typeface="Segoe UI"/>
              </a:rPr>
              <a:t>12</a:t>
            </a:r>
          </a:p>
        </p:txBody>
      </p:sp>
      <p:sp>
        <p:nvSpPr>
          <p:cNvPr id="6" name="TextBox 5"/>
          <p:cNvSpPr txBox="1"/>
          <p:nvPr/>
        </p:nvSpPr>
        <p:spPr>
          <a:xfrm>
            <a:off x="548640" y="868680"/>
            <a:ext cx="10058400" cy="914400"/>
          </a:xfrm>
          <a:prstGeom prst="rect">
            <a:avLst/>
          </a:prstGeom>
          <a:noFill/>
        </p:spPr>
        <p:txBody>
          <a:bodyPr wrap="square" lIns="18288" rIns="18288" tIns="18288" bIns="18288" anchor="t">
            <a:spAutoFit/>
          </a:bodyPr>
          <a:lstStyle/>
          <a:p>
            <a:pPr algn="l"/>
            <a:r>
              <a:rPr sz="3400" b="0" i="0">
                <a:solidFill>
                  <a:srgbClr val="F7F5F0"/>
                </a:solidFill>
                <a:latin typeface="Georgia"/>
              </a:rPr>
              <a:t>Questions to ask the doctor</a:t>
            </a:r>
          </a:p>
        </p:txBody>
      </p:sp>
      <p:sp>
        <p:nvSpPr>
          <p:cNvPr id="7" name="TextBox 6"/>
          <p:cNvSpPr txBox="1"/>
          <p:nvPr/>
        </p:nvSpPr>
        <p:spPr>
          <a:xfrm>
            <a:off x="548640" y="1920240"/>
            <a:ext cx="548640" cy="548640"/>
          </a:xfrm>
          <a:prstGeom prst="rect">
            <a:avLst/>
          </a:prstGeom>
          <a:noFill/>
        </p:spPr>
        <p:txBody>
          <a:bodyPr wrap="square" lIns="18288" rIns="18288" tIns="18288" bIns="18288" anchor="t">
            <a:spAutoFit/>
          </a:bodyPr>
          <a:lstStyle/>
          <a:p>
            <a:pPr algn="l"/>
            <a:r>
              <a:rPr sz="2600" b="0" i="0">
                <a:solidFill>
                  <a:srgbClr val="B7791F"/>
                </a:solidFill>
                <a:latin typeface="Georgia"/>
              </a:rPr>
              <a:t>1</a:t>
            </a:r>
          </a:p>
        </p:txBody>
      </p:sp>
      <p:sp>
        <p:nvSpPr>
          <p:cNvPr id="8" name="TextBox 7"/>
          <p:cNvSpPr txBox="1"/>
          <p:nvPr/>
        </p:nvSpPr>
        <p:spPr>
          <a:xfrm>
            <a:off x="1188720" y="1956816"/>
            <a:ext cx="10058400" cy="777240"/>
          </a:xfrm>
          <a:prstGeom prst="rect">
            <a:avLst/>
          </a:prstGeom>
          <a:noFill/>
        </p:spPr>
        <p:txBody>
          <a:bodyPr wrap="square" lIns="18288" rIns="18288" tIns="18288" bIns="18288" anchor="t">
            <a:spAutoFit/>
          </a:bodyPr>
          <a:lstStyle/>
          <a:p>
            <a:pPr algn="l"/>
            <a:r>
              <a:rPr sz="2200" b="0" i="0">
                <a:solidFill>
                  <a:srgbClr val="F7F5F0"/>
                </a:solidFill>
                <a:latin typeface="Segoe UI"/>
              </a:rPr>
              <a:t>Is it safe to manage this at home, and what should we watch for?</a:t>
            </a:r>
          </a:p>
        </p:txBody>
      </p:sp>
      <p:sp>
        <p:nvSpPr>
          <p:cNvPr id="9" name="TextBox 8"/>
          <p:cNvSpPr txBox="1"/>
          <p:nvPr/>
        </p:nvSpPr>
        <p:spPr>
          <a:xfrm>
            <a:off x="548640" y="2743200"/>
            <a:ext cx="548640" cy="548640"/>
          </a:xfrm>
          <a:prstGeom prst="rect">
            <a:avLst/>
          </a:prstGeom>
          <a:noFill/>
        </p:spPr>
        <p:txBody>
          <a:bodyPr wrap="square" lIns="18288" rIns="18288" tIns="18288" bIns="18288" anchor="t">
            <a:spAutoFit/>
          </a:bodyPr>
          <a:lstStyle/>
          <a:p>
            <a:pPr algn="l"/>
            <a:r>
              <a:rPr sz="2600" b="0" i="0">
                <a:solidFill>
                  <a:srgbClr val="B7791F"/>
                </a:solidFill>
                <a:latin typeface="Georgia"/>
              </a:rPr>
              <a:t>2</a:t>
            </a:r>
          </a:p>
        </p:txBody>
      </p:sp>
      <p:sp>
        <p:nvSpPr>
          <p:cNvPr id="10" name="TextBox 9"/>
          <p:cNvSpPr txBox="1"/>
          <p:nvPr/>
        </p:nvSpPr>
        <p:spPr>
          <a:xfrm>
            <a:off x="1188720" y="2779776"/>
            <a:ext cx="10058400" cy="777240"/>
          </a:xfrm>
          <a:prstGeom prst="rect">
            <a:avLst/>
          </a:prstGeom>
          <a:noFill/>
        </p:spPr>
        <p:txBody>
          <a:bodyPr wrap="square" lIns="18288" rIns="18288" tIns="18288" bIns="18288" anchor="t">
            <a:spAutoFit/>
          </a:bodyPr>
          <a:lstStyle/>
          <a:p>
            <a:pPr algn="l"/>
            <a:r>
              <a:rPr sz="2200" b="0" i="0">
                <a:solidFill>
                  <a:srgbClr val="F7F5F0"/>
                </a:solidFill>
                <a:latin typeface="Segoe UI"/>
              </a:rPr>
              <a:t>Which medicine can we use for fever?</a:t>
            </a:r>
          </a:p>
        </p:txBody>
      </p:sp>
      <p:sp>
        <p:nvSpPr>
          <p:cNvPr id="11" name="TextBox 10"/>
          <p:cNvSpPr txBox="1"/>
          <p:nvPr/>
        </p:nvSpPr>
        <p:spPr>
          <a:xfrm>
            <a:off x="548640" y="3566160"/>
            <a:ext cx="548640" cy="548640"/>
          </a:xfrm>
          <a:prstGeom prst="rect">
            <a:avLst/>
          </a:prstGeom>
          <a:noFill/>
        </p:spPr>
        <p:txBody>
          <a:bodyPr wrap="square" lIns="18288" rIns="18288" tIns="18288" bIns="18288" anchor="t">
            <a:spAutoFit/>
          </a:bodyPr>
          <a:lstStyle/>
          <a:p>
            <a:pPr algn="l"/>
            <a:r>
              <a:rPr sz="2600" b="0" i="0">
                <a:solidFill>
                  <a:srgbClr val="B7791F"/>
                </a:solidFill>
                <a:latin typeface="Georgia"/>
              </a:rPr>
              <a:t>3</a:t>
            </a:r>
          </a:p>
        </p:txBody>
      </p:sp>
      <p:sp>
        <p:nvSpPr>
          <p:cNvPr id="12" name="TextBox 11"/>
          <p:cNvSpPr txBox="1"/>
          <p:nvPr/>
        </p:nvSpPr>
        <p:spPr>
          <a:xfrm>
            <a:off x="1188720" y="3602736"/>
            <a:ext cx="10058400" cy="777240"/>
          </a:xfrm>
          <a:prstGeom prst="rect">
            <a:avLst/>
          </a:prstGeom>
          <a:noFill/>
        </p:spPr>
        <p:txBody>
          <a:bodyPr wrap="square" lIns="18288" rIns="18288" tIns="18288" bIns="18288" anchor="t">
            <a:spAutoFit/>
          </a:bodyPr>
          <a:lstStyle/>
          <a:p>
            <a:pPr algn="l"/>
            <a:r>
              <a:rPr sz="2200" b="0" i="0">
                <a:solidFill>
                  <a:srgbClr val="F7F5F0"/>
                </a:solidFill>
                <a:latin typeface="Segoe UI"/>
              </a:rPr>
              <a:t>When should we come back or go to hospital?</a:t>
            </a:r>
          </a:p>
        </p:txBody>
      </p:sp>
      <p:sp>
        <p:nvSpPr>
          <p:cNvPr id="13" name="TextBox 12"/>
          <p:cNvSpPr txBox="1"/>
          <p:nvPr/>
        </p:nvSpPr>
        <p:spPr>
          <a:xfrm>
            <a:off x="548640" y="4389120"/>
            <a:ext cx="548640" cy="548640"/>
          </a:xfrm>
          <a:prstGeom prst="rect">
            <a:avLst/>
          </a:prstGeom>
          <a:noFill/>
        </p:spPr>
        <p:txBody>
          <a:bodyPr wrap="square" lIns="18288" rIns="18288" tIns="18288" bIns="18288" anchor="t">
            <a:spAutoFit/>
          </a:bodyPr>
          <a:lstStyle/>
          <a:p>
            <a:pPr algn="l"/>
            <a:r>
              <a:rPr sz="2600" b="0" i="0">
                <a:solidFill>
                  <a:srgbClr val="B7791F"/>
                </a:solidFill>
                <a:latin typeface="Georgia"/>
              </a:rPr>
              <a:t>4</a:t>
            </a:r>
          </a:p>
        </p:txBody>
      </p:sp>
      <p:sp>
        <p:nvSpPr>
          <p:cNvPr id="14" name="TextBox 13"/>
          <p:cNvSpPr txBox="1"/>
          <p:nvPr/>
        </p:nvSpPr>
        <p:spPr>
          <a:xfrm>
            <a:off x="1188720" y="4425696"/>
            <a:ext cx="10058400" cy="777240"/>
          </a:xfrm>
          <a:prstGeom prst="rect">
            <a:avLst/>
          </a:prstGeom>
          <a:noFill/>
        </p:spPr>
        <p:txBody>
          <a:bodyPr wrap="square" lIns="18288" rIns="18288" tIns="18288" bIns="18288" anchor="t">
            <a:spAutoFit/>
          </a:bodyPr>
          <a:lstStyle/>
          <a:p>
            <a:pPr algn="l"/>
            <a:r>
              <a:rPr sz="2200" b="0" i="0">
                <a:solidFill>
                  <a:srgbClr val="F7F5F0"/>
                </a:solidFill>
                <a:latin typeface="Segoe UI"/>
              </a:rPr>
              <a:t>Is any product we were given safe in dengue?</a:t>
            </a:r>
          </a:p>
        </p:txBody>
      </p:sp>
      <p:sp>
        <p:nvSpPr>
          <p:cNvPr id="15" name="TextBox 14"/>
          <p:cNvSpPr txBox="1"/>
          <p:nvPr/>
        </p:nvSpPr>
        <p:spPr>
          <a:xfrm>
            <a:off x="548640" y="5486400"/>
            <a:ext cx="11094415" cy="457200"/>
          </a:xfrm>
          <a:prstGeom prst="rect">
            <a:avLst/>
          </a:prstGeom>
          <a:noFill/>
        </p:spPr>
        <p:txBody>
          <a:bodyPr wrap="square" lIns="18288" rIns="18288" tIns="18288" bIns="18288" anchor="t">
            <a:spAutoFit/>
          </a:bodyPr>
          <a:lstStyle/>
          <a:p>
            <a:pPr algn="l"/>
            <a:r>
              <a:rPr sz="1200" b="0" i="0">
                <a:solidFill>
                  <a:srgbClr val="B9D4CF"/>
                </a:solidFill>
                <a:latin typeface="Segoe UI"/>
              </a:rPr>
              <a:t>Review edition. Clinical content has not been approved by a pharmacist. Urdu text is a machine-assisted draft awaiting fluent medical review.</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