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0"/>
    <c:plotArea>
      <c:barChart>
        <c:barDir val="bar"/>
        <c:grouping val="clustered"/>
        <c:ser>
          <c:idx val="0"/>
          <c:order val="0"/>
          <c:tx>
            <c:strRef>
              <c:f>Sheet1!$B$1</c:f>
              <c:strCache>
                <c:ptCount val="1"/>
                <c:pt idx="0">
                  <c:v>پلیسبو</c:v>
                </c:pt>
              </c:strCache>
            </c:strRef>
          </c:tx>
          <c:spPr>
            <a:solidFill>
              <a:srgbClr val="B7791F"/>
            </a:solidFill>
          </c:spPr>
          <c:cat>
            <c:strRef>
              <c:f>Sheet1!$A$2:$A$3</c:f>
              <c:strCache>
                <c:ptCount val="2"/>
                <c:pt idx="0">
                  <c:v>دوسرا ٹرائل، 2024</c:v>
                </c:pt>
                <c:pt idx="1">
                  <c:v>پہلا ٹرائل، 2013</c:v>
                </c:pt>
              </c:strCache>
            </c:strRef>
          </c:cat>
          <c:val>
            <c:numRef>
              <c:f>Sheet1!$B$2:$B$3</c:f>
              <c:numCache>
                <c:formatCode>General</c:formatCode>
                <c:ptCount val="2"/>
                <c:pt idx="0">
                  <c:v>0.35700000000000004</c:v>
                </c:pt>
                <c:pt idx="1">
                  <c:v>0.3</c:v>
                </c:pt>
              </c:numCache>
            </c:numRef>
          </c:val>
        </c:ser>
        <c:ser>
          <c:idx val="1"/>
          <c:order val="1"/>
          <c:tx>
            <c:strRef>
              <c:f>Sheet1!$C$1</c:f>
              <c:strCache>
                <c:ptCount val="1"/>
                <c:pt idx="0">
                  <c:v>EDTA کیلیشن</c:v>
                </c:pt>
              </c:strCache>
            </c:strRef>
          </c:tx>
          <c:spPr>
            <a:solidFill>
              <a:srgbClr val="0E5753"/>
            </a:solidFill>
          </c:spPr>
          <c:cat>
            <c:strRef>
              <c:f>Sheet1!$A$2:$A$3</c:f>
              <c:strCache>
                <c:ptCount val="2"/>
                <c:pt idx="0">
                  <c:v>دوسرا ٹرائل، 2024</c:v>
                </c:pt>
                <c:pt idx="1">
                  <c:v>پہلا ٹرائل، 2013</c:v>
                </c:pt>
              </c:strCache>
            </c:strRef>
          </c:cat>
          <c:val>
            <c:numRef>
              <c:f>Sheet1!$C$2:$C$3</c:f>
              <c:numCache>
                <c:formatCode>General</c:formatCode>
                <c:ptCount val="2"/>
                <c:pt idx="0">
                  <c:v>0.35600000000000004</c:v>
                </c:pt>
                <c:pt idx="1">
                  <c:v>0.26</c:v>
                </c:pt>
              </c:numCache>
            </c:numRef>
          </c:val>
        </c:ser>
        <c:dLbls>
          <c:numFmt formatCode="0.0%" sourceLinked="0"/>
          <c:txPr>
            <a:bodyPr/>
            <a:lstStyle/>
            <a:p>
              <a:pPr>
                <a:defRPr sz="1500" b="1"/>
              </a:pPr>
            </a:p>
          </c:txPr>
          <c:dLblPos val="outEnd"/>
          <c:showLegendKey val="0"/>
          <c:showVal val="1"/>
          <c:showCatName val="0"/>
          <c:showSerName val="0"/>
          <c:showPercent val="0"/>
          <c:showBubbleSize val="0"/>
          <c:showLeaderLines val="1"/>
        </c:dLbls>
        <c:gapWidth val="55"/>
        <c:overlap val="-8"/>
        <c:axId val="-2068027336"/>
        <c:axId val="-2113994440"/>
      </c:barChart>
      <c:catAx>
        <c:axId val="-2068027336"/>
        <c:scaling>
          <c:orientation val="minMax"/>
        </c:scaling>
        <c:delete val="0"/>
        <c:axPos val="l"/>
        <c:majorTickMark val="out"/>
        <c:minorTickMark val="none"/>
        <c:tickLblPos val="nextTo"/>
        <c:spPr>
          <a:ln>
            <a:solidFill>
              <a:srgbClr val="DDD8CD"/>
            </a:solidFill>
          </a:ln>
        </c:spPr>
        <c:txPr>
          <a:bodyPr/>
          <a:lstStyle/>
          <a:p>
            <a:pPr>
              <a:defRPr sz="1400"/>
            </a:pPr>
          </a:p>
        </c:txPr>
        <c:crossAx val="-2113994440"/>
        <c:crosses val="autoZero"/>
        <c:auto val="1"/>
        <c:lblAlgn val="ctr"/>
        <c:lblOffset val="100"/>
        <c:noMultiLvlLbl val="0"/>
      </c:catAx>
      <c:valAx>
        <c:axId val="-2113994440"/>
        <c:scaling>
          <c:orientation val="maxMin"/>
          <c:max val="0.4"/>
          <c:min val="0.0"/>
        </c:scaling>
        <c:delete val="0"/>
        <c:axPos val="b"/>
        <c:majorGridlines>
          <c:spPr>
            <a:ln>
              <a:solidFill>
                <a:srgbClr val="DDD8CD"/>
              </a:solidFill>
            </a:ln>
          </c:spPr>
        </c:majorGridlines>
        <c:numFmt formatCode="0.0%" sourceLinked="0"/>
        <c:majorTickMark val="out"/>
        <c:minorTickMark val="none"/>
        <c:tickLblPos val="nextTo"/>
        <c:spPr>
          <a:ln>
            <a:noFill/>
          </a:ln>
        </c:spPr>
        <c:txPr>
          <a:bodyPr/>
          <a:lstStyle/>
          <a:p>
            <a:pPr>
              <a:defRPr sz="1100">
                <a:solidFill>
                  <a:srgbClr val="5F6A67"/>
                </a:solidFill>
              </a:defRPr>
            </a:pPr>
          </a:p>
        </c:txPr>
        <c:crossAx val="-2068027336"/>
        <c:crosses val="max"/>
      </c:valAx>
    </c:plotArea>
    <c:dispBlanksAs val="gap"/>
  </c:chart>
  <c:txPr>
    <a:bodyPr/>
    <a:lstStyle/>
    <a:p>
      <a:pPr>
        <a:defRPr sz="1300">
          <a:latin typeface="Segoe U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سیشن آسان زبان میں دل کی شریانوں کی بیماری، معیاری علاج، اور کلینک کے کیلیشن طریقے کا تحقیق سے موازنہ بیان کرتا ہے۔ ہر عدد کسی سرکاری صحت کے ماخذ یا کلینک کی دستاویز سے ہے جس کا نام سلائیڈ کے نیچے ہے۔ اپنی دواؤں سے متعلق سوالات اپنے فارماسسٹ یا امراضِ قلب کے ماہر کے لیے رکھیں۔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شروع میں بتائیں کہ یہ کیوں اہم ہے۔ امریکہ میں دل کی بیماری موت کی سب سے بڑی وجہ ہے، اور بہت سے لوگوں کو اس کا علم تب ہوتا ہے جب سینے میں درد ہو، دل کا دورہ پڑے یا دل رک جائے۔ اسی لیے ہم خطرے کے عناصر دیکھتے ہیں، چاہے لوگ ٹھیک محسوس کریں۔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چاروں مراحل سمجھائیں۔ چکنائی، کولیسٹرول اور کیلشیم سے بنا پلاک شریانوں کے اندر جمع ہوتا ہے۔ شریان تنگ ہوتی ہے اور دل کے پٹھے کو کم خون ملتا ہے۔ پلاک لوتھڑا بننے کا امکان بھی بڑھاتا ہے، اور لوتھڑا شریان کو پوری طرح بند کر سکتا ہے، جو دل کا دورہ ہے۔ اکثر پہلی علامت سینے کا درد ہوتی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معیاری علاج طرزِ زندگی سے شروع ہوتا ہے: حرکت، کھانا، وزن اور سگریٹ نہ پینا۔ اسٹیٹن کولیسٹرول قابو میں رکھتی اور پلاک کا جمع ہونا سست کرتی ہیں۔ کم مقدار اسپرین ان لوگوں میں دوبارہ دل کے دورے یا فالج سے بچانے میں مدد دیتی ہے جنہیں پہلے ہو چکا ہو، مگر خون بہنے کے زیادہ خطرے والوں کے لیے محفوظ نہیں۔ این ایچ ایل بی آئی کے مطابق زیادہ تر لوگوں میں طرزِ زندگی اور دواؤں سے یہ بیماری روکی جا سکتی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جب علامات یا رکاوٹیں نمایاں ہوں تو نائٹریٹ انجائنا میں آرام دیتی ہیں، انجیوپلاسٹی تنگ شریان کھولتی ہے، اکثر اسٹنٹ کے ساتھ، اور بائی پاس سرجری بند شریانوں کے گرد خون کا راستہ بناتی ہے۔ بائی پاس عموماً کئی شریانوں کی شدید بیماری کے لیے ہوتا ہے۔ یہ ہر ایک کا پہلا قدم نہیں؛ کچھ لوگوں کے لیے یہی درست قدم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کا دل سے متعلق نوٹ کہتا ہے کہ انجیوپلاسٹی، بائی پاس اور "بلاکر دوائیں" دل کی بیماری کا علاج نہیں کر سکتیں، اور اس کی جگہ ای ڈی ٹی اے کیلیشن اور آکسیڈیٹو تھراپی تجویز کرتا ہے۔ اس کا اردو بروشر کہتا ہے کہ کیلیشن چند مہینوں میں کوئی بھی شریان کھول دیتی ہے۔ اس کی فائلوں میں ای ڈی ٹی اے کی ایک پروڈکٹ شیٹ پہلے این آئی ایچ ٹرائل کا حوالہ دیتی ہے۔ یہ کلینک کی وہ تجویز ہے جس پر سب سے زیادہ تحقیق ہوئی، اس لیے اگلی سلائیڈ وہ تحقیق پوری دکھاتی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ٹی اے سی ٹی میں ایک ہزار سات سو آٹھ ایسے لوگ شامل تھے جنہیں دل کا دورہ پڑ چکا تھا؛ واقعات کیلیشن کے ساتھ چھبیس فیصد اور پلیسبو کے ساتھ تیس فیصد تھے، جسے این آئی ایچ نے معمول کے استعمال کے لیے کافی نہیں سمجھا۔ فائدہ صرف ذیابیطس والوں میں دکھا، اس لیے ٹی اے سی ٹی ٹو نے اسی گروپ کو جانچا: ای ڈی ٹی اے کے ساتھ پینتیس اعشاریہ چھ فیصد اور پلیسبو کے ساتھ پینتیس اعشاریہ سات فیصد۔ دونوں ٹرائلز میں ای ڈی ٹی اے معیاری علاج کے اوپر دیا گیا۔ یہ ٹرائل کے نتائج ہیں، کسی کلینک یا فارمیسی کی خدمت کا ثبوت نہیں۔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اہم ترین عدد ہے۔ جس ٹرائل کو کیلیشن کا فائدہ ثابت کرنے کے لیے بنایا گیا، اس میں دل کے واقعات تقریباً برابر رہے۔ ای ڈی ٹی اے نے وہی کیا جو کیمسٹری بتاتی ہے اور خون سے سیسہ ہٹایا، مگر اس سے دل کے دورے یا فالج کم نہیں ہوئے۔ این ایچ ایل بی آئی کی رہنمائی یہی کہتی ہے: کیلیشن پلاک روکتی یا پیچیدگیاں کم کرتی دکھائی نہیں دیتی۔</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لمبروکائنیز، یعنی کینچوے کے ایک خامرے، کی بھی "بائی پاس کو بائی پاس کرنا" کے نعرے کے ساتھ تشہیر کرتا ہے اور اسے لوتھڑا گھولنے والا اور پلیٹ لیٹس روکنے والا بتاتا ہے۔ پراپر ہیلتھ کو این آئی ایچ یا ایف ڈی اے کا کوئی جائزہ نہیں ملا۔ اسپرین جیسا ثابت شدہ علاج خون بہنے کے خطرے کی وجہ سے نگرانی میں دیا جاتا ہے، اس لیے معالج کے بغیر ایسی چیز خون پتلا کرنے والی دوا کے ساتھ شامل نہ کریں۔ دل سے متعلق نوٹ میں اوزون اور کلورین ڈائی آکسائیڈ بھی درج ہیں؛ سرکاری ادارے دونوں سے خبردار کرتے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اگر کوئی پھر بھی کیلیشن پر غور کر رہا ہے تو یہ حفاظتی اقدامات ہیں۔ پہلے امراضِ قلب کے ماہر سے بات کریں۔ تجویز کردہ دوائیں جاری رکھیں۔ اہم خطرات جانیں: خون میں کیلشیم کا خطرناک حد تک کم ہونا اور گردوں کو نقصان۔ گھریلو استعمال کے لیے بکنے والی کیلیشن مصنوعات سے بچیں جن پر ایف ڈی اے کے انتباہ ہیں۔ ایف ڈی اے کی تشویش یہ ہے کہ لوگ غیر ثابت شدہ مصنوعات پر بھروسہ کر کے دل کی بیماری کے ثابت شدہ علاج میں تاخیر کرتے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میں فوری مدد ضروری ہے۔ سینے میں درد یا دباؤ جو چند منٹ سے زیادہ رہے، ایمرجنسی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عملی قدم۔ اپنے اعداد جانیں۔ تجویز کردہ دل کی دوائیں جاری رکھیں۔ ہر سپلیمنٹ اور علاج ملاقات پر ساتھ لائیں۔ زیادہ حرکت کریں اور سگریٹ چھوڑیں۔ اور کسی بھی کیلیشن سے پہلے امراضِ قلب کے ماہر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تمام اعداد ان ذرائع سے ہیں۔ ہر دعوے کی مکمل فہرست، اس کے اصل اقتباس کے ساتھ، موضوع کے حوالہ جات والے صفحے پر ہے۔ کلینک کی دستاویزات نجی فائلیں ہیں اور ان کا حوالہ صفحے سے دیا گیا ہے۔ فوری مدد کی علامات ان ذرائع کا بھی حوالہ دیتی ہیں: MedlinePlus — Heart Attack؛ MedlinePlus — Heart palpitations؛ MedlinePlus — Breathing difficulty؛ MedlinePlus — Chest pain؛ MedlinePlus — Sodium hypochlorite poisoning؛ MedlinePlus — Acute kidney failure؛ MedlinePlus — Calcium blood test؛ America's Poison Centers — First aid: Act fast!۔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اپنے امراضِ قلب کے ماہر کے پاس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دل کی شریانوں کی بیماری: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پلاک کیسے بنتا ہے، معیاری علاج کیا کرتا ہے، اور کیلیشن کے ٹرائلز نے کیا پایا</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What Is Coronary Heart Disease?</a:t>
            </a:r>
          </a:p>
        </p:txBody>
      </p:sp>
      <p:sp>
        <p:nvSpPr>
          <p:cNvPr id="7" name="TextBox 6"/>
          <p:cNvSpPr txBox="1"/>
          <p:nvPr/>
        </p:nvSpPr>
        <p:spPr>
          <a:xfrm>
            <a:off x="1218895" y="155448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دل کی بیماری اکثر سینے کے درد یا دل کے دورے تک خاموش رہتی ہے۔</a:t>
            </a:r>
          </a:p>
        </p:txBody>
      </p:sp>
      <p:sp>
        <p:nvSpPr>
          <p:cNvPr id="8" name="Rectangle 7"/>
          <p:cNvSpPr/>
          <p:nvPr/>
        </p:nvSpPr>
        <p:spPr>
          <a:xfrm>
            <a:off x="11588191" y="352044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7472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امریکہ میں یہ موت کی سب سے بڑی وجہ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What Is Coronary Heart Disease?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پلاک دل کی شریانیں تنگ کرتا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پلاک جمع ہوتا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چکنائی، کولیسٹرول اور کیلشیم دل کی شریانوں کے اندر جمع ہو جاتے ہیں۔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خون کا بہاؤ کم ہوتا ہے</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شریان تنگ ہو جاتی ہے اور دل کے پٹھے کو کم خون ملتا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لوتھڑے کا امکان بڑھتا ہے</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پلاک خون کے لوتھڑے بننے کا امکان بڑھاتا ہے۔</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علامات یا حادثہ</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اکثر پہلی علامت سینے کا درد یا دل کا دورہ ہوتی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خون کا بہاؤ کم، اور لوتھڑے کا امکان زیادہ۔</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Coronary Heart Disease —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طرزِ زندگی اور دوائیں بنیاد ہیں</a:t>
            </a:r>
          </a:p>
        </p:txBody>
      </p:sp>
      <p:graphicFrame>
        <p:nvGraphicFramePr>
          <p:cNvPr id="8" name="Table 7"/>
          <p:cNvGraphicFramePr>
            <a:graphicFrameLocks noGrp="1"/>
          </p:cNvGraphicFramePr>
          <p:nvPr/>
        </p:nvGraphicFramePr>
        <p:xfrm>
          <a:off x="548640" y="1783080"/>
          <a:ext cx="11094413" cy="2560320"/>
        </p:xfrm>
        <a:graphic>
          <a:graphicData uri="http://schemas.openxmlformats.org/drawingml/2006/table">
            <a:tbl>
              <a:tblPr firstRow="1" bandRow="0" rtl="1">
                <a:tableStyleId>{5C22544A-7EE6-4342-B048-85BDC9FD1C3A}</a:tableStyleId>
              </a:tblPr>
              <a:tblGrid>
                <a:gridCol w="4034332"/>
                <a:gridCol w="4034332"/>
                <a:gridCol w="3025749"/>
              </a:tblGrid>
              <a:tr h="640080">
                <a:tc>
                  <a:txBody>
                    <a:bodyPr/>
                    <a:lstStyle/>
                    <a:p>
                      <a:pPr algn="r" rtl="1">
                        <a:lnSpc>
                          <a:spcPct val="125000"/>
                        </a:lnSpc>
                      </a:pPr>
                      <a:r>
                        <a:rPr sz="1344" b="0" i="0" lang="ur-PK">
                          <a:solidFill>
                            <a:srgbClr val="46524F"/>
                          </a:solidFill>
                          <a:latin typeface="Segoe UI"/>
                          <a:cs typeface="Noto Nastaliq Urdu"/>
                        </a:rPr>
                        <a:t>کب استعمال ہوتا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کرتا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طریقہ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ہر شخص، ہر مرحلے پر۔</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کولیسٹرول، بلڈ پریشر اور وزن سنبھالتا ہے؛ سگریٹ نہ پینا نالیوں کو بچاتا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دل کے لیے صحت مند طرزِ زندگی</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زیادہ خطرہ، یا تشخیص شدہ بیماری۔</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کولیسٹرول قابو میں رکھتی اور پلاک کا جمع ہونا سست کرتی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اسٹیٹن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دل کے دورے یا فالج کے بعد؛ خون بہنے کے زیادہ خطرے میں نہیں۔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دوبارہ دل کے دورے یا فالج سے بچانے میں مدد دیتی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کم مقدار اسپرین</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اسٹیٹن پلاک سست کرتی ہیں؛ اسپرین دوبارہ دورے سے بچاتی ہے۔</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NHLBI, Coronary Heart Disease —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ضرورت ہو تو طبی طریقۂ کار خون کا بہاؤ بحال کرتے ہیں</a:t>
            </a:r>
          </a:p>
        </p:txBody>
      </p:sp>
      <p:graphicFrame>
        <p:nvGraphicFramePr>
          <p:cNvPr id="8" name="Table 7"/>
          <p:cNvGraphicFramePr>
            <a:graphicFrameLocks noGrp="1"/>
          </p:cNvGraphicFramePr>
          <p:nvPr/>
        </p:nvGraphicFramePr>
        <p:xfrm>
          <a:off x="548640" y="1783080"/>
          <a:ext cx="11094414" cy="2560320"/>
        </p:xfrm>
        <a:graphic>
          <a:graphicData uri="http://schemas.openxmlformats.org/drawingml/2006/table">
            <a:tbl>
              <a:tblPr firstRow="1" bandRow="0" rtl="1">
                <a:tableStyleId>{5C22544A-7EE6-4342-B048-85BDC9FD1C3A}</a:tableStyleId>
              </a:tblPr>
              <a:tblGrid>
                <a:gridCol w="3467004"/>
                <a:gridCol w="4754749"/>
                <a:gridCol w="2872661"/>
              </a:tblGrid>
              <a:tr h="640080">
                <a:tc>
                  <a:txBody>
                    <a:bodyPr/>
                    <a:lstStyle/>
                    <a:p>
                      <a:pPr algn="r" rtl="1">
                        <a:lnSpc>
                          <a:spcPct val="125000"/>
                        </a:lnSpc>
                      </a:pPr>
                      <a:r>
                        <a:rPr sz="1344" b="0" i="0" lang="ur-PK">
                          <a:solidFill>
                            <a:srgbClr val="46524F"/>
                          </a:solidFill>
                          <a:latin typeface="Segoe UI"/>
                          <a:cs typeface="Noto Nastaliq Urdu"/>
                        </a:rPr>
                        <a:t>کب استعمال ہوتا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یہ کیا کرتا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طریقہ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تنگ شریانوں سے سینے کا درد۔</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شریانیں کھولتی اور انجائنا میں آرام دیتی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نائٹریٹ</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نمایاں رکاوٹیں۔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تنگ یا بند شریان کھولتے ہیں۔</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انجیوپلاسٹی اور اسٹنٹ</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کئی شریانوں کی شدید بیماری۔</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بند شریانوں کے گرد خون کا راستہ بناتی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بائی پاس سرجری (</a:t>
                      </a:r>
                      <a:r>
                        <a:rPr sz="1823" b="0" i="0" lang="en-US">
                          <a:solidFill>
                            <a:srgbClr val="15201E"/>
                          </a:solidFill>
                          <a:latin typeface="Segoe UI"/>
                        </a:rPr>
                        <a:t>‎CABG‎</a:t>
                      </a:r>
                      <a:r>
                        <a:rPr sz="1823" b="0" i="0" lang="ur-PK">
                          <a:solidFill>
                            <a:srgbClr val="15201E"/>
                          </a:solidFill>
                          <a:latin typeface="Segoe UI"/>
                          <a:cs typeface="Noto Nastaliq Urdu"/>
                        </a:rPr>
                        <a:t>)</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اسٹنٹ اور بائی پاس نمایاں یا شدید رکاوٹ کے لیے ہیں۔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NCCIH, Chelation for Coronary Heart Disease: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اس کی جگہ کیلیشن تجویز کرتا ہے</a:t>
            </a:r>
          </a:p>
        </p:txBody>
      </p:sp>
      <p:sp>
        <p:nvSpPr>
          <p:cNvPr id="8" name="Rounded Rectangle 7"/>
          <p:cNvSpPr/>
          <p:nvPr/>
        </p:nvSpPr>
        <p:spPr>
          <a:xfrm>
            <a:off x="548639"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3383280"/>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28800"/>
            <a:ext cx="512064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اسٹنٹ یا بائی پاس کی جگہ </a:t>
            </a:r>
            <a:r>
              <a:rPr sz="1920" b="0" i="0" lang="en-US">
                <a:solidFill>
                  <a:srgbClr val="15201E"/>
                </a:solidFill>
                <a:latin typeface="Segoe UI"/>
              </a:rPr>
              <a:t>‎EDTA‎</a:t>
            </a:r>
            <a:r>
              <a:rPr sz="1920" b="0" i="0" lang="ur-PK">
                <a:solidFill>
                  <a:srgbClr val="15201E"/>
                </a:solidFill>
                <a:latin typeface="Segoe UI"/>
                <a:cs typeface="Noto Nastaliq Urdu"/>
              </a:rPr>
              <a:t> کیلیشن</a:t>
            </a:r>
          </a:p>
        </p:txBody>
      </p:sp>
      <p:sp>
        <p:nvSpPr>
          <p:cNvPr id="11" name="TextBox 10"/>
          <p:cNvSpPr txBox="1"/>
          <p:nvPr/>
        </p:nvSpPr>
        <p:spPr>
          <a:xfrm>
            <a:off x="6202375" y="2651760"/>
            <a:ext cx="5120640"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بیان کردہ وجہ</a:t>
            </a:r>
          </a:p>
        </p:txBody>
      </p:sp>
      <p:sp>
        <p:nvSpPr>
          <p:cNvPr id="12" name="TextBox 11"/>
          <p:cNvSpPr txBox="1"/>
          <p:nvPr/>
        </p:nvSpPr>
        <p:spPr>
          <a:xfrm>
            <a:off x="6202375" y="2971800"/>
            <a:ext cx="5120640" cy="16459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نوٹ کہتا ہے کہ دل کی بیماری "باریک لوتھڑوں اور باریک پلاک" سے ہوتی ہے اور انجیوپلاسٹی، بائی پاس اور "بلاکر دوائیں" اس کا علاج نہیں کر سکتیں۔ پروڈکٹ شیٹ پہلے </a:t>
            </a:r>
            <a:r>
              <a:rPr sz="1392" b="0" i="0" lang="en-US">
                <a:solidFill>
                  <a:srgbClr val="46524F"/>
                </a:solidFill>
                <a:latin typeface="Segoe UI"/>
              </a:rPr>
              <a:t>‎NIH‎</a:t>
            </a:r>
            <a:r>
              <a:rPr sz="1392" b="0" i="0" lang="ur-PK">
                <a:solidFill>
                  <a:srgbClr val="46524F"/>
                </a:solidFill>
                <a:latin typeface="Segoe UI"/>
                <a:cs typeface="Noto Nastaliq Urdu"/>
              </a:rPr>
              <a:t> ٹرائل کا حوالہ دیتی ہے جس میں ذیابیطس والے لوگ کیلیشن سے بہتر رہے۔</a:t>
            </a:r>
          </a:p>
        </p:txBody>
      </p:sp>
      <p:sp>
        <p:nvSpPr>
          <p:cNvPr id="13" name="TextBox 12"/>
          <p:cNvSpPr txBox="1"/>
          <p:nvPr/>
        </p:nvSpPr>
        <p:spPr>
          <a:xfrm>
            <a:off x="6202375" y="4663440"/>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4" name="Rounded Rectangle 13"/>
          <p:cNvSpPr/>
          <p:nvPr/>
        </p:nvSpPr>
        <p:spPr>
          <a:xfrm>
            <a:off x="3276295" y="1856232"/>
            <a:ext cx="2651760" cy="347472"/>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شواہد اس کے برعکس</a:t>
            </a:r>
          </a:p>
        </p:txBody>
      </p:sp>
      <p:sp>
        <p:nvSpPr>
          <p:cNvPr id="15" name="TextBox 14"/>
          <p:cNvSpPr txBox="1"/>
          <p:nvPr/>
        </p:nvSpPr>
        <p:spPr>
          <a:xfrm>
            <a:off x="731519" y="2331720"/>
            <a:ext cx="5196535" cy="1097280"/>
          </a:xfrm>
          <a:prstGeom prst="rect">
            <a:avLst/>
          </a:prstGeom>
          <a:noFill/>
        </p:spPr>
        <p:txBody>
          <a:bodyPr wrap="square" lIns="18288" rIns="18288" tIns="18288" bIns="18288" anchor="t">
            <a:spAutoFit/>
          </a:bodyPr>
          <a:lstStyle/>
          <a:p>
            <a:pPr algn="r" rtl="1">
              <a:lnSpc>
                <a:spcPct val="125000"/>
              </a:lnSpc>
            </a:pPr>
            <a:r>
              <a:rPr sz="1536" b="0" i="0" lang="en-US">
                <a:solidFill>
                  <a:srgbClr val="15201E"/>
                </a:solidFill>
                <a:latin typeface="Segoe UI"/>
              </a:rPr>
              <a:t>‎TACT2‎</a:t>
            </a:r>
            <a:r>
              <a:rPr sz="1536" b="0" i="0" lang="ur-PK">
                <a:solidFill>
                  <a:srgbClr val="15201E"/>
                </a:solidFill>
                <a:latin typeface="Segoe UI"/>
                <a:cs typeface="Noto Nastaliq Urdu"/>
              </a:rPr>
              <a:t> (</a:t>
            </a:r>
            <a:r>
              <a:rPr sz="1536" b="0" i="0" lang="en-US">
                <a:solidFill>
                  <a:srgbClr val="15201E"/>
                </a:solidFill>
                <a:latin typeface="Segoe UI"/>
              </a:rPr>
              <a:t>‎2024‎</a:t>
            </a:r>
            <a:r>
              <a:rPr sz="1536" b="0" i="0" lang="ur-PK">
                <a:solidFill>
                  <a:srgbClr val="15201E"/>
                </a:solidFill>
                <a:latin typeface="Segoe UI"/>
                <a:cs typeface="Noto Nastaliq Urdu"/>
              </a:rPr>
              <a:t>): </a:t>
            </a:r>
            <a:r>
              <a:rPr sz="1536" b="0" i="0" lang="en-US">
                <a:solidFill>
                  <a:srgbClr val="15201E"/>
                </a:solidFill>
                <a:latin typeface="Segoe UI"/>
              </a:rPr>
              <a:t>‎EDTA‎</a:t>
            </a:r>
            <a:r>
              <a:rPr sz="1536" b="0" i="0" lang="ur-PK">
                <a:solidFill>
                  <a:srgbClr val="15201E"/>
                </a:solidFill>
                <a:latin typeface="Segoe UI"/>
                <a:cs typeface="Noto Nastaliq Urdu"/>
              </a:rPr>
              <a:t> کے ساتھ </a:t>
            </a:r>
            <a:r>
              <a:rPr sz="1536" b="0" i="0" lang="en-US">
                <a:solidFill>
                  <a:srgbClr val="15201E"/>
                </a:solidFill>
                <a:latin typeface="Segoe UI"/>
              </a:rPr>
              <a:t>‎35.6%‎</a:t>
            </a:r>
            <a:r>
              <a:rPr sz="1536" b="0" i="0" lang="ur-PK">
                <a:solidFill>
                  <a:srgbClr val="15201E"/>
                </a:solidFill>
                <a:latin typeface="Segoe UI"/>
                <a:cs typeface="Noto Nastaliq Urdu"/>
              </a:rPr>
              <a:t> بمقابلہ پلیسبو </a:t>
            </a:r>
            <a:r>
              <a:rPr sz="1536" b="0" i="0" lang="en-US">
                <a:solidFill>
                  <a:srgbClr val="15201E"/>
                </a:solidFill>
                <a:latin typeface="Segoe UI"/>
              </a:rPr>
              <a:t>‎35.7%‎</a:t>
            </a:r>
            <a:r>
              <a:rPr sz="1536" b="0" i="0" lang="ur-PK">
                <a:solidFill>
                  <a:srgbClr val="15201E"/>
                </a:solidFill>
                <a:latin typeface="Segoe UI"/>
                <a:cs typeface="Noto Nastaliq Urdu"/>
              </a:rPr>
              <a:t> واقعات۔</a:t>
            </a:r>
          </a:p>
        </p:txBody>
      </p:sp>
      <p:sp>
        <p:nvSpPr>
          <p:cNvPr id="16" name="TextBox 15"/>
          <p:cNvSpPr txBox="1"/>
          <p:nvPr/>
        </p:nvSpPr>
        <p:spPr>
          <a:xfrm>
            <a:off x="731519" y="3474720"/>
            <a:ext cx="5196535"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آپ کے لیے اس کا مطلب</a:t>
            </a:r>
          </a:p>
        </p:txBody>
      </p:sp>
      <p:sp>
        <p:nvSpPr>
          <p:cNvPr id="17" name="TextBox 16"/>
          <p:cNvSpPr txBox="1"/>
          <p:nvPr/>
        </p:nvSpPr>
        <p:spPr>
          <a:xfrm>
            <a:off x="731519" y="3794760"/>
            <a:ext cx="5196535" cy="11887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کیلیشن سے کیلشیم خطرناک حد تک کم اور گردوں کو نقصان ہو سکتا ہے۔ اس کی خاطر تجویز کردہ اسٹنٹ، بائی پاس یا دل کی دوا میں تاخیر یا انکار نہ کریں۔ اگر آپ اس پر غور کر رہے ہیں تو پہلے اپنے امراضِ قلب کے ماہر سے بات کریں۔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کلینک کی دستاویزات اسٹنٹ، بائی پاس اور دواؤں کو غیر مؤثر کہتی 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Chelation for Coronary Heart Disease: What You Need To Know; NCCIH, Questions and Answers: The NIH Trials of EDTA Chelation Therapy for Coronary Heart Disease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en-US">
                <a:solidFill>
                  <a:srgbClr val="15201E"/>
                </a:solidFill>
                <a:latin typeface="Georgia"/>
              </a:rPr>
              <a:t>‎NIH‎</a:t>
            </a:r>
            <a:r>
              <a:rPr sz="2937" b="0" i="0" lang="ur-PK">
                <a:solidFill>
                  <a:srgbClr val="15201E"/>
                </a:solidFill>
                <a:latin typeface="Georgia"/>
                <a:cs typeface="Noto Nastaliq Urdu"/>
              </a:rPr>
              <a:t> کے دو ٹرائلز نے کیلیشن جانچی</a:t>
            </a:r>
          </a:p>
        </p:txBody>
      </p:sp>
      <p:sp>
        <p:nvSpPr>
          <p:cNvPr id="8" name="TextBox 7"/>
          <p:cNvSpPr txBox="1"/>
          <p:nvPr/>
        </p:nvSpPr>
        <p:spPr>
          <a:xfrm>
            <a:off x="4967935" y="1572768"/>
            <a:ext cx="6675120" cy="365760"/>
          </a:xfrm>
          <a:prstGeom prst="rect">
            <a:avLst/>
          </a:prstGeom>
          <a:noFill/>
        </p:spPr>
        <p:txBody>
          <a:bodyPr wrap="square" lIns="18288" rIns="18288" tIns="18288" bIns="18288" anchor="t">
            <a:spAutoFit/>
          </a:bodyPr>
          <a:lstStyle/>
          <a:p>
            <a:pPr algn="r" rtl="1">
              <a:lnSpc>
                <a:spcPct val="125000"/>
              </a:lnSpc>
            </a:pPr>
            <a:r>
              <a:rPr sz="1296" b="0" i="0" lang="ur-PK">
                <a:solidFill>
                  <a:srgbClr val="5F6A67"/>
                </a:solidFill>
                <a:latin typeface="Segoe UI"/>
                <a:cs typeface="Noto Nastaliq Urdu"/>
              </a:rPr>
              <a:t>ٹرائل کے دوران جن لوگوں کو دل کا کوئی واقعہ پیش آیا</a:t>
            </a:r>
          </a:p>
        </p:txBody>
      </p:sp>
      <p:sp>
        <p:nvSpPr>
          <p:cNvPr id="9" name="Rectangle 8"/>
          <p:cNvSpPr/>
          <p:nvPr/>
        </p:nvSpPr>
        <p:spPr>
          <a:xfrm>
            <a:off x="11286439" y="2011680"/>
            <a:ext cx="219456" cy="219456"/>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17559" y="1947672"/>
            <a:ext cx="2377440" cy="347472"/>
          </a:xfrm>
          <a:prstGeom prst="rect">
            <a:avLst/>
          </a:prstGeom>
          <a:noFill/>
        </p:spPr>
        <p:txBody>
          <a:bodyPr wrap="square" lIns="18288" rIns="18288" tIns="18288" bIns="18288" anchor="t">
            <a:spAutoFit/>
          </a:bodyPr>
          <a:lstStyle/>
          <a:p>
            <a:pPr algn="r" rtl="1">
              <a:lnSpc>
                <a:spcPct val="125000"/>
              </a:lnSpc>
            </a:pPr>
            <a:r>
              <a:rPr sz="1439" b="0" i="0" lang="en-US">
                <a:solidFill>
                  <a:srgbClr val="46524F"/>
                </a:solidFill>
                <a:latin typeface="Segoe UI"/>
              </a:rPr>
              <a:t>‎EDTA‎</a:t>
            </a:r>
            <a:r>
              <a:rPr sz="1439" b="0" i="0" lang="ur-PK">
                <a:solidFill>
                  <a:srgbClr val="46524F"/>
                </a:solidFill>
                <a:latin typeface="Segoe UI"/>
                <a:cs typeface="Noto Nastaliq Urdu"/>
              </a:rPr>
              <a:t> کیلیشن</a:t>
            </a:r>
          </a:p>
        </p:txBody>
      </p:sp>
      <p:sp>
        <p:nvSpPr>
          <p:cNvPr id="11" name="Rectangle 10"/>
          <p:cNvSpPr/>
          <p:nvPr/>
        </p:nvSpPr>
        <p:spPr>
          <a:xfrm>
            <a:off x="8543239" y="2011680"/>
            <a:ext cx="219456" cy="219456"/>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74359" y="1947672"/>
            <a:ext cx="2377440" cy="347472"/>
          </a:xfrm>
          <a:prstGeom prst="rect">
            <a:avLst/>
          </a:prstGeom>
          <a:noFill/>
        </p:spPr>
        <p:txBody>
          <a:bodyPr wrap="square" lIns="18288" rIns="18288" tIns="18288" bIns="18288" anchor="t">
            <a:spAutoFit/>
          </a:bodyPr>
          <a:lstStyle/>
          <a:p>
            <a:pPr algn="r" rtl="1">
              <a:lnSpc>
                <a:spcPct val="125000"/>
              </a:lnSpc>
            </a:pPr>
            <a:r>
              <a:rPr sz="1439" b="0" i="0" lang="ur-PK">
                <a:solidFill>
                  <a:srgbClr val="46524F"/>
                </a:solidFill>
                <a:latin typeface="Segoe UI"/>
                <a:cs typeface="Noto Nastaliq Urdu"/>
              </a:rPr>
              <a:t>پلیسبو</a:t>
            </a:r>
          </a:p>
        </p:txBody>
      </p:sp>
      <p:graphicFrame>
        <p:nvGraphicFramePr>
          <p:cNvPr id="13" name="Chart 12"/>
          <p:cNvGraphicFramePr>
            <a:graphicFrameLocks noGrp="1"/>
          </p:cNvGraphicFramePr>
          <p:nvPr/>
        </p:nvGraphicFramePr>
        <p:xfrm>
          <a:off x="4967935" y="2331720"/>
          <a:ext cx="6675120" cy="2788920"/>
        </p:xfrm>
        <a:graphic>
          <a:graphicData uri="http://schemas.openxmlformats.org/drawingml/2006/chart">
            <c:chart xmlns:c="http://schemas.openxmlformats.org/drawingml/2006/chart" r:id="rId3"/>
          </a:graphicData>
        </a:graphic>
      </p:graphicFrame>
      <p:sp>
        <p:nvSpPr>
          <p:cNvPr id="14" name="Rounded Rectangle 13"/>
          <p:cNvSpPr/>
          <p:nvPr/>
        </p:nvSpPr>
        <p:spPr>
          <a:xfrm>
            <a:off x="548639" y="1691640"/>
            <a:ext cx="4144975"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31520" y="1783080"/>
            <a:ext cx="3779215" cy="457200"/>
          </a:xfrm>
          <a:prstGeom prst="rect">
            <a:avLst/>
          </a:prstGeom>
          <a:noFill/>
        </p:spPr>
        <p:txBody>
          <a:bodyPr wrap="square" lIns="18288" rIns="18288" tIns="18288" bIns="18288" anchor="t">
            <a:spAutoFit/>
          </a:bodyPr>
          <a:lstStyle/>
          <a:p>
            <a:pPr algn="r" rtl="1">
              <a:lnSpc>
                <a:spcPct val="125000"/>
              </a:lnSpc>
            </a:pPr>
            <a:r>
              <a:rPr sz="1439" b="0" i="0" lang="ur-PK">
                <a:solidFill>
                  <a:srgbClr val="15201E"/>
                </a:solidFill>
                <a:latin typeface="Segoe UI"/>
                <a:cs typeface="Noto Nastaliq Urdu"/>
              </a:rPr>
              <a:t>کن پر مطالعہ ہوا، اور ہر گروپ کو کیا ملا</a:t>
            </a:r>
          </a:p>
        </p:txBody>
      </p:sp>
      <p:sp>
        <p:nvSpPr>
          <p:cNvPr id="16" name="TextBox 15"/>
          <p:cNvSpPr txBox="1"/>
          <p:nvPr/>
        </p:nvSpPr>
        <p:spPr>
          <a:xfrm>
            <a:off x="731520" y="2286000"/>
            <a:ext cx="3779215" cy="2103120"/>
          </a:xfrm>
          <a:prstGeom prst="rect">
            <a:avLst/>
          </a:prstGeom>
          <a:noFill/>
        </p:spPr>
        <p:txBody>
          <a:bodyPr wrap="square" lIns="18288" rIns="18288" tIns="18288" bIns="18288" anchor="t">
            <a:spAutoFit/>
          </a:bodyPr>
          <a:lstStyle/>
          <a:p>
            <a:pPr algn="r" rtl="1">
              <a:lnSpc>
                <a:spcPct val="125000"/>
              </a:lnSpc>
              <a:spcAft>
                <a:spcPts val="937"/>
              </a:spcAft>
            </a:pPr>
            <a:r>
              <a:rPr sz="1200" b="0" i="0" lang="ur-PK">
                <a:solidFill>
                  <a:srgbClr val="0A3F3C"/>
                </a:solidFill>
                <a:latin typeface="Segoe UI"/>
                <a:cs typeface="Noto Nastaliq Urdu"/>
              </a:rPr>
              <a:t>پہلا ٹرائل (</a:t>
            </a:r>
            <a:r>
              <a:rPr sz="1200" b="0" i="0" lang="en-US">
                <a:solidFill>
                  <a:srgbClr val="0A3F3C"/>
                </a:solidFill>
                <a:latin typeface="Segoe UI"/>
              </a:rPr>
              <a:t>‎TACT‎</a:t>
            </a:r>
            <a:r>
              <a:rPr sz="1200" b="0" i="0" lang="ur-PK">
                <a:solidFill>
                  <a:srgbClr val="0A3F3C"/>
                </a:solidFill>
                <a:latin typeface="Segoe UI"/>
                <a:cs typeface="Noto Nastaliq Urdu"/>
              </a:rPr>
              <a:t>):</a:t>
            </a:r>
            <a:r>
              <a:rPr sz="1200" b="0" i="0" lang="ur-PK">
                <a:solidFill>
                  <a:srgbClr val="15201E"/>
                </a:solidFill>
                <a:latin typeface="Segoe UI"/>
                <a:cs typeface="Noto Nastaliq Urdu"/>
              </a:rPr>
              <a:t> </a:t>
            </a:r>
            <a:r>
              <a:rPr sz="1200" b="0" i="0" lang="en-US">
                <a:solidFill>
                  <a:srgbClr val="15201E"/>
                </a:solidFill>
                <a:latin typeface="Segoe UI"/>
              </a:rPr>
              <a:t>‎50‎</a:t>
            </a:r>
            <a:r>
              <a:rPr sz="1200" b="0" i="0" lang="ur-PK">
                <a:solidFill>
                  <a:srgbClr val="15201E"/>
                </a:solidFill>
                <a:latin typeface="Segoe UI"/>
                <a:cs typeface="Noto Nastaliq Urdu"/>
              </a:rPr>
              <a:t> سال یا زیادہ عمر کے </a:t>
            </a:r>
            <a:r>
              <a:rPr sz="1200" b="0" i="0" lang="en-US">
                <a:solidFill>
                  <a:srgbClr val="15201E"/>
                </a:solidFill>
                <a:latin typeface="Segoe UI"/>
              </a:rPr>
              <a:t>‎1,708‎</a:t>
            </a:r>
            <a:r>
              <a:rPr sz="1200" b="0" i="0" lang="ur-PK">
                <a:solidFill>
                  <a:srgbClr val="15201E"/>
                </a:solidFill>
                <a:latin typeface="Segoe UI"/>
                <a:cs typeface="Noto Nastaliq Urdu"/>
              </a:rPr>
              <a:t> بالغ جنہیں دل کا دورہ پڑ چکا تھا؛ </a:t>
            </a:r>
            <a:r>
              <a:rPr sz="1200" b="0" i="0" lang="en-US">
                <a:solidFill>
                  <a:srgbClr val="15201E"/>
                </a:solidFill>
                <a:latin typeface="Segoe UI"/>
              </a:rPr>
              <a:t>‎EDTA‎</a:t>
            </a:r>
            <a:r>
              <a:rPr sz="1200" b="0" i="0" lang="ur-PK">
                <a:solidFill>
                  <a:srgbClr val="15201E"/>
                </a:solidFill>
                <a:latin typeface="Segoe UI"/>
                <a:cs typeface="Noto Nastaliq Urdu"/>
              </a:rPr>
              <a:t> یا پلیسبو کے </a:t>
            </a:r>
            <a:r>
              <a:rPr sz="1200" b="0" i="0" lang="en-US">
                <a:solidFill>
                  <a:srgbClr val="15201E"/>
                </a:solidFill>
                <a:latin typeface="Segoe UI"/>
              </a:rPr>
              <a:t>‎40‎</a:t>
            </a:r>
            <a:r>
              <a:rPr sz="1200" b="0" i="0" lang="ur-PK">
                <a:solidFill>
                  <a:srgbClr val="15201E"/>
                </a:solidFill>
                <a:latin typeface="Segoe UI"/>
                <a:cs typeface="Noto Nastaliq Urdu"/>
              </a:rPr>
              <a:t> ڈرپ علاج، بغیر جانے کہ کون سا۔</a:t>
            </a:r>
          </a:p>
          <a:p>
            <a:pPr algn="r" rtl="1">
              <a:lnSpc>
                <a:spcPct val="125000"/>
              </a:lnSpc>
              <a:spcAft>
                <a:spcPts val="937"/>
              </a:spcAft>
            </a:pPr>
            <a:r>
              <a:rPr sz="1200" b="0" i="0" lang="ur-PK">
                <a:solidFill>
                  <a:srgbClr val="0A3F3C"/>
                </a:solidFill>
                <a:latin typeface="Segoe UI"/>
                <a:cs typeface="Noto Nastaliq Urdu"/>
              </a:rPr>
              <a:t>دوسرا ٹرائل کیوں:</a:t>
            </a:r>
            <a:r>
              <a:rPr sz="1200" b="0" i="0" lang="ur-PK">
                <a:solidFill>
                  <a:srgbClr val="15201E"/>
                </a:solidFill>
                <a:latin typeface="Segoe UI"/>
                <a:cs typeface="Noto Nastaliq Urdu"/>
              </a:rPr>
              <a:t> </a:t>
            </a:r>
            <a:r>
              <a:rPr sz="1200" b="0" i="0" lang="en-US">
                <a:solidFill>
                  <a:srgbClr val="15201E"/>
                </a:solidFill>
                <a:latin typeface="Segoe UI"/>
              </a:rPr>
              <a:t>‎TACT‎</a:t>
            </a:r>
            <a:r>
              <a:rPr sz="1200" b="0" i="0" lang="ur-PK">
                <a:solidFill>
                  <a:srgbClr val="15201E"/>
                </a:solidFill>
                <a:latin typeface="Segoe UI"/>
                <a:cs typeface="Noto Nastaliq Urdu"/>
              </a:rPr>
              <a:t> کا فائدہ صرف ذیابیطس والوں میں دکھا۔</a:t>
            </a:r>
          </a:p>
          <a:p>
            <a:pPr algn="r" rtl="1">
              <a:lnSpc>
                <a:spcPct val="125000"/>
              </a:lnSpc>
              <a:spcAft>
                <a:spcPts val="937"/>
              </a:spcAft>
            </a:pPr>
            <a:r>
              <a:rPr sz="1200" b="0" i="0" lang="ur-PK">
                <a:solidFill>
                  <a:srgbClr val="0A3F3C"/>
                </a:solidFill>
                <a:latin typeface="Segoe UI"/>
                <a:cs typeface="Noto Nastaliq Urdu"/>
              </a:rPr>
              <a:t>دوسرا ٹرائل (</a:t>
            </a:r>
            <a:r>
              <a:rPr sz="1200" b="0" i="0" lang="en-US">
                <a:solidFill>
                  <a:srgbClr val="0A3F3C"/>
                </a:solidFill>
                <a:latin typeface="Segoe UI"/>
              </a:rPr>
              <a:t>‎TACT2‎</a:t>
            </a:r>
            <a:r>
              <a:rPr sz="1200" b="0" i="0" lang="ur-PK">
                <a:solidFill>
                  <a:srgbClr val="0A3F3C"/>
                </a:solidFill>
                <a:latin typeface="Segoe UI"/>
                <a:cs typeface="Noto Nastaliq Urdu"/>
              </a:rPr>
              <a:t>):</a:t>
            </a:r>
            <a:r>
              <a:rPr sz="1200" b="0" i="0" lang="ur-PK">
                <a:solidFill>
                  <a:srgbClr val="15201E"/>
                </a:solidFill>
                <a:latin typeface="Segoe UI"/>
                <a:cs typeface="Noto Nastaliq Urdu"/>
              </a:rPr>
              <a:t> ذیابیطس اور پچھلے دل کے دورے والے </a:t>
            </a:r>
            <a:r>
              <a:rPr sz="1200" b="0" i="0" lang="en-US">
                <a:solidFill>
                  <a:srgbClr val="15201E"/>
                </a:solidFill>
                <a:latin typeface="Segoe UI"/>
              </a:rPr>
              <a:t>‎50‎</a:t>
            </a:r>
            <a:r>
              <a:rPr sz="1200" b="0" i="0" lang="ur-PK">
                <a:solidFill>
                  <a:srgbClr val="15201E"/>
                </a:solidFill>
                <a:latin typeface="Segoe UI"/>
                <a:cs typeface="Noto Nastaliq Urdu"/>
              </a:rPr>
              <a:t> سال یا زیادہ عمر کے بالغ، </a:t>
            </a:r>
            <a:r>
              <a:rPr sz="1200" b="0" i="0" lang="en-US">
                <a:solidFill>
                  <a:srgbClr val="15201E"/>
                </a:solidFill>
                <a:latin typeface="Segoe UI"/>
              </a:rPr>
              <a:t>‎2016–2023‎</a:t>
            </a:r>
            <a:r>
              <a:rPr sz="1200" b="0" i="0" lang="ur-PK">
                <a:solidFill>
                  <a:srgbClr val="15201E"/>
                </a:solidFill>
                <a:latin typeface="Segoe UI"/>
                <a:cs typeface="Noto Nastaliq Urdu"/>
              </a:rPr>
              <a:t>۔</a:t>
            </a:r>
          </a:p>
        </p:txBody>
      </p:sp>
      <p:sp>
        <p:nvSpPr>
          <p:cNvPr id="17" name="Rounded Rectangle 16"/>
          <p:cNvSpPr/>
          <p:nvPr/>
        </p:nvSpPr>
        <p:spPr>
          <a:xfrm>
            <a:off x="731520" y="4315968"/>
            <a:ext cx="3779215" cy="640080"/>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41247" y="4334256"/>
            <a:ext cx="3559759" cy="603504"/>
          </a:xfrm>
          <a:prstGeom prst="rect">
            <a:avLst/>
          </a:prstGeom>
          <a:noFill/>
        </p:spPr>
        <p:txBody>
          <a:bodyPr wrap="square" lIns="18288" rIns="18288" tIns="18288" bIns="18288" anchor="ctr">
            <a:spAutoFit/>
          </a:bodyPr>
          <a:lstStyle/>
          <a:p>
            <a:pPr algn="r" rtl="1">
              <a:lnSpc>
                <a:spcPct val="125000"/>
              </a:lnSpc>
            </a:pPr>
            <a:r>
              <a:rPr sz="1104" b="0" i="0" lang="ur-PK">
                <a:solidFill>
                  <a:srgbClr val="7A5300"/>
                </a:solidFill>
                <a:latin typeface="Segoe UI"/>
                <a:cs typeface="Noto Nastaliq Urdu"/>
              </a:rPr>
              <a:t>یہ ان شرکاء پر تحقیقی ٹرائلز کے نتائج ہیں۔ یہ کسی پراپر ہیلتھ، کلارکسن یا کلینک کی خدمت کا ثبوت نہیں۔</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en-US">
                <a:solidFill>
                  <a:srgbClr val="0A3F3C"/>
                </a:solidFill>
                <a:latin typeface="Segoe UI"/>
              </a:rPr>
              <a:t>‎TACT2‎</a:t>
            </a:r>
            <a:r>
              <a:rPr sz="1728" b="0" i="0" lang="ur-PK">
                <a:solidFill>
                  <a:srgbClr val="0A3F3C"/>
                </a:solidFill>
                <a:latin typeface="Segoe UI"/>
                <a:cs typeface="Noto Nastaliq Urdu"/>
              </a:rPr>
              <a:t>: </a:t>
            </a:r>
            <a:r>
              <a:rPr sz="1728" b="0" i="0" lang="en-US">
                <a:solidFill>
                  <a:srgbClr val="0A3F3C"/>
                </a:solidFill>
                <a:latin typeface="Segoe UI"/>
              </a:rPr>
              <a:t>‎EDTA‎</a:t>
            </a:r>
            <a:r>
              <a:rPr sz="1728" b="0" i="0" lang="ur-PK">
                <a:solidFill>
                  <a:srgbClr val="0A3F3C"/>
                </a:solidFill>
                <a:latin typeface="Segoe UI"/>
                <a:cs typeface="Noto Nastaliq Urdu"/>
              </a:rPr>
              <a:t> کے ساتھ </a:t>
            </a:r>
            <a:r>
              <a:rPr sz="1728" b="0" i="0" lang="en-US">
                <a:solidFill>
                  <a:srgbClr val="0A3F3C"/>
                </a:solidFill>
                <a:latin typeface="Segoe UI"/>
              </a:rPr>
              <a:t>‎35.6%‎</a:t>
            </a:r>
            <a:r>
              <a:rPr sz="1728" b="0" i="0" lang="ur-PK">
                <a:solidFill>
                  <a:srgbClr val="0A3F3C"/>
                </a:solidFill>
                <a:latin typeface="Segoe UI"/>
                <a:cs typeface="Noto Nastaliq Urdu"/>
              </a:rPr>
              <a:t> اور پلیسبو کے ساتھ </a:t>
            </a:r>
            <a:r>
              <a:rPr sz="1728" b="0" i="0" lang="en-US">
                <a:solidFill>
                  <a:srgbClr val="0A3F3C"/>
                </a:solidFill>
                <a:latin typeface="Segoe UI"/>
              </a:rPr>
              <a:t>‎35.7%‎</a:t>
            </a:r>
            <a:r>
              <a:rPr sz="1728" b="0" i="0" lang="ur-PK">
                <a:solidFill>
                  <a:srgbClr val="0A3F3C"/>
                </a:solidFill>
                <a:latin typeface="Segoe UI"/>
                <a:cs typeface="Noto Nastaliq Urdu"/>
              </a:rPr>
              <a:t> واقعات۔</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Chelation for Coronary Heart Disease: What You Need To Know</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‎35.6% vs 35.7%‎</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en-US">
                <a:solidFill>
                  <a:srgbClr val="46524F"/>
                </a:solidFill>
                <a:latin typeface="Segoe UI"/>
              </a:rPr>
              <a:t>‎TACT2‎</a:t>
            </a:r>
            <a:r>
              <a:rPr sz="2304" b="0" i="0" lang="ur-PK">
                <a:solidFill>
                  <a:srgbClr val="46524F"/>
                </a:solidFill>
                <a:latin typeface="Segoe UI"/>
                <a:cs typeface="Noto Nastaliq Urdu"/>
              </a:rPr>
              <a:t> (</a:t>
            </a:r>
            <a:r>
              <a:rPr sz="2304" b="0" i="0" lang="en-US">
                <a:solidFill>
                  <a:srgbClr val="46524F"/>
                </a:solidFill>
                <a:latin typeface="Segoe UI"/>
              </a:rPr>
              <a:t>‎2024‎</a:t>
            </a:r>
            <a:r>
              <a:rPr sz="2304" b="0" i="0" lang="ur-PK">
                <a:solidFill>
                  <a:srgbClr val="46524F"/>
                </a:solidFill>
                <a:latin typeface="Segoe UI"/>
                <a:cs typeface="Noto Nastaliq Urdu"/>
              </a:rPr>
              <a:t>) میں </a:t>
            </a:r>
            <a:r>
              <a:rPr sz="2304" b="0" i="0" lang="en-US">
                <a:solidFill>
                  <a:srgbClr val="46524F"/>
                </a:solidFill>
                <a:latin typeface="Segoe UI"/>
              </a:rPr>
              <a:t>‎EDTA‎</a:t>
            </a:r>
            <a:r>
              <a:rPr sz="2304" b="0" i="0" lang="ur-PK">
                <a:solidFill>
                  <a:srgbClr val="46524F"/>
                </a:solidFill>
                <a:latin typeface="Segoe UI"/>
                <a:cs typeface="Noto Nastaliq Urdu"/>
              </a:rPr>
              <a:t> بمقابلہ پلیسبو کے ساتھ دل کے واقعات۔</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سیسہ کم ہوا</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en-US">
                <a:solidFill>
                  <a:srgbClr val="46524F"/>
                </a:solidFill>
                <a:latin typeface="Segoe UI"/>
              </a:rPr>
              <a:t>‎EDTA‎</a:t>
            </a:r>
            <a:r>
              <a:rPr sz="1823" b="0" i="0" lang="ur-PK">
                <a:solidFill>
                  <a:srgbClr val="46524F"/>
                </a:solidFill>
                <a:latin typeface="Segoe UI"/>
                <a:cs typeface="Noto Nastaliq Urdu"/>
              </a:rPr>
              <a:t> نے خون سے سیسہ ہٹایا، مگر دل کے واقعات نہیں بدلے۔</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حقیقی کیمیائی اثر، دل کے فائدے کے برابر نہیں۔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U.S. Code of Federal Regulations, Maximum acceptable level of ozone; U.S. Food and Drug Administration, Leaders of “Genesis II Church of Health and Healing,” who sold toxic bleach as fake “miracle” cure, sentenced</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کی دستاویزات میں دل کے دوسرے نسخے</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"بائی پاس سے بچنے" کے لیے لمبروکائنیز</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en-US">
                <a:solidFill>
                  <a:srgbClr val="46524F"/>
                </a:solidFill>
                <a:latin typeface="Segoe UI"/>
              </a:rPr>
              <a:t>‎NIH‎</a:t>
            </a:r>
            <a:r>
              <a:rPr sz="1392" b="0" i="0" lang="ur-PK">
                <a:solidFill>
                  <a:srgbClr val="46524F"/>
                </a:solidFill>
                <a:latin typeface="Segoe UI"/>
                <a:cs typeface="Noto Nastaliq Urdu"/>
              </a:rPr>
              <a:t> یا </a:t>
            </a:r>
            <a:r>
              <a:rPr sz="1392" b="0" i="0" lang="en-US">
                <a:solidFill>
                  <a:srgbClr val="46524F"/>
                </a:solidFill>
                <a:latin typeface="Segoe UI"/>
              </a:rPr>
              <a:t>‎FDA‎</a:t>
            </a:r>
            <a:r>
              <a:rPr sz="1392" b="0" i="0" lang="ur-PK">
                <a:solidFill>
                  <a:srgbClr val="46524F"/>
                </a:solidFill>
                <a:latin typeface="Segoe UI"/>
                <a:cs typeface="Noto Nastaliq Urdu"/>
              </a:rPr>
              <a:t> کا کوئی جائزہ نہیں ملا۔</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اوزون، کلورین ڈائی آکسائیڈ اور </a:t>
            </a:r>
            <a:r>
              <a:rPr sz="1728" b="0" i="0" lang="en-US">
                <a:solidFill>
                  <a:srgbClr val="15201E"/>
                </a:solidFill>
                <a:latin typeface="Segoe UI"/>
              </a:rPr>
              <a:t>‎DMSO‎</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8" name="Rounded Rectangle 17"/>
          <p:cNvSpPr/>
          <p:nvPr/>
        </p:nvSpPr>
        <p:spPr>
          <a:xfrm>
            <a:off x="3276295"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اوزون اور کلورین ڈائی آکسائیڈ پر سرکاری انتباہ۔</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لمبروکائنیز کا کوئی جائزہ نہیں؛ اوزون اور کلورین ڈائی آکسائیڈ پر سرکاری انتباہ۔</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Chelation for Coronary Heart Disease: What You Need To Know; U.S. Food and Drug Administration, Questions and Answers on Unapproved Chelation Products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کیلیشن پر غور سے پہلے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پہلے امراضِ قلب کے ماہر سے بات کریں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تجویز کردہ دل کی دوائیں جاری رکھیں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خطرات جانیں: کم کیلشیم، گردوں کو نقصان</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گھریلو کیلیشن مصنوعات سے بچیں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کسی متبادل کی وجہ سے تجویز کردہ اسٹنٹ یا بائی پاس میں تاخیر نہ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چند منٹ سے زیادہ سینے کا درد: </a:t>
            </a:r>
            <a:r>
              <a:rPr sz="1920" b="0" i="0" lang="en-US">
                <a:solidFill>
                  <a:srgbClr val="15201E"/>
                </a:solidFill>
                <a:latin typeface="Segoe UI"/>
              </a:rPr>
              <a:t>‎911‎</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اچانک سانس پھولنا یا بے ہوشی: </a:t>
            </a:r>
            <a:r>
              <a:rPr sz="1920" b="0" i="0" lang="en-US">
                <a:solidFill>
                  <a:srgbClr val="15201E"/>
                </a:solidFill>
                <a:latin typeface="Segoe UI"/>
              </a:rPr>
              <a:t>‎911‎</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نیا یا بڑھتا انجائنا: </a:t>
            </a:r>
            <a:r>
              <a:rPr sz="1920" b="0" i="0" lang="en-US">
                <a:solidFill>
                  <a:srgbClr val="15201E"/>
                </a:solidFill>
                <a:latin typeface="Segoe UI"/>
              </a:rPr>
              <a:t>‎911‎</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کیلیشن کے بعد: کم پیشاب، اینٹھن یا جھنجھناہٹ</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بلیچ یا کلورین ڈائی آکسائیڈ نگلی: پوائزن کنٹرول</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چند منٹ تک سینے کا درد ایمرجنسی ہے: </a:t>
            </a:r>
            <a:r>
              <a:rPr sz="1728" b="0" i="0" lang="en-US">
                <a:solidFill>
                  <a:srgbClr val="0A3F3C"/>
                </a:solidFill>
                <a:latin typeface="Segoe UI"/>
              </a:rPr>
              <a:t>‎911‎</a:t>
            </a:r>
            <a:r>
              <a:rPr sz="1728" b="0" i="0" lang="ur-PK">
                <a:solidFill>
                  <a:srgbClr val="0A3F3C"/>
                </a:solidFill>
                <a:latin typeface="Segoe UI"/>
                <a:cs typeface="Noto Nastaliq Urdu"/>
              </a:rPr>
              <a:t> پر کال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NHLBI, Coronary Heart Disease — Treatment; NCCIH, Chelation for Coronary Heart Disease: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اس مہینے کے پانچ قدم</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اپنے اعداد جانیں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تجویز کردہ دل کی دوائیں جاری رکھیں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ہر سپلیمنٹ اور علاج ملاقات پر ساتھ لائیں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زیادہ حرکت کریں، اور سگریٹ چھوڑیں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کیلیشن سے پہلے امراضِ قلب کے ماہر سے پوچھیں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اپنے کولیسٹرول اور بلڈ پریشر جاننے سے کریں۔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NHLBI — What Is Coronary Heart Disease?</a:t>
            </a:r>
          </a:p>
          <a:p>
            <a:pPr algn="l">
              <a:spcAft>
                <a:spcPts val="1200"/>
              </a:spcAft>
            </a:pPr>
            <a:r>
              <a:rPr sz="1600" b="0" i="0">
                <a:solidFill>
                  <a:srgbClr val="46524F"/>
                </a:solidFill>
                <a:latin typeface="Segoe UI"/>
              </a:rPr>
              <a:t>NHLBI — Coronary Heart Disease — Treatment</a:t>
            </a:r>
          </a:p>
          <a:p>
            <a:pPr algn="l">
              <a:spcAft>
                <a:spcPts val="1200"/>
              </a:spcAft>
            </a:pPr>
            <a:r>
              <a:rPr sz="1600" b="0" i="0">
                <a:solidFill>
                  <a:srgbClr val="46524F"/>
                </a:solidFill>
                <a:latin typeface="Segoe UI"/>
              </a:rPr>
              <a:t>NCCIH — Chelation for Coronary Heart Disease: What You Need To Know</a:t>
            </a:r>
          </a:p>
          <a:p>
            <a:pPr algn="l">
              <a:spcAft>
                <a:spcPts val="1200"/>
              </a:spcAft>
            </a:pPr>
            <a:r>
              <a:rPr sz="1600" b="0" i="0">
                <a:solidFill>
                  <a:srgbClr val="46524F"/>
                </a:solidFill>
                <a:latin typeface="Segoe UI"/>
              </a:rPr>
              <a:t>NCCIH — Questions and Answers: The NIH Trials of EDTA Chelation Therapy for Coronary Heart Disease</a:t>
            </a:r>
          </a:p>
          <a:p>
            <a:pPr algn="l">
              <a:spcAft>
                <a:spcPts val="1200"/>
              </a:spcAft>
            </a:pPr>
            <a:r>
              <a:rPr sz="1600" b="0" i="0">
                <a:solidFill>
                  <a:srgbClr val="46524F"/>
                </a:solidFill>
                <a:latin typeface="Segoe UI"/>
              </a:rPr>
              <a:t>U.S. Food and Drug Administration — Questions and Answers on Unapproved Chelation Products</a:t>
            </a:r>
          </a:p>
          <a:p>
            <a:pPr algn="l">
              <a:spcAft>
                <a:spcPts val="1200"/>
              </a:spcAft>
            </a:pPr>
            <a:r>
              <a:rPr sz="1600" b="0" i="0">
                <a:solidFill>
                  <a:srgbClr val="46524F"/>
                </a:solidFill>
                <a:latin typeface="Segoe UI"/>
              </a:rPr>
              <a:t>U.S. Code of Federal Regulations — Maximum acceptable level of ozone</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Food and Drug Administration — Leaders of “Genesis II Church of Health and Healing,” who sold toxic bleach as fake “miracle” cure, sentenced</a:t>
            </a:r>
          </a:p>
          <a:p>
            <a:pPr algn="l">
              <a:spcAft>
                <a:spcPts val="1200"/>
              </a:spcAft>
            </a:pPr>
            <a:r>
              <a:rPr sz="1600" b="0" i="0">
                <a:solidFill>
                  <a:srgbClr val="46524F"/>
                </a:solidFill>
                <a:latin typeface="Segoe UI"/>
              </a:rPr>
              <a:t>Pakistan Institute of Medical Advancement — "HEART DISEASES" note and "ED-JECT" EDTA product sheet</a:t>
            </a:r>
          </a:p>
          <a:p>
            <a:pPr algn="l">
              <a:spcAft>
                <a:spcPts val="1200"/>
              </a:spcAft>
            </a:pPr>
            <a:r>
              <a:rPr sz="1600" b="0" i="0">
                <a:solidFill>
                  <a:srgbClr val="46524F"/>
                </a:solidFill>
                <a:latin typeface="Segoe UI"/>
              </a:rPr>
              <a:t>Pakistan Institute of Medical Advancement — Printed brochure set, 8 pages (pages cited individually)</a:t>
            </a:r>
          </a:p>
          <a:p>
            <a:pPr algn="l">
              <a:spcAft>
                <a:spcPts val="1200"/>
              </a:spcAft>
            </a:pPr>
            <a:r>
              <a:rPr sz="1600" b="0" i="0">
                <a:solidFill>
                  <a:srgbClr val="46524F"/>
                </a:solidFill>
                <a:latin typeface="Segoe UI"/>
              </a:rPr>
              <a:t>Pakistan Institute of Medical Advancement — Urdu trifold brochure (quoted in ProperHealth's English translation)</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‎8‎</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دل کی بیماری</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14</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امراضِ قلب کے ماہر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میرا خطرہ کتنا ہے، اور مجھے کون سے اعداد پر نظر رکھنی چاہیے؟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میری دل کی ہر دوا کیا کام کرتی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میرے لیے اسٹنٹ یا بائی پاس تجویز ہے، اور کیوں؟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کیلیشن کیا اضافہ کرے گی، اور میرے لیے اس کے خطرات کیا ہیں؟</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