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Placebo</c:v>
                </c:pt>
              </c:strCache>
            </c:strRef>
          </c:tx>
          <c:spPr>
            <a:solidFill>
              <a:srgbClr val="B7791F"/>
            </a:solidFill>
          </c:spPr>
          <c:cat>
            <c:strRef>
              <c:f>Sheet1!$A$2:$A$3</c:f>
              <c:strCache>
                <c:ptCount val="2"/>
                <c:pt idx="0">
                  <c:v>TACT2 (results 2024)</c:v>
                </c:pt>
                <c:pt idx="1">
                  <c:v>TACT (results 2013)</c:v>
                </c:pt>
              </c:strCache>
            </c:strRef>
          </c:cat>
          <c:val>
            <c:numRef>
              <c:f>Sheet1!$B$2:$B$3</c:f>
              <c:numCache>
                <c:formatCode>General</c:formatCode>
                <c:ptCount val="2"/>
                <c:pt idx="0">
                  <c:v>0.35700000000000004</c:v>
                </c:pt>
                <c:pt idx="1">
                  <c:v>0.3</c:v>
                </c:pt>
              </c:numCache>
            </c:numRef>
          </c:val>
        </c:ser>
        <c:ser>
          <c:idx val="1"/>
          <c:order val="1"/>
          <c:tx>
            <c:strRef>
              <c:f>Sheet1!$C$1</c:f>
              <c:strCache>
                <c:ptCount val="1"/>
                <c:pt idx="0">
                  <c:v>EDTA chelation</c:v>
                </c:pt>
              </c:strCache>
            </c:strRef>
          </c:tx>
          <c:spPr>
            <a:solidFill>
              <a:srgbClr val="0E5753"/>
            </a:solidFill>
          </c:spPr>
          <c:cat>
            <c:strRef>
              <c:f>Sheet1!$A$2:$A$3</c:f>
              <c:strCache>
                <c:ptCount val="2"/>
                <c:pt idx="0">
                  <c:v>TACT2 (results 2024)</c:v>
                </c:pt>
                <c:pt idx="1">
                  <c:v>TACT (results 2013)</c:v>
                </c:pt>
              </c:strCache>
            </c:strRef>
          </c:cat>
          <c:val>
            <c:numRef>
              <c:f>Sheet1!$C$2:$C$3</c:f>
              <c:numCache>
                <c:formatCode>General</c:formatCode>
                <c:ptCount val="2"/>
                <c:pt idx="0">
                  <c:v>0.35600000000000004</c:v>
                </c:pt>
                <c:pt idx="1">
                  <c:v>0.26</c:v>
                </c:pt>
              </c:numCache>
            </c:numRef>
          </c:val>
        </c:ser>
        <c:dLbls>
          <c:numFmt formatCode="0.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0.4"/>
          <c:min val="0.0"/>
        </c:scaling>
        <c:delete val="0"/>
        <c:axPos val="b"/>
        <c:majorGridlines>
          <c:spPr>
            <a:ln>
              <a:solidFill>
                <a:srgbClr val="DDD8CD"/>
              </a:solidFill>
            </a:ln>
          </c:spPr>
        </c:majorGridlines>
        <c:numFmt formatCode="0.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explains coronary heart disease in plain language, the standard treatments, and how the clinic's chelation approach compares with the research. Every figure comes from a public-health source or a clinic document named at the bottom of the slide. Please keep questions about your own medicines for your pharmacist or cardiologist.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why this matters. Heart disease is the leading cause of death in the United States, and many people do not know they have it until they have chest pain, a heart attack or cardiac arrest. That is why we look at risk factors even when people feel well.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the four steps. Plaque made of fat, cholesterol and calcium collects inside the arteries. The artery narrows and the heart muscle gets less blood. Plaque also makes clots more likely, and a clot can block an artery completely, which is a heart attack. Often the first sign is chest pain.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Standard care starts with lifestyle: activity, food, weight and not smoking. Statins control cholesterol and slow plaque buildup. Low-dose aspirin helps prevent another heart attack or stroke in people who have had one, but it is not safe for people at high risk of bleeding. For most people, NHLBI says coronary heart disease is preventable with lifestyle and medicines.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symptoms or blockages are significant, nitrates relieve angina, angioplasty opens a narrowed artery, often with a stent, and bypass surgery routes blood around blocked arteries. Bypass is usually reserved for severe disease in several arteries. These are not the first step for everyone; they are the right step for some.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clinic's heart note states that angioplasty, bypass and 'blocker drugs' cannot treat heart disease, and proposes EDTA chelation and oxidative therapy instead. Its Urdu brochure says chelation opens any artery within months. An EDTA product sheet in its files cites the first NIH trial. This is the clinic proposal with the most research behind it, so the next slide shows that research in full.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TACT enrolled 1,708 people who had had a heart attack; events were 26 percent with chelation and 30 percent with placebo, which NIH judged not enough for routine use. The benefit appeared only in people with diabetes, so TACT2 tested that group: 35.6 percent with EDTA against 35.7 percent with placebo. Both trials added EDTA on top of standard care. These are trial results, not evidence for any clinic or pharmacy service.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key number. In the trial designed to confirm chelation's benefit, heart events were essentially identical. EDTA did what chemistry predicts and removed lead from the blood, but that did not translate into fewer heart attacks or strokes. NHLBI's guidance summarizes this: chelation does not seem to stop plaque or reduce complications.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 also promotes lumbrokinase, an earthworm enzyme, under the slogan 'Bypassing the bypass', describing it as clot-dissolving and anti-platelet. ProperHealth found no NIH or FDA evaluation. Proven clot-preventing treatment such as aspirin is supervised because of bleeding risk, so do not add such a product to a blood thinner without the prescriber. The heart note also lists ozone and chlorine dioxide; regulators warn against both.</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someone is still considering chelation, these are the safeguards. Discuss it with a cardiologist first. Keep taking prescribed medicines. Know the main risks: dangerously low blood calcium and kidney damage. Avoid chelation products sold for home use, which carry FDA warnings. The FDA's concern is that people delay proven care for heart disease while relying on unproven products.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Chest pain or pressure lasting more than a few minutes is an emergency.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practical steps. Know your numbers. Keep taking prescribed heart medicines. Bring every supplement and therapy to your visit. Move more and stop smoking. And ask your cardiologist before any chelation.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come from these sources. The full list of claims, with the exact passage each one rests on, is on the topic's sources page. Clinic documents are private files and are cited by page. The warning signs also cite: MedlinePlus — Heart Attack; MedlinePlus — Heart palpitations; MedlinePlus — Breathing difficulty; MedlinePlus — Chest pain; MedlinePlus — Sodium hypochlorite poisoning; MedlinePlus — Acute kidney failure; MedlinePlus — Calcium blood test; America's Poison Centers — First aid: Act fast!.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cardiologist.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Coronary heart disease: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How plaque develops, what standard care does, and what the chelation trials found</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NHLBI, What Is Coronary Heart Disease?</a:t>
            </a:r>
          </a:p>
        </p:txBody>
      </p:sp>
      <p:sp>
        <p:nvSpPr>
          <p:cNvPr id="7" name="TextBox 6"/>
          <p:cNvSpPr txBox="1"/>
          <p:nvPr/>
        </p:nvSpPr>
        <p:spPr>
          <a:xfrm>
            <a:off x="548640" y="155448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Heart disease often stays silent until chest pain or a heart attack.</a:t>
            </a:r>
          </a:p>
        </p:txBody>
      </p:sp>
      <p:sp>
        <p:nvSpPr>
          <p:cNvPr id="8" name="Rectangle 7"/>
          <p:cNvSpPr/>
          <p:nvPr/>
        </p:nvSpPr>
        <p:spPr>
          <a:xfrm>
            <a:off x="548640" y="4301489"/>
            <a:ext cx="54864" cy="289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255769"/>
            <a:ext cx="9601200" cy="381000"/>
          </a:xfrm>
          <a:prstGeom prst="rect">
            <a:avLst/>
          </a:prstGeom>
          <a:noFill/>
        </p:spPr>
        <p:txBody>
          <a:bodyPr wrap="square" lIns="18288" rIns="18288" tIns="18288" bIns="18288" anchor="t">
            <a:spAutoFit/>
          </a:bodyPr>
          <a:lstStyle/>
          <a:p>
            <a:pPr algn="l"/>
            <a:r>
              <a:rPr sz="2400" b="0" i="0">
                <a:solidFill>
                  <a:srgbClr val="46524F"/>
                </a:solidFill>
                <a:latin typeface="Segoe UI"/>
              </a:rPr>
              <a:t>It is the leading cause of death in the 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NHLBI, What Is Coronary Heart Disease?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Plaque narrows the heart's arteries</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Plaque builds up</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Fat, cholesterol and calcium collect inside the heart's arteries.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Blood flow drops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The artery narrows and the heart muscle gets less blood.</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Clots become likelier</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Plaque makes blood clots more likely to form.</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Symptoms or an event</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Often the first sign is chest pain or a heart attack.</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Less blood flow, and clots become more likely.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NHLBI, Coronary Heart Disease — Treatment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Lifestyle and medicines are the foundation</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a:tableStyleId>{5C22544A-7EE6-4342-B048-85BDC9FD1C3A}</a:tableStyleId>
              </a:tblPr>
              <a:tblGrid>
                <a:gridCol w="2708085"/>
                <a:gridCol w="4193164"/>
                <a:gridCol w="4193164"/>
              </a:tblGrid>
              <a:tr h="640080">
                <a:tc>
                  <a:txBody>
                    <a:bodyPr/>
                    <a:lstStyle/>
                    <a:p>
                      <a:pPr algn="l"/>
                      <a:r>
                        <a:rPr sz="1400" b="1" i="0">
                          <a:solidFill>
                            <a:srgbClr val="46524F"/>
                          </a:solidFill>
                          <a:latin typeface="Segoe UI"/>
                        </a:rPr>
                        <a:t>Approach</a:t>
                      </a:r>
                    </a:p>
                  </a:txBody>
                  <a:tcPr marL="128016" marR="128016" anchor="ctr">
                    <a:solidFill>
                      <a:srgbClr val="EFECE4"/>
                    </a:solidFill>
                  </a:tcPr>
                </a:tc>
                <a:tc>
                  <a:txBody>
                    <a:bodyPr/>
                    <a:lstStyle/>
                    <a:p>
                      <a:pPr algn="l"/>
                      <a:r>
                        <a:rPr sz="1400" b="1" i="0">
                          <a:solidFill>
                            <a:srgbClr val="46524F"/>
                          </a:solidFill>
                          <a:latin typeface="Segoe UI"/>
                        </a:rPr>
                        <a:t>What it does</a:t>
                      </a:r>
                    </a:p>
                  </a:txBody>
                  <a:tcPr marL="128016" marR="128016" anchor="ctr">
                    <a:solidFill>
                      <a:srgbClr val="EFECE4"/>
                    </a:solidFill>
                  </a:tcPr>
                </a:tc>
                <a:tc>
                  <a:txBody>
                    <a:bodyPr/>
                    <a:lstStyle/>
                    <a:p>
                      <a:pPr algn="l"/>
                      <a:r>
                        <a:rPr sz="1400" b="1" i="0">
                          <a:solidFill>
                            <a:srgbClr val="46524F"/>
                          </a:solidFill>
                          <a:latin typeface="Segoe UI"/>
                        </a:rPr>
                        <a:t>When it is used</a:t>
                      </a:r>
                    </a:p>
                  </a:txBody>
                  <a:tcPr marL="128016" marR="128016" anchor="ctr">
                    <a:solidFill>
                      <a:srgbClr val="EFECE4"/>
                    </a:solidFill>
                  </a:tcPr>
                </a:tc>
              </a:tr>
              <a:tr h="640080">
                <a:tc>
                  <a:txBody>
                    <a:bodyPr/>
                    <a:lstStyle/>
                    <a:p>
                      <a:pPr algn="l"/>
                      <a:r>
                        <a:rPr sz="1900" b="1" i="0">
                          <a:solidFill>
                            <a:srgbClr val="15201E"/>
                          </a:solidFill>
                          <a:latin typeface="Segoe UI"/>
                        </a:rPr>
                        <a:t>Heart-healthy lifestyle</a:t>
                      </a:r>
                    </a:p>
                  </a:txBody>
                  <a:tcPr marL="128016" marR="128016" anchor="ctr">
                    <a:solidFill>
                      <a:srgbClr val="FFFFFF"/>
                    </a:solidFill>
                  </a:tcPr>
                </a:tc>
                <a:tc>
                  <a:txBody>
                    <a:bodyPr/>
                    <a:lstStyle/>
                    <a:p>
                      <a:pPr algn="l"/>
                      <a:r>
                        <a:rPr sz="1900" b="0" i="0">
                          <a:solidFill>
                            <a:srgbClr val="15201E"/>
                          </a:solidFill>
                          <a:latin typeface="Segoe UI"/>
                        </a:rPr>
                        <a:t>Manages cholesterol, blood pressure and weight; not smoking protects vessels.</a:t>
                      </a:r>
                    </a:p>
                  </a:txBody>
                  <a:tcPr marL="128016" marR="128016" anchor="ctr">
                    <a:solidFill>
                      <a:srgbClr val="FFFFFF"/>
                    </a:solidFill>
                  </a:tcPr>
                </a:tc>
                <a:tc>
                  <a:txBody>
                    <a:bodyPr/>
                    <a:lstStyle/>
                    <a:p>
                      <a:pPr algn="l"/>
                      <a:r>
                        <a:rPr sz="1900" b="0" i="0">
                          <a:solidFill>
                            <a:srgbClr val="15201E"/>
                          </a:solidFill>
                          <a:latin typeface="Segoe UI"/>
                        </a:rPr>
                        <a:t>Everyone, at every stage.</a:t>
                      </a:r>
                    </a:p>
                  </a:txBody>
                  <a:tcPr marL="128016" marR="128016" anchor="ctr">
                    <a:solidFill>
                      <a:srgbClr val="FFFFFF"/>
                    </a:solidFill>
                  </a:tcPr>
                </a:tc>
              </a:tr>
              <a:tr h="640080">
                <a:tc>
                  <a:txBody>
                    <a:bodyPr/>
                    <a:lstStyle/>
                    <a:p>
                      <a:pPr algn="l"/>
                      <a:r>
                        <a:rPr sz="1900" b="1" i="0">
                          <a:solidFill>
                            <a:srgbClr val="15201E"/>
                          </a:solidFill>
                          <a:latin typeface="Segoe UI"/>
                        </a:rPr>
                        <a:t>Statins</a:t>
                      </a:r>
                    </a:p>
                  </a:txBody>
                  <a:tcPr marL="128016" marR="128016" anchor="ctr">
                    <a:solidFill>
                      <a:srgbClr val="FFFFFF"/>
                    </a:solidFill>
                  </a:tcPr>
                </a:tc>
                <a:tc>
                  <a:txBody>
                    <a:bodyPr/>
                    <a:lstStyle/>
                    <a:p>
                      <a:pPr algn="l"/>
                      <a:r>
                        <a:rPr sz="1900" b="0" i="0">
                          <a:solidFill>
                            <a:srgbClr val="15201E"/>
                          </a:solidFill>
                          <a:latin typeface="Segoe UI"/>
                        </a:rPr>
                        <a:t>Control cholesterol and slow plaque buildup.</a:t>
                      </a:r>
                    </a:p>
                  </a:txBody>
                  <a:tcPr marL="128016" marR="128016" anchor="ctr">
                    <a:solidFill>
                      <a:srgbClr val="FFFFFF"/>
                    </a:solidFill>
                  </a:tcPr>
                </a:tc>
                <a:tc>
                  <a:txBody>
                    <a:bodyPr/>
                    <a:lstStyle/>
                    <a:p>
                      <a:pPr algn="l"/>
                      <a:r>
                        <a:rPr sz="1900" b="0" i="0">
                          <a:solidFill>
                            <a:srgbClr val="15201E"/>
                          </a:solidFill>
                          <a:latin typeface="Segoe UI"/>
                        </a:rPr>
                        <a:t>High risk, or diagnosed disease.</a:t>
                      </a:r>
                    </a:p>
                  </a:txBody>
                  <a:tcPr marL="128016" marR="128016" anchor="ctr">
                    <a:solidFill>
                      <a:srgbClr val="FFFFFF"/>
                    </a:solidFill>
                  </a:tcPr>
                </a:tc>
              </a:tr>
              <a:tr h="640080">
                <a:tc>
                  <a:txBody>
                    <a:bodyPr/>
                    <a:lstStyle/>
                    <a:p>
                      <a:pPr algn="l"/>
                      <a:r>
                        <a:rPr sz="1900" b="1" i="0">
                          <a:solidFill>
                            <a:srgbClr val="15201E"/>
                          </a:solidFill>
                          <a:latin typeface="Segoe UI"/>
                        </a:rPr>
                        <a:t>Low-dose aspirin</a:t>
                      </a:r>
                    </a:p>
                  </a:txBody>
                  <a:tcPr marL="128016" marR="128016" anchor="ctr">
                    <a:solidFill>
                      <a:srgbClr val="FFFFFF"/>
                    </a:solidFill>
                  </a:tcPr>
                </a:tc>
                <a:tc>
                  <a:txBody>
                    <a:bodyPr/>
                    <a:lstStyle/>
                    <a:p>
                      <a:pPr algn="l"/>
                      <a:r>
                        <a:rPr sz="1900" b="0" i="0">
                          <a:solidFill>
                            <a:srgbClr val="15201E"/>
                          </a:solidFill>
                          <a:latin typeface="Segoe UI"/>
                        </a:rPr>
                        <a:t>Helps prevent another heart attack or stroke.</a:t>
                      </a:r>
                    </a:p>
                  </a:txBody>
                  <a:tcPr marL="128016" marR="128016" anchor="ctr">
                    <a:solidFill>
                      <a:srgbClr val="FFFFFF"/>
                    </a:solidFill>
                  </a:tcPr>
                </a:tc>
                <a:tc>
                  <a:txBody>
                    <a:bodyPr/>
                    <a:lstStyle/>
                    <a:p>
                      <a:pPr algn="l"/>
                      <a:r>
                        <a:rPr sz="1900" b="0" i="0">
                          <a:solidFill>
                            <a:srgbClr val="15201E"/>
                          </a:solidFill>
                          <a:latin typeface="Segoe UI"/>
                        </a:rPr>
                        <a:t>After a heart attack or stroke; not with high bleeding risk.</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Statins slow plaque; aspirin helps prevent another attack.</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NHLBI, Coronary Heart Disease — Treatment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Procedures restore blood flow when needed</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a:tableStyleId>{5C22544A-7EE6-4342-B048-85BDC9FD1C3A}</a:tableStyleId>
              </a:tblPr>
              <a:tblGrid>
                <a:gridCol w="2726593"/>
                <a:gridCol w="4324941"/>
                <a:gridCol w="4042880"/>
              </a:tblGrid>
              <a:tr h="640080">
                <a:tc>
                  <a:txBody>
                    <a:bodyPr/>
                    <a:lstStyle/>
                    <a:p>
                      <a:pPr algn="l"/>
                      <a:r>
                        <a:rPr sz="1400" b="1" i="0">
                          <a:solidFill>
                            <a:srgbClr val="46524F"/>
                          </a:solidFill>
                          <a:latin typeface="Segoe UI"/>
                        </a:rPr>
                        <a:t>Approach</a:t>
                      </a:r>
                    </a:p>
                  </a:txBody>
                  <a:tcPr marL="128016" marR="128016" anchor="ctr">
                    <a:solidFill>
                      <a:srgbClr val="EFECE4"/>
                    </a:solidFill>
                  </a:tcPr>
                </a:tc>
                <a:tc>
                  <a:txBody>
                    <a:bodyPr/>
                    <a:lstStyle/>
                    <a:p>
                      <a:pPr algn="l"/>
                      <a:r>
                        <a:rPr sz="1400" b="1" i="0">
                          <a:solidFill>
                            <a:srgbClr val="46524F"/>
                          </a:solidFill>
                          <a:latin typeface="Segoe UI"/>
                        </a:rPr>
                        <a:t>What it does</a:t>
                      </a:r>
                    </a:p>
                  </a:txBody>
                  <a:tcPr marL="128016" marR="128016" anchor="ctr">
                    <a:solidFill>
                      <a:srgbClr val="EFECE4"/>
                    </a:solidFill>
                  </a:tcPr>
                </a:tc>
                <a:tc>
                  <a:txBody>
                    <a:bodyPr/>
                    <a:lstStyle/>
                    <a:p>
                      <a:pPr algn="l"/>
                      <a:r>
                        <a:rPr sz="1400" b="1" i="0">
                          <a:solidFill>
                            <a:srgbClr val="46524F"/>
                          </a:solidFill>
                          <a:latin typeface="Segoe UI"/>
                        </a:rPr>
                        <a:t>When it is used</a:t>
                      </a:r>
                    </a:p>
                  </a:txBody>
                  <a:tcPr marL="128016" marR="128016" anchor="ctr">
                    <a:solidFill>
                      <a:srgbClr val="EFECE4"/>
                    </a:solidFill>
                  </a:tcPr>
                </a:tc>
              </a:tr>
              <a:tr h="640080">
                <a:tc>
                  <a:txBody>
                    <a:bodyPr/>
                    <a:lstStyle/>
                    <a:p>
                      <a:pPr algn="l"/>
                      <a:r>
                        <a:rPr sz="1900" b="1" i="0">
                          <a:solidFill>
                            <a:srgbClr val="15201E"/>
                          </a:solidFill>
                          <a:latin typeface="Segoe UI"/>
                        </a:rPr>
                        <a:t>Nitrates</a:t>
                      </a:r>
                    </a:p>
                  </a:txBody>
                  <a:tcPr marL="128016" marR="128016" anchor="ctr">
                    <a:solidFill>
                      <a:srgbClr val="FFFFFF"/>
                    </a:solidFill>
                  </a:tcPr>
                </a:tc>
                <a:tc>
                  <a:txBody>
                    <a:bodyPr/>
                    <a:lstStyle/>
                    <a:p>
                      <a:pPr algn="l"/>
                      <a:r>
                        <a:rPr sz="1900" b="0" i="0">
                          <a:solidFill>
                            <a:srgbClr val="15201E"/>
                          </a:solidFill>
                          <a:latin typeface="Segoe UI"/>
                        </a:rPr>
                        <a:t>Widen the arteries and relieve angina.</a:t>
                      </a:r>
                    </a:p>
                  </a:txBody>
                  <a:tcPr marL="128016" marR="128016" anchor="ctr">
                    <a:solidFill>
                      <a:srgbClr val="FFFFFF"/>
                    </a:solidFill>
                  </a:tcPr>
                </a:tc>
                <a:tc>
                  <a:txBody>
                    <a:bodyPr/>
                    <a:lstStyle/>
                    <a:p>
                      <a:pPr algn="l"/>
                      <a:r>
                        <a:rPr sz="1900" b="0" i="0">
                          <a:solidFill>
                            <a:srgbClr val="15201E"/>
                          </a:solidFill>
                          <a:latin typeface="Segoe UI"/>
                        </a:rPr>
                        <a:t>Chest pain from narrowed arteries.</a:t>
                      </a:r>
                    </a:p>
                  </a:txBody>
                  <a:tcPr marL="128016" marR="128016" anchor="ctr">
                    <a:solidFill>
                      <a:srgbClr val="FFFFFF"/>
                    </a:solidFill>
                  </a:tcPr>
                </a:tc>
              </a:tr>
              <a:tr h="640080">
                <a:tc>
                  <a:txBody>
                    <a:bodyPr/>
                    <a:lstStyle/>
                    <a:p>
                      <a:pPr algn="l"/>
                      <a:r>
                        <a:rPr sz="1900" b="1" i="0">
                          <a:solidFill>
                            <a:srgbClr val="15201E"/>
                          </a:solidFill>
                          <a:latin typeface="Segoe UI"/>
                        </a:rPr>
                        <a:t>Angioplasty and stent</a:t>
                      </a:r>
                    </a:p>
                  </a:txBody>
                  <a:tcPr marL="128016" marR="128016" anchor="ctr">
                    <a:solidFill>
                      <a:srgbClr val="FFFFFF"/>
                    </a:solidFill>
                  </a:tcPr>
                </a:tc>
                <a:tc>
                  <a:txBody>
                    <a:bodyPr/>
                    <a:lstStyle/>
                    <a:p>
                      <a:pPr algn="l"/>
                      <a:r>
                        <a:rPr sz="1900" b="0" i="0">
                          <a:solidFill>
                            <a:srgbClr val="15201E"/>
                          </a:solidFill>
                          <a:latin typeface="Segoe UI"/>
                        </a:rPr>
                        <a:t>Open a narrowed or blocked artery.</a:t>
                      </a:r>
                    </a:p>
                  </a:txBody>
                  <a:tcPr marL="128016" marR="128016" anchor="ctr">
                    <a:solidFill>
                      <a:srgbClr val="FFFFFF"/>
                    </a:solidFill>
                  </a:tcPr>
                </a:tc>
                <a:tc>
                  <a:txBody>
                    <a:bodyPr/>
                    <a:lstStyle/>
                    <a:p>
                      <a:pPr algn="l"/>
                      <a:r>
                        <a:rPr sz="1900" b="0" i="0">
                          <a:solidFill>
                            <a:srgbClr val="15201E"/>
                          </a:solidFill>
                          <a:latin typeface="Segoe UI"/>
                        </a:rPr>
                        <a:t>Significant blockages.</a:t>
                      </a:r>
                    </a:p>
                  </a:txBody>
                  <a:tcPr marL="128016" marR="128016" anchor="ctr">
                    <a:solidFill>
                      <a:srgbClr val="FFFFFF"/>
                    </a:solidFill>
                  </a:tcPr>
                </a:tc>
              </a:tr>
              <a:tr h="640080">
                <a:tc>
                  <a:txBody>
                    <a:bodyPr/>
                    <a:lstStyle/>
                    <a:p>
                      <a:pPr algn="l"/>
                      <a:r>
                        <a:rPr sz="1900" b="1" i="0">
                          <a:solidFill>
                            <a:srgbClr val="15201E"/>
                          </a:solidFill>
                          <a:latin typeface="Segoe UI"/>
                        </a:rPr>
                        <a:t>Bypass surgery (CABG)</a:t>
                      </a:r>
                    </a:p>
                  </a:txBody>
                  <a:tcPr marL="128016" marR="128016" anchor="ctr">
                    <a:solidFill>
                      <a:srgbClr val="FFFFFF"/>
                    </a:solidFill>
                  </a:tcPr>
                </a:tc>
                <a:tc>
                  <a:txBody>
                    <a:bodyPr/>
                    <a:lstStyle/>
                    <a:p>
                      <a:pPr algn="l"/>
                      <a:r>
                        <a:rPr sz="1900" b="0" i="0">
                          <a:solidFill>
                            <a:srgbClr val="15201E"/>
                          </a:solidFill>
                          <a:latin typeface="Segoe UI"/>
                        </a:rPr>
                        <a:t>Routes blood around blocked arteries.</a:t>
                      </a:r>
                    </a:p>
                  </a:txBody>
                  <a:tcPr marL="128016" marR="128016" anchor="ctr">
                    <a:solidFill>
                      <a:srgbClr val="FFFFFF"/>
                    </a:solidFill>
                  </a:tcPr>
                </a:tc>
                <a:tc>
                  <a:txBody>
                    <a:bodyPr/>
                    <a:lstStyle/>
                    <a:p>
                      <a:pPr algn="l"/>
                      <a:r>
                        <a:rPr sz="1900" b="0" i="0">
                          <a:solidFill>
                            <a:srgbClr val="15201E"/>
                          </a:solidFill>
                          <a:latin typeface="Segoe UI"/>
                        </a:rPr>
                        <a:t>Severe disease in several arteries.</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Stents and bypass are for significant or severe blockages.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NCCIH, Chelation for Coronary Heart Disease: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 proposes chelation instead</a:t>
            </a:r>
          </a:p>
        </p:txBody>
      </p:sp>
      <p:sp>
        <p:nvSpPr>
          <p:cNvPr id="8" name="Rounded Rectangle 7"/>
          <p:cNvSpPr/>
          <p:nvPr/>
        </p:nvSpPr>
        <p:spPr>
          <a:xfrm>
            <a:off x="548640"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3383280"/>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28800"/>
            <a:ext cx="5120640" cy="822960"/>
          </a:xfrm>
          <a:prstGeom prst="rect">
            <a:avLst/>
          </a:prstGeom>
          <a:noFill/>
        </p:spPr>
        <p:txBody>
          <a:bodyPr wrap="square" lIns="18288" rIns="18288" tIns="18288" bIns="18288" anchor="t">
            <a:spAutoFit/>
          </a:bodyPr>
          <a:lstStyle/>
          <a:p>
            <a:pPr algn="l"/>
            <a:r>
              <a:rPr sz="2100" b="1" i="0">
                <a:solidFill>
                  <a:srgbClr val="15201E"/>
                </a:solidFill>
                <a:latin typeface="Segoe UI"/>
              </a:rPr>
              <a:t>EDTA chelation instead of a stent or bypass</a:t>
            </a:r>
          </a:p>
        </p:txBody>
      </p:sp>
      <p:sp>
        <p:nvSpPr>
          <p:cNvPr id="11" name="TextBox 10"/>
          <p:cNvSpPr txBox="1"/>
          <p:nvPr/>
        </p:nvSpPr>
        <p:spPr>
          <a:xfrm>
            <a:off x="868680" y="2651760"/>
            <a:ext cx="5120640" cy="320040"/>
          </a:xfrm>
          <a:prstGeom prst="rect">
            <a:avLst/>
          </a:prstGeom>
          <a:noFill/>
        </p:spPr>
        <p:txBody>
          <a:bodyPr wrap="square" lIns="18288" rIns="18288" tIns="18288" bIns="18288" anchor="t">
            <a:spAutoFit/>
          </a:bodyPr>
          <a:lstStyle/>
          <a:p>
            <a:pPr algn="l"/>
            <a:r>
              <a:rPr sz="1250" b="1" i="0">
                <a:solidFill>
                  <a:srgbClr val="5F6A67"/>
                </a:solidFill>
                <a:latin typeface="Segoe UI"/>
              </a:rPr>
              <a:t>The clinic's stated rationale</a:t>
            </a:r>
          </a:p>
        </p:txBody>
      </p:sp>
      <p:sp>
        <p:nvSpPr>
          <p:cNvPr id="12" name="TextBox 11"/>
          <p:cNvSpPr txBox="1"/>
          <p:nvPr/>
        </p:nvSpPr>
        <p:spPr>
          <a:xfrm>
            <a:off x="868680" y="2971800"/>
            <a:ext cx="5120640" cy="1645920"/>
          </a:xfrm>
          <a:prstGeom prst="rect">
            <a:avLst/>
          </a:prstGeom>
          <a:noFill/>
        </p:spPr>
        <p:txBody>
          <a:bodyPr wrap="square" lIns="18288" rIns="18288" tIns="18288" bIns="18288" anchor="t">
            <a:spAutoFit/>
          </a:bodyPr>
          <a:lstStyle/>
          <a:p>
            <a:pPr algn="l"/>
            <a:r>
              <a:rPr sz="1500" b="0" i="0">
                <a:solidFill>
                  <a:srgbClr val="46524F"/>
                </a:solidFill>
                <a:latin typeface="Segoe UI"/>
              </a:rPr>
              <a:t>The note states that heart disease is caused by "micro clot and micro plaques" and that angioplasty, bypass and "blocker drugs" cannot treat it. The product sheet cites the first NIH trial, where people with diabetes did better on chelation.</a:t>
            </a:r>
          </a:p>
        </p:txBody>
      </p:sp>
      <p:sp>
        <p:nvSpPr>
          <p:cNvPr id="13" name="TextBox 12"/>
          <p:cNvSpPr txBox="1"/>
          <p:nvPr/>
        </p:nvSpPr>
        <p:spPr>
          <a:xfrm>
            <a:off x="868680" y="4663440"/>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4" name="Rounded Rectangle 13"/>
          <p:cNvSpPr/>
          <p:nvPr/>
        </p:nvSpPr>
        <p:spPr>
          <a:xfrm>
            <a:off x="6263640" y="1856232"/>
            <a:ext cx="2651760" cy="347472"/>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Evidence points the other way</a:t>
            </a:r>
          </a:p>
        </p:txBody>
      </p:sp>
      <p:sp>
        <p:nvSpPr>
          <p:cNvPr id="15" name="TextBox 14"/>
          <p:cNvSpPr txBox="1"/>
          <p:nvPr/>
        </p:nvSpPr>
        <p:spPr>
          <a:xfrm>
            <a:off x="6263640" y="2331720"/>
            <a:ext cx="5196535" cy="1097280"/>
          </a:xfrm>
          <a:prstGeom prst="rect">
            <a:avLst/>
          </a:prstGeom>
          <a:noFill/>
        </p:spPr>
        <p:txBody>
          <a:bodyPr wrap="square" lIns="18288" rIns="18288" tIns="18288" bIns="18288" anchor="t">
            <a:spAutoFit/>
          </a:bodyPr>
          <a:lstStyle/>
          <a:p>
            <a:pPr algn="l"/>
            <a:r>
              <a:rPr sz="1700" b="0" i="0">
                <a:solidFill>
                  <a:srgbClr val="15201E"/>
                </a:solidFill>
                <a:latin typeface="Segoe UI"/>
              </a:rPr>
              <a:t>TACT2 (2024): 35.6% events with EDTA vs 35.7% with placebo.</a:t>
            </a:r>
          </a:p>
        </p:txBody>
      </p:sp>
      <p:sp>
        <p:nvSpPr>
          <p:cNvPr id="16" name="TextBox 15"/>
          <p:cNvSpPr txBox="1"/>
          <p:nvPr/>
        </p:nvSpPr>
        <p:spPr>
          <a:xfrm>
            <a:off x="6263640" y="3474720"/>
            <a:ext cx="5196535" cy="320040"/>
          </a:xfrm>
          <a:prstGeom prst="rect">
            <a:avLst/>
          </a:prstGeom>
          <a:noFill/>
        </p:spPr>
        <p:txBody>
          <a:bodyPr wrap="square" lIns="18288" rIns="18288" tIns="18288" bIns="18288" anchor="t">
            <a:spAutoFit/>
          </a:bodyPr>
          <a:lstStyle/>
          <a:p>
            <a:pPr algn="l"/>
            <a:r>
              <a:rPr sz="1250" b="1" i="0">
                <a:solidFill>
                  <a:srgbClr val="5F6A67"/>
                </a:solidFill>
                <a:latin typeface="Segoe UI"/>
              </a:rPr>
              <a:t>What this means for you</a:t>
            </a:r>
          </a:p>
        </p:txBody>
      </p:sp>
      <p:sp>
        <p:nvSpPr>
          <p:cNvPr id="17" name="TextBox 16"/>
          <p:cNvSpPr txBox="1"/>
          <p:nvPr/>
        </p:nvSpPr>
        <p:spPr>
          <a:xfrm>
            <a:off x="6263640" y="3794760"/>
            <a:ext cx="5196535" cy="1188720"/>
          </a:xfrm>
          <a:prstGeom prst="rect">
            <a:avLst/>
          </a:prstGeom>
          <a:noFill/>
        </p:spPr>
        <p:txBody>
          <a:bodyPr wrap="square" lIns="18288" rIns="18288" tIns="18288" bIns="18288" anchor="t">
            <a:spAutoFit/>
          </a:bodyPr>
          <a:lstStyle/>
          <a:p>
            <a:pPr algn="l"/>
            <a:r>
              <a:rPr sz="1500" b="0" i="0">
                <a:solidFill>
                  <a:srgbClr val="46524F"/>
                </a:solidFill>
                <a:latin typeface="Segoe UI"/>
              </a:rPr>
              <a:t>Chelation can cause dangerously low calcium and kidney damage. Do not delay or refuse a recommended stent, bypass or heart medicine in favor of it. If you are considering it, discuss it with your cardiologist first.</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 clinic's documents call stents, bypass and medicines ineffective.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Chelation for Coronary Heart Disease: What You Need To Know; NCCIH, Questions and Answers: The NIH Trials of EDTA Chelation Therapy for Coronary Heart Disease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Two NIH trials tested chelation</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People who had a cardiac event during the trial</a:t>
            </a:r>
          </a:p>
        </p:txBody>
      </p:sp>
      <p:sp>
        <p:nvSpPr>
          <p:cNvPr id="9" name="Rectangle 8"/>
          <p:cNvSpPr/>
          <p:nvPr/>
        </p:nvSpPr>
        <p:spPr>
          <a:xfrm>
            <a:off x="685800" y="2011680"/>
            <a:ext cx="219456" cy="219456"/>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96696" y="1947672"/>
            <a:ext cx="2377440" cy="347472"/>
          </a:xfrm>
          <a:prstGeom prst="rect">
            <a:avLst/>
          </a:prstGeom>
          <a:noFill/>
        </p:spPr>
        <p:txBody>
          <a:bodyPr wrap="square" lIns="18288" rIns="18288" tIns="18288" bIns="18288" anchor="t">
            <a:spAutoFit/>
          </a:bodyPr>
          <a:lstStyle/>
          <a:p>
            <a:pPr algn="l"/>
            <a:r>
              <a:rPr sz="1500" b="0" i="0">
                <a:solidFill>
                  <a:srgbClr val="46524F"/>
                </a:solidFill>
                <a:latin typeface="Segoe UI"/>
              </a:rPr>
              <a:t>EDTA chelation</a:t>
            </a:r>
          </a:p>
        </p:txBody>
      </p:sp>
      <p:sp>
        <p:nvSpPr>
          <p:cNvPr id="11" name="Rectangle 10"/>
          <p:cNvSpPr/>
          <p:nvPr/>
        </p:nvSpPr>
        <p:spPr>
          <a:xfrm>
            <a:off x="3429000" y="2011680"/>
            <a:ext cx="219456" cy="219456"/>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739896" y="1947672"/>
            <a:ext cx="2377440" cy="347472"/>
          </a:xfrm>
          <a:prstGeom prst="rect">
            <a:avLst/>
          </a:prstGeom>
          <a:noFill/>
        </p:spPr>
        <p:txBody>
          <a:bodyPr wrap="square" lIns="18288" rIns="18288" tIns="18288" bIns="18288" anchor="t">
            <a:spAutoFit/>
          </a:bodyPr>
          <a:lstStyle/>
          <a:p>
            <a:pPr algn="l"/>
            <a:r>
              <a:rPr sz="1500" b="0" i="0">
                <a:solidFill>
                  <a:srgbClr val="46524F"/>
                </a:solidFill>
                <a:latin typeface="Segoe UI"/>
              </a:rPr>
              <a:t>Placebo</a:t>
            </a:r>
          </a:p>
        </p:txBody>
      </p:sp>
      <p:graphicFrame>
        <p:nvGraphicFramePr>
          <p:cNvPr id="13" name="Chart 12"/>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4" name="Rounded Rectangle 13"/>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Who was studied, and what each group received</a:t>
            </a:r>
          </a:p>
        </p:txBody>
      </p:sp>
      <p:sp>
        <p:nvSpPr>
          <p:cNvPr id="16" name="TextBox 15"/>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1" i="0">
                <a:solidFill>
                  <a:srgbClr val="15201E"/>
                </a:solidFill>
                <a:latin typeface="Segoe UI"/>
              </a:rPr>
              <a:t>TACT (first trial):</a:t>
            </a:r>
            <a:r>
              <a:rPr sz="1250" b="0" i="0">
                <a:solidFill>
                  <a:srgbClr val="15201E"/>
                </a:solidFill>
                <a:latin typeface="Segoe UI"/>
              </a:rPr>
              <a:t> 1,708 adults aged 50 or older who had had a heart attack; 40 infusions of EDTA or placebo, without knowing which.</a:t>
            </a:r>
          </a:p>
          <a:p>
            <a:pPr algn="l">
              <a:spcAft>
                <a:spcPts val="937"/>
              </a:spcAft>
            </a:pPr>
            <a:r>
              <a:rPr sz="1250" b="1" i="0">
                <a:solidFill>
                  <a:srgbClr val="15201E"/>
                </a:solidFill>
                <a:latin typeface="Segoe UI"/>
              </a:rPr>
              <a:t>Why a second trial:</a:t>
            </a:r>
            <a:r>
              <a:rPr sz="1250" b="0" i="0">
                <a:solidFill>
                  <a:srgbClr val="15201E"/>
                </a:solidFill>
                <a:latin typeface="Segoe UI"/>
              </a:rPr>
              <a:t> the TACT benefit appeared only in people with diabetes.</a:t>
            </a:r>
          </a:p>
          <a:p>
            <a:pPr algn="l">
              <a:spcAft>
                <a:spcPts val="937"/>
              </a:spcAft>
            </a:pPr>
            <a:r>
              <a:rPr sz="1250" b="1" i="0">
                <a:solidFill>
                  <a:srgbClr val="15201E"/>
                </a:solidFill>
                <a:latin typeface="Segoe UI"/>
              </a:rPr>
              <a:t>TACT2 (second trial):</a:t>
            </a:r>
            <a:r>
              <a:rPr sz="1250" b="0" i="0">
                <a:solidFill>
                  <a:srgbClr val="15201E"/>
                </a:solidFill>
                <a:latin typeface="Segoe UI"/>
              </a:rPr>
              <a:t> adults aged 50 or older with diabetes and a past heart attack, 2016–2023.</a:t>
            </a:r>
          </a:p>
        </p:txBody>
      </p:sp>
      <p:sp>
        <p:nvSpPr>
          <p:cNvPr id="17" name="Rounded Rectangle 16"/>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These are results from research trials in these participants. They are not evidence for any ProperHealth, Clarkson or clinic service.</a:t>
            </a:r>
          </a:p>
        </p:txBody>
      </p:sp>
      <p:sp>
        <p:nvSpPr>
          <p:cNvPr id="19" name="Rounded Rectangle 1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TACT2: 35.6% events with EDTA, 35.7% with placebo.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NCCIH, Chelation for Coronary Heart Disease: What You Need To Know</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6300" b="0" i="0">
                <a:solidFill>
                  <a:srgbClr val="0A3F3C"/>
                </a:solidFill>
                <a:latin typeface="Georgia"/>
              </a:rPr>
              <a:t>35.6% vs 35.7%</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Heart events with EDTA vs placebo in TACT2 (2024).</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Lead fell</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EDTA removed lead from the blood, but heart events did not change.</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real chemical effect is not the same as a heart benefit.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U.S. Code of Federal Regulations, Maximum acceptable level of ozone; U.S. Food and Drug Administration, Leaders of “Genesis II Church of Health and Healing,” who sold toxic bleach as fake “miracle” cure, sentenced</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Other heart remedies in the clinic's documents</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Lumbrokinase to "bypass the bypass"</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2" name="Rounded Rectangle 11"/>
          <p:cNvSpPr/>
          <p:nvPr/>
        </p:nvSpPr>
        <p:spPr>
          <a:xfrm>
            <a:off x="6263640"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No NIH or FDA evaluation found.</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Ozone, chlorine dioxide and DMSO</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8" name="Rounded Rectangle 17"/>
          <p:cNvSpPr/>
          <p:nvPr/>
        </p:nvSpPr>
        <p:spPr>
          <a:xfrm>
            <a:off x="6263640" y="3593592"/>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Regulator safety warning</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Regulator warnings for ozone and chlorine dioxide.</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No evaluation for lumbrokinase; regulator warnings for ozone and chlorine dioxide.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NCCIH, Chelation for Coronary Heart Disease: What You Need To Know; U.S. Food and Drug Administration, Questions and Answers on Unapproved Chelation Products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Before considering chelation</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Talk to your cardiologist first</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Keep taking prescribed heart medicines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Know the risks: low calcium, kidney damage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Avoid home chelation products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Never let an alternative delay a recommended stent or bypass.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Chest pain over a few minutes: call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Sudden breathlessness or fainting: call 911</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New or worsening angina: call 911</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After chelation: little urine, cramps or tingling</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Swallowed bleach or chlorine dioxide: Poison Control</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Chest pain lasting minutes is an emergency: call 911.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Coronary Heart Disease — Treatment; NCCIH, Chelation for Coronary Heart Disease: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Five steps for this month</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Know your numbers</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Keep taking prescribed heart medicines</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Bring every supplement and therapy to your visit</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Move more, and stop smoking</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your cardiologist about chelation first</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knowing your cholesterol and blood pressure.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NHLBI — What Is Coronary Heart Disease?</a:t>
            </a:r>
          </a:p>
          <a:p>
            <a:pPr algn="l">
              <a:spcAft>
                <a:spcPts val="1200"/>
              </a:spcAft>
            </a:pPr>
            <a:r>
              <a:rPr sz="1600" b="0" i="0">
                <a:solidFill>
                  <a:srgbClr val="46524F"/>
                </a:solidFill>
                <a:latin typeface="Segoe UI"/>
              </a:rPr>
              <a:t>NHLBI — Coronary Heart Disease — Treatment</a:t>
            </a:r>
          </a:p>
          <a:p>
            <a:pPr algn="l">
              <a:spcAft>
                <a:spcPts val="1200"/>
              </a:spcAft>
            </a:pPr>
            <a:r>
              <a:rPr sz="1600" b="0" i="0">
                <a:solidFill>
                  <a:srgbClr val="46524F"/>
                </a:solidFill>
                <a:latin typeface="Segoe UI"/>
              </a:rPr>
              <a:t>NCCIH — Chelation for Coronary Heart Disease: What You Need To Know</a:t>
            </a:r>
          </a:p>
          <a:p>
            <a:pPr algn="l">
              <a:spcAft>
                <a:spcPts val="1200"/>
              </a:spcAft>
            </a:pPr>
            <a:r>
              <a:rPr sz="1600" b="0" i="0">
                <a:solidFill>
                  <a:srgbClr val="46524F"/>
                </a:solidFill>
                <a:latin typeface="Segoe UI"/>
              </a:rPr>
              <a:t>NCCIH — Questions and Answers: The NIH Trials of EDTA Chelation Therapy for Coronary Heart Disease</a:t>
            </a:r>
          </a:p>
          <a:p>
            <a:pPr algn="l">
              <a:spcAft>
                <a:spcPts val="1200"/>
              </a:spcAft>
            </a:pPr>
            <a:r>
              <a:rPr sz="1600" b="0" i="0">
                <a:solidFill>
                  <a:srgbClr val="46524F"/>
                </a:solidFill>
                <a:latin typeface="Segoe UI"/>
              </a:rPr>
              <a:t>U.S. Food and Drug Administration — Questions and Answers on Unapproved Chelation Products</a:t>
            </a:r>
          </a:p>
          <a:p>
            <a:pPr algn="l">
              <a:spcAft>
                <a:spcPts val="1200"/>
              </a:spcAft>
            </a:pPr>
            <a:r>
              <a:rPr sz="1600" b="0" i="0">
                <a:solidFill>
                  <a:srgbClr val="46524F"/>
                </a:solidFill>
                <a:latin typeface="Segoe UI"/>
              </a:rPr>
              <a:t>U.S. Code of Federal Regulations — Maximum acceptable level of ozone</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Food and Drug Administration — Leaders of “Genesis II Church of Health and Healing,” who sold toxic bleach as fake “miracle” cure, sentenced</a:t>
            </a:r>
          </a:p>
          <a:p>
            <a:pPr algn="l">
              <a:spcAft>
                <a:spcPts val="1200"/>
              </a:spcAft>
            </a:pPr>
            <a:r>
              <a:rPr sz="1600" b="0" i="0">
                <a:solidFill>
                  <a:srgbClr val="46524F"/>
                </a:solidFill>
                <a:latin typeface="Segoe UI"/>
              </a:rPr>
              <a:t>Pakistan Institute of Medical Advancement — "HEART DISEASES" note and "ED-JECT" EDTA product sheet</a:t>
            </a:r>
          </a:p>
          <a:p>
            <a:pPr algn="l">
              <a:spcAft>
                <a:spcPts val="1200"/>
              </a:spcAft>
            </a:pPr>
            <a:r>
              <a:rPr sz="1600" b="0" i="0">
                <a:solidFill>
                  <a:srgbClr val="46524F"/>
                </a:solidFill>
                <a:latin typeface="Segoe UI"/>
              </a:rPr>
              <a:t>Pakistan Institute of Medical Advancement — Printed brochure set, 8 pages (pages cited individually)</a:t>
            </a:r>
          </a:p>
          <a:p>
            <a:pPr algn="l">
              <a:spcAft>
                <a:spcPts val="1200"/>
              </a:spcAft>
            </a:pPr>
            <a:r>
              <a:rPr sz="1600" b="0" i="0">
                <a:solidFill>
                  <a:srgbClr val="46524F"/>
                </a:solidFill>
                <a:latin typeface="Segoe UI"/>
              </a:rPr>
              <a:t>Pakistan Institute of Medical Advancement — Urdu trifold brochure (quoted in ProperHealth's English translation)</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8 more warning-sign sources.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HEART DISEASE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14</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cardiologist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is my risk, and which numbers should I watch?</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does each of my heart medicines do?</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 stent or bypass recommended for me, and why?</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would chelation add, and what are its risks for me?</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