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علامات والے بالغ</c:v>
                </c:pt>
              </c:strCache>
            </c:strRef>
          </c:tx>
          <c:spPr>
            <a:solidFill>
              <a:srgbClr val="0E5753"/>
            </a:solidFill>
          </c:spPr>
          <c:cat>
            <c:strRef>
              <c:f>Sheet1!$A$2:$A$3</c:f>
              <c:strCache>
                <c:ptCount val="2"/>
                <c:pt idx="0">
                  <c:v>60 سال یا زیادہ</c:v>
                </c:pt>
                <c:pt idx="1">
                  <c:v>تمام بالغ</c:v>
                </c:pt>
              </c:strCache>
            </c:strRef>
          </c:cat>
          <c:val>
            <c:numRef>
              <c:f>Sheet1!$B$2:$B$3</c:f>
              <c:numCache>
                <c:formatCode>General</c:formatCode>
                <c:ptCount val="2"/>
                <c:pt idx="0">
                  <c:v>33</c:v>
                </c:pt>
                <c:pt idx="1">
                  <c:v>16</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4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قبض کو آسان زبان میں سمجھاتی ہے: قبض کسے کہتے ہیں، یہ کیوں ہوتی ہے، پہلے کیا آزمائیں، اور قبض کشا دوائیں کیسے مختلف ہیں۔ ان سلائیڈز کی ہر بات صحتِ عامہ کے ذرائع سے ہے، اور ہر سلائیڈ پر ماخذ درج ہے۔ اپنی دواؤں کے سوالات فارماسسٹ یا معالج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حاضرین سے پوچھیں کہ کتنوں کے گھر قبض کشا دوا ہے، اور کتنوں کو اس کی قسم معلوم ہے۔ زیادہ تر قبض کا علاج گھر پر ہو سکتا ہے، فائبر اور پانی سے شروع کر کے۔ قبض کشا دوائیں مختصر مدت کے لیے ہیں، اور قسم اہم ہے۔ آج کی گفتگو کا یہی دھاگا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پہلے ایک فکر دور کریں۔ روزانہ اجابت ضروری نہیں۔ قبض کا مطلب ہے ہفتے میں تین سے کم بار، یا سخت، تکلیف دہ یا ادھوری فراغت۔ ہر شخص کا انداز مختلف ہے۔ اہم بات یہ ہے کہ آپ کے اپنے معمول سے کوئی تبدیلی آئی ہے یا نہیں۔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قبض عام ہے۔ NIDDK کے اندازے کے مطابق ہر سو میں سے تقریباً سولہ بالغوں کو علامات ہوتی ہیں، اور ساٹھ سال یا زیادہ عمر میں ہر سو میں سے تقریباً تینتیس کو۔ اس لیے اگر آپ عمر رسیدہ ہیں اور مشکل میں ہیں تو یہ غیر معمولی نہیں، اور اپنی طبی ٹیم سے ذکر کرنا چاہیے۔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کبھی وجہ پہلے ہی دواؤں کی الماری میں ہوتی ہے۔ کئی عام دوائیں اور سپلیمنٹس قبض بڑھاتے ہیں، جیسے آئرن، بعض اینٹاسڈ، پیشاب آور دوائیں، بلڈ پریشر کی بعض دوائیں، اوپیئڈ درد کش دوائیں اور ڈپریشن کی بعض دوائیں۔ حل انہیں بند کرنا نہیں، بلکہ پوچھنا ہے کہ کیا خوراک یا دوا بدل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وہ ترتیب ہے جو ذرائع بیان کرتے ہیں۔ پہلے فائبر اور پانی۔ پھر سرگرمی اور معمول، بہتر ہے ناشتے کے پندرہ سے پینتالیس منٹ بعد۔ حاجت ہو تو جائیں۔ دوائیں جانچیں۔ اور صرف پھر قبض کشا دوا، تھوڑے عرصے کے لیے، قسم کے مشورے کے ساتھ۔ بہت سے لوگ آخری قدم سے شروع کرتے 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لوگ جو کہتے ہیں کہ فائبر انہیں راس نہیں آتا، اس کی سب سے عام وجہ رفتار ہے۔ ایک ساتھ زیادہ فائبر پیٹ پھولنا اور گیس لاتا ہے۔ ایک وقت میں ایک غذا بڑھائیں، ساتھ زیادہ پانی پئیں، اور اسے پورا موقع دیں۔ چھلکے سمیت پھل، لوبیا اور دالیں اچھے اور عام ذرائع 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قبض کشا دواؤں کی اقسام ایک جیسی نہیں۔ اسپغول حجم بڑھاتا ہے: پانی جذب کر کے بھاری پاخانہ بناتا ہے، اس لیے اسے کم از کم ایک گلاس مشروب کے ساتھ لیں، اور معالج کے بغیر ایک ہفتے سے زیادہ نہیں۔ پولی ایتھیلین گلائکول اوسموٹک ہے: پاخانے میں پانی روکتی ہے، کبھی کبھار کی قبض کے لیے ہے، عموماً دو ہفتے تک، اور اثر میں دو سے چار دن لیتی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سنا محرک ہے جو آنتوں کی حرکت بڑھاتی ہے؛ یہ مختصر مدت کے لیے ہے، معالج کے بغیر ایک ہفتے سے زیادہ نہیں، اور صرف شدید قبض میں یا جب دوسری اقسام ناکام ہوں۔ ڈوکیوسیٹ پاخانہ نرم کر کے آسانی سے خارج کرنے میں مدد دیتی ہے، اور منرل آئل بغیر نسخے کی دوا کے طور پر درج ہے۔ برانڈ نہیں، فعال جزو پڑھیں، اور دوائیں ملانے سے پہلے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زیادہ تر دواؤں کی معلومات کہتی ہیں کہ معالج کے بغیر تقریباً ایک ہفتے سے آگے نہ لیں۔ محرک دوائیں شدید قبض یا دوسرے علاج کی ناکامی کے لیے ہیں۔ اگر کوئی پہلے ہی دوا پر انحصار کرتا ہے تو مشورہ یہ ہے کہ معالج سے آہستہ آہستہ چھوڑنے کی بات کرے۔ وقت کے ساتھ بڑی آنت دوبارہ معمول پر آ جاتی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ان لوگوں کے بارے میں لکھا جو برسوں سے شدید قبض میں مبتلا تھے، اور انہیں سنجیدگی سے لیا۔ وہ خود پر مہربانی، پانی اور فائبر سے شروع کرتے تھے، جو موجودہ رہنمائی سے ملتا ہے۔ ان کے کولونک، انیما، فنگس کش دوا اور ڈیٹاکس کا مواد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قبض کے لیے آنتوں کی صفائی اور ڈیٹاکس کٹس کا بہت اشتہار ہوتا ہے۔ NCCIH کہتا ہے کہ کولونک کے شواہد محدود ہیں، اور بڑی آنت کی صفائی کے مضر اثرات ہو سکتے ہیں، بعض سنگین۔ قبض کشا دواؤں پر چلنے والے ڈیٹاکس پروگرام دست اور پانی کی کمی لا سکتے ہیں۔ یہ اس منصوبے کا حصہ نہیں۔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معالج سے کب ملیں۔ اگر خود دیکھ بھال سے علامات ختم نہ ہوں، یا خاندان میں بڑی آنت یا مقعد کا کینسر رہا ہو۔ اور فوراً خون، پاخانے میں خون، پیٹ میں مسلسل درد، الٹی، بخار، ہوا خارج نہ ہونے، کمر کے نچلے حصے میں درد، یا بلاوجہ وزن کم ہونے پر۔</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اور اس کی فارماسسٹ سے منظوری باقی ہے، اس لیے اسے عمومی رہنمائی کے طور پر پیش کریں اور لوگوں کو ان کی اپنی طبی ٹیم کی طرف رجوع کروائیں۔ پہلا نکتہ رکاوٹ کی نشانی ہو سکتا ہے اور انتظار نہیں کر سکتا۔</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چھوٹے قدم۔ زیادہ پانی کے ساتھ ایک فائبر والی غذا بڑھائیں، ناشتے کے بعد معمول آزمائیں، حاجت ہو تو جائیں، مختصر ڈائری رکھیں، اور دواؤں کی فہرست فارمیسی لائیں۔ ملاقات پر لے جانے کے لیے ڈائری سب سے مفید چیز ہے۔</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تاریخی حصہ ڈاکٹر ماجد علی کے آرکائیو سے ہے، اور جو دعوے ہم نے شامل نہیں کیے وہ بھی وہیں درج ہیں۔ فوری مدد کی علامات ان ذرائع کا بھی حوالہ دیتی ہیں: MedlinePlus — Abdominal pain؛ MedlinePlus — Intestinal obstruction and Ileus؛ NIDDK — Symptoms &amp; Causes of GI Bleeding؛ MedlinePlus — Numbness and tingling۔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مشورہ دیں کہ گھر میں استعمال ہونے والی قبض کشا دوا اور دواؤں کی فہرست ساتھ لائیں۔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قبض: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قبض کسے کہتے ہیں، پہلے کیا آزمائیں، قبض کشا دواؤں کی اقسام کیسے مختلف ہیں، اور معالج سے کب ملیں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Treatment for Constipation</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زیادہ تر ہفتوں میں قبض کشا دوا؟ چیزیں کس ترتیب سے آزمائیں، یہ اہم ہے۔</a:t>
            </a:r>
          </a:p>
        </p:txBody>
      </p:sp>
      <p:sp>
        <p:nvSpPr>
          <p:cNvPr id="8" name="Rectangle 7"/>
          <p:cNvSpPr/>
          <p:nvPr/>
        </p:nvSpPr>
        <p:spPr>
          <a:xfrm>
            <a:off x="11588191" y="3520440"/>
            <a:ext cx="54864" cy="10261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11176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پہلے فائبر، پانی، حرکت اور معمول۔ قبض کشا دوائیں مختصر مدت کے لیے 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Definition &amp; Facts for Constipation; MedlinePlus, Constipation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قبض مشکل کا نام ہے، روزانہ گنتی کا نہیں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ہفتے میں تین سے کم بار اجابت۔</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سخت، خشک یا تکلیف دہ پاخانہ۔</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ادھوری فراغت کا احساس۔</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روزانہ اجابت ضروری نہیں۔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اپنے معمول سے کسی تبدیلی پر توجہ دیں۔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Definition &amp; Facts for Constipation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عمر کے ساتھ قبض زیادہ عام ہو جاتی ہے</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ہر </a:t>
            </a:r>
            <a:r>
              <a:rPr sz="1296" b="0" i="0" lang="en-US">
                <a:solidFill>
                  <a:srgbClr val="5F6A67"/>
                </a:solidFill>
                <a:latin typeface="Segoe UI"/>
              </a:rPr>
              <a:t>‎100‎</a:t>
            </a:r>
            <a:r>
              <a:rPr sz="1296" b="0" i="0" lang="ur-PK">
                <a:solidFill>
                  <a:srgbClr val="5F6A67"/>
                </a:solidFill>
                <a:latin typeface="Segoe UI"/>
                <a:cs typeface="Noto Nastaliq Urdu"/>
              </a:rPr>
              <a:t> بالغوں میں سے قبض کی علامات والے</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یہ اعداد کن کے بارے میں ہیں</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15201E"/>
                </a:solidFill>
                <a:latin typeface="Segoe UI"/>
                <a:cs typeface="Noto Nastaliq Urdu"/>
              </a:rPr>
              <a:t>امریکہ کے بالغ افراد، </a:t>
            </a:r>
            <a:r>
              <a:rPr sz="1200" b="0" i="0" lang="en-US">
                <a:solidFill>
                  <a:srgbClr val="15201E"/>
                </a:solidFill>
                <a:latin typeface="Segoe UI"/>
              </a:rPr>
              <a:t>‎NIDDK‎</a:t>
            </a:r>
            <a:r>
              <a:rPr sz="1200" b="0" i="0" lang="ur-PK">
                <a:solidFill>
                  <a:srgbClr val="15201E"/>
                </a:solidFill>
                <a:latin typeface="Segoe UI"/>
                <a:cs typeface="Noto Nastaliq Urdu"/>
              </a:rPr>
              <a:t> کے اندازے کے مطابق۔</a:t>
            </a:r>
          </a:p>
          <a:p>
            <a:pPr algn="r" rtl="1">
              <a:lnSpc>
                <a:spcPct val="125000"/>
              </a:lnSpc>
              <a:spcAft>
                <a:spcPts val="937"/>
              </a:spcAft>
            </a:pPr>
            <a:r>
              <a:rPr sz="1200" b="0" i="0" lang="ur-PK">
                <a:solidFill>
                  <a:srgbClr val="15201E"/>
                </a:solidFill>
                <a:latin typeface="Segoe UI"/>
                <a:cs typeface="Noto Nastaliq Urdu"/>
              </a:rPr>
              <a:t>دو گروپ: تمام بالغ، اور </a:t>
            </a:r>
            <a:r>
              <a:rPr sz="1200" b="0" i="0" lang="en-US">
                <a:solidFill>
                  <a:srgbClr val="15201E"/>
                </a:solidFill>
                <a:latin typeface="Segoe UI"/>
              </a:rPr>
              <a:t>‎60‎</a:t>
            </a:r>
            <a:r>
              <a:rPr sz="1200" b="0" i="0" lang="ur-PK">
                <a:solidFill>
                  <a:srgbClr val="15201E"/>
                </a:solidFill>
                <a:latin typeface="Segoe UI"/>
                <a:cs typeface="Noto Nastaliq Urdu"/>
              </a:rPr>
              <a:t> سال یا زیادہ عمر کے بالغ۔</a:t>
            </a:r>
          </a:p>
          <a:p>
            <a:pPr algn="r" rtl="1">
              <a:lnSpc>
                <a:spcPct val="125000"/>
              </a:lnSpc>
              <a:spcAft>
                <a:spcPts val="937"/>
              </a:spcAft>
            </a:pPr>
            <a:r>
              <a:rPr sz="1200" b="0" i="0" lang="ur-PK">
                <a:solidFill>
                  <a:srgbClr val="15201E"/>
                </a:solidFill>
                <a:latin typeface="Segoe UI"/>
                <a:cs typeface="Noto Nastaliq Urdu"/>
              </a:rPr>
              <a:t>صرف علامات کے اندازے۔ کسی علاج یا مصنوعات کا موازنہ نہیں کیا گیا۔</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en-US">
                <a:solidFill>
                  <a:srgbClr val="7A5300"/>
                </a:solidFill>
                <a:latin typeface="Segoe UI"/>
              </a:rPr>
              <a:t>‎NIDDK‎</a:t>
            </a:r>
            <a:r>
              <a:rPr sz="1104" b="0" i="0" lang="ur-PK">
                <a:solidFill>
                  <a:srgbClr val="7A5300"/>
                </a:solidFill>
                <a:latin typeface="Segoe UI"/>
                <a:cs typeface="Noto Nastaliq Urdu"/>
              </a:rPr>
              <a:t> کے شائع کردہ آبادی کے اندازے — پراپر ہیلتھ یا کلارکسن کی کسی خدمت کی وضاحت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‎60‎</a:t>
            </a:r>
            <a:r>
              <a:rPr sz="1728" b="0" i="0" lang="ur-PK">
                <a:solidFill>
                  <a:srgbClr val="0A3F3C"/>
                </a:solidFill>
                <a:latin typeface="Segoe UI"/>
                <a:cs typeface="Noto Nastaliq Urdu"/>
              </a:rPr>
              <a:t> سال یا زیادہ عمر کے ہر </a:t>
            </a:r>
            <a:r>
              <a:rPr sz="1728" b="0" i="0" lang="en-US">
                <a:solidFill>
                  <a:srgbClr val="0A3F3C"/>
                </a:solidFill>
                <a:latin typeface="Segoe UI"/>
              </a:rPr>
              <a:t>‎100‎</a:t>
            </a:r>
            <a:r>
              <a:rPr sz="1728" b="0" i="0" lang="ur-PK">
                <a:solidFill>
                  <a:srgbClr val="0A3F3C"/>
                </a:solidFill>
                <a:latin typeface="Segoe UI"/>
                <a:cs typeface="Noto Nastaliq Urdu"/>
              </a:rPr>
              <a:t> میں سے تقریباً </a:t>
            </a:r>
            <a:r>
              <a:rPr sz="1728" b="0" i="0" lang="en-US">
                <a:solidFill>
                  <a:srgbClr val="0A3F3C"/>
                </a:solidFill>
                <a:latin typeface="Segoe UI"/>
              </a:rPr>
              <a:t>‎33‎</a:t>
            </a:r>
            <a:r>
              <a:rPr sz="1728" b="0" i="0" lang="ur-PK">
                <a:solidFill>
                  <a:srgbClr val="0A3F3C"/>
                </a:solidFill>
                <a:latin typeface="Segoe UI"/>
                <a:cs typeface="Noto Nastaliq Urdu"/>
              </a:rPr>
              <a:t> کو علامات ہوتی 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Symptoms &amp; Causes of Constipation; NIDDK, Treatment for Constipation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ہو سکتا ہے آپ کی دوائیں بھی وجہ ہوں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ایلومینیم یا کیلشیم والے اینٹاسڈ؛ آئرن۔</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پیشاب آور دوائیں؛ کیلشیم چینل بلاکر۔</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اوپیئڈ درد کش دوائیں؛ ڈپریشن کی بعض دوائیں۔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پوچھے بغیر کوئی دوا بند نہ کریں۔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دواؤں کی مکمل فہرست فارمیسی لائیں۔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Treatment for Constipation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قدم بہ قدم ترتیب سے آگے بڑھیں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9524756"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753356"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فائبر اور پانی</a:t>
            </a:r>
          </a:p>
        </p:txBody>
      </p:sp>
      <p:sp>
        <p:nvSpPr>
          <p:cNvPr id="11" name="TextBox 10"/>
          <p:cNvSpPr txBox="1"/>
          <p:nvPr/>
        </p:nvSpPr>
        <p:spPr>
          <a:xfrm>
            <a:off x="9753356" y="3611880"/>
            <a:ext cx="1889699"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زیادہ فائبر، آہستہ آہستہ، ساتھ وافر پانی۔</a:t>
            </a:r>
          </a:p>
        </p:txBody>
      </p:sp>
      <p:sp>
        <p:nvSpPr>
          <p:cNvPr id="12" name="Oval 11"/>
          <p:cNvSpPr/>
          <p:nvPr/>
        </p:nvSpPr>
        <p:spPr>
          <a:xfrm>
            <a:off x="8473196"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7223577"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452177"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حرکت اور معمول</a:t>
            </a:r>
          </a:p>
        </p:txBody>
      </p:sp>
      <p:sp>
        <p:nvSpPr>
          <p:cNvPr id="15" name="TextBox 14"/>
          <p:cNvSpPr txBox="1"/>
          <p:nvPr/>
        </p:nvSpPr>
        <p:spPr>
          <a:xfrm>
            <a:off x="7452177" y="3611880"/>
            <a:ext cx="1889699"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باقاعدہ سرگرمی؛ ناشتے کے </a:t>
            </a:r>
            <a:r>
              <a:rPr sz="1344" b="0" i="0" lang="en-US">
                <a:solidFill>
                  <a:srgbClr val="46524F"/>
                </a:solidFill>
                <a:latin typeface="Segoe UI"/>
              </a:rPr>
              <a:t>‎15–45‎</a:t>
            </a:r>
            <a:r>
              <a:rPr sz="1344" b="0" i="0" lang="ur-PK">
                <a:solidFill>
                  <a:srgbClr val="46524F"/>
                </a:solidFill>
                <a:latin typeface="Segoe UI"/>
                <a:cs typeface="Noto Nastaliq Urdu"/>
              </a:rPr>
              <a:t> منٹ بعد کوشش کریں۔</a:t>
            </a:r>
          </a:p>
        </p:txBody>
      </p:sp>
      <p:sp>
        <p:nvSpPr>
          <p:cNvPr id="16" name="Oval 15"/>
          <p:cNvSpPr/>
          <p:nvPr/>
        </p:nvSpPr>
        <p:spPr>
          <a:xfrm>
            <a:off x="617201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4922398"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50998"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حاجت نہ روکیں</a:t>
            </a:r>
          </a:p>
        </p:txBody>
      </p:sp>
      <p:sp>
        <p:nvSpPr>
          <p:cNvPr id="19" name="TextBox 18"/>
          <p:cNvSpPr txBox="1"/>
          <p:nvPr/>
        </p:nvSpPr>
        <p:spPr>
          <a:xfrm>
            <a:off x="5150998" y="3611880"/>
            <a:ext cx="1889699"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حاجت ہو تو جائیں، اور خود کو وقت دیں۔</a:t>
            </a:r>
          </a:p>
        </p:txBody>
      </p:sp>
      <p:sp>
        <p:nvSpPr>
          <p:cNvPr id="20" name="Oval 19"/>
          <p:cNvSpPr/>
          <p:nvPr/>
        </p:nvSpPr>
        <p:spPr>
          <a:xfrm>
            <a:off x="3870838"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cxnSp>
        <p:nvCxnSpPr>
          <p:cNvPr id="21" name="Connector 20"/>
          <p:cNvCxnSpPr/>
          <p:nvPr/>
        </p:nvCxnSpPr>
        <p:spPr>
          <a:xfrm flipH="1">
            <a:off x="2621219"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849819"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دوائیں جانچیں</a:t>
            </a:r>
          </a:p>
        </p:txBody>
      </p:sp>
      <p:sp>
        <p:nvSpPr>
          <p:cNvPr id="23" name="TextBox 22"/>
          <p:cNvSpPr txBox="1"/>
          <p:nvPr/>
        </p:nvSpPr>
        <p:spPr>
          <a:xfrm>
            <a:off x="2849819" y="3611880"/>
            <a:ext cx="1889699"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کچھ دوائیں اور سپلیمنٹس قبض بڑھاتے ہیں۔ بدلنے سے پہلے پوچھیں۔</a:t>
            </a:r>
          </a:p>
        </p:txBody>
      </p:sp>
      <p:sp>
        <p:nvSpPr>
          <p:cNvPr id="24" name="Oval 23"/>
          <p:cNvSpPr/>
          <p:nvPr/>
        </p:nvSpPr>
        <p:spPr>
          <a:xfrm>
            <a:off x="1569659"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5</a:t>
            </a:r>
          </a:p>
        </p:txBody>
      </p:sp>
      <p:sp>
        <p:nvSpPr>
          <p:cNvPr id="25" name="TextBox 24"/>
          <p:cNvSpPr txBox="1"/>
          <p:nvPr/>
        </p:nvSpPr>
        <p:spPr>
          <a:xfrm>
            <a:off x="548639"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مختصر مدت کی دوا</a:t>
            </a:r>
          </a:p>
        </p:txBody>
      </p:sp>
      <p:sp>
        <p:nvSpPr>
          <p:cNvPr id="26" name="TextBox 25"/>
          <p:cNvSpPr txBox="1"/>
          <p:nvPr/>
        </p:nvSpPr>
        <p:spPr>
          <a:xfrm>
            <a:off x="548639" y="3611880"/>
            <a:ext cx="1889699"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قسم کے بارے میں مشورے کے ساتھ، تھوڑے عرصے کے لیے۔</a:t>
            </a:r>
          </a:p>
        </p:txBody>
      </p:sp>
      <p:sp>
        <p:nvSpPr>
          <p:cNvPr id="27" name="Rounded Rectangle 2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بہت سے لوگ آخری قدم — قبض کشا دوا — سے شروع کرتے 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Treatment for Constipation; MedlinePlus, Constipation - self-care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فائبر آہستہ اور پانی کے ساتھ کام کرتا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ایک وقت میں ایک فائبر والی غذا بڑھائیں۔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ساتھ زیادہ پانی پئیں۔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چھلکے سمیت پھل، لوبیا، دالیں، میوے۔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حاجت ہو تو جائیں۔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فائبر تیزی سے بڑھانے سے گیس اور اپھارہ ہوتا ہے — آہستہ چلیں۔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Psyllium: MedlinePlus Drug Information; MedlinePlus, Polyethylene Glycol 3350: MedlinePlus Drug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حجم بڑھانے والی اور اوسموٹک دوائیں پانی روکتی ہیں</a:t>
            </a:r>
          </a:p>
        </p:txBody>
      </p:sp>
      <p:graphicFrame>
        <p:nvGraphicFramePr>
          <p:cNvPr id="8" name="Table 7"/>
          <p:cNvGraphicFramePr>
            <a:graphicFrameLocks noGrp="1"/>
          </p:cNvGraphicFramePr>
          <p:nvPr/>
        </p:nvGraphicFramePr>
        <p:xfrm>
          <a:off x="548640" y="1783080"/>
          <a:ext cx="11094412" cy="1920239"/>
        </p:xfrm>
        <a:graphic>
          <a:graphicData uri="http://schemas.openxmlformats.org/drawingml/2006/table">
            <a:tbl>
              <a:tblPr firstRow="1" bandRow="0" rtl="1">
                <a:tableStyleId>{5C22544A-7EE6-4342-B048-85BDC9FD1C3A}</a:tableStyleId>
              </a:tblPr>
              <a:tblGrid>
                <a:gridCol w="3307651"/>
                <a:gridCol w="3307651"/>
                <a:gridCol w="2342919"/>
                <a:gridCol w="2136191"/>
              </a:tblGrid>
              <a:tr h="640079">
                <a:tc>
                  <a:txBody>
                    <a:bodyPr/>
                    <a:lstStyle/>
                    <a:p>
                      <a:pPr algn="r" rtl="1">
                        <a:lnSpc>
                          <a:spcPct val="125000"/>
                        </a:lnSpc>
                      </a:pPr>
                      <a:r>
                        <a:rPr sz="1344" b="0" i="0" lang="ur-PK">
                          <a:solidFill>
                            <a:srgbClr val="46524F"/>
                          </a:solidFill>
                          <a:latin typeface="Segoe UI"/>
                          <a:cs typeface="Noto Nastaliq Urdu"/>
                        </a:rPr>
                        <a:t>لیبل کیا کہتا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کیسے کام کرتی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مثال</a:t>
                      </a:r>
                    </a:p>
                  </a:txBody>
                  <a:tcPr marL="128016" marR="128016" anchor="ctr">
                    <a:solidFill>
                      <a:srgbClr val="EFECE4"/>
                    </a:solidFill>
                  </a:tcPr>
                </a:tc>
                <a:tc>
                  <a:txBody>
                    <a:bodyPr/>
                    <a:lstStyle/>
                    <a:p>
                      <a:pPr algn="r" rtl="1">
                        <a:lnSpc>
                          <a:spcPct val="125000"/>
                        </a:lnSpc>
                      </a:pPr>
                      <a:r>
                        <a:rPr sz="1632" b="0" i="0" lang="ur-PK">
                          <a:solidFill>
                            <a:srgbClr val="46524F"/>
                          </a:solidFill>
                          <a:latin typeface="Segoe UI"/>
                          <a:cs typeface="Noto Nastaliq Urdu"/>
                        </a:rPr>
                        <a:t>قسم</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کم از کم </a:t>
                      </a:r>
                      <a:r>
                        <a:rPr sz="1823" b="0" i="0" lang="en-US">
                          <a:solidFill>
                            <a:srgbClr val="15201E"/>
                          </a:solidFill>
                          <a:latin typeface="Segoe UI"/>
                        </a:rPr>
                        <a:t>‎8 oz‎</a:t>
                      </a:r>
                      <a:r>
                        <a:rPr sz="1823" b="0" i="0" lang="ur-PK">
                          <a:solidFill>
                            <a:srgbClr val="15201E"/>
                          </a:solidFill>
                          <a:latin typeface="Segoe UI"/>
                          <a:cs typeface="Noto Nastaliq Urdu"/>
                        </a:rPr>
                        <a:t> مشروب کے ساتھ؛ معالج کے بغیر </a:t>
                      </a:r>
                      <a:r>
                        <a:rPr sz="1823" b="0" i="0" lang="en-US">
                          <a:solidFill>
                            <a:srgbClr val="15201E"/>
                          </a:solidFill>
                          <a:latin typeface="Segoe UI"/>
                        </a:rPr>
                        <a:t>‎1‎</a:t>
                      </a:r>
                      <a:r>
                        <a:rPr sz="1823" b="0" i="0" lang="ur-PK">
                          <a:solidFill>
                            <a:srgbClr val="15201E"/>
                          </a:solidFill>
                          <a:latin typeface="Segoe UI"/>
                          <a:cs typeface="Noto Nastaliq Urdu"/>
                        </a:rPr>
                        <a:t> ہفتے سے زیادہ نہیں۔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پانی جذب کر کے پھولتی اور بھاری پاخانہ بناتی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اسپغول (سیلیئم)</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حجم بڑھانے والی (فائبر)</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کبھی کبھار کی قبض کے لیے؛ عموماً </a:t>
                      </a:r>
                      <a:r>
                        <a:rPr sz="1823" b="0" i="0" lang="en-US">
                          <a:solidFill>
                            <a:srgbClr val="15201E"/>
                          </a:solidFill>
                          <a:latin typeface="Segoe UI"/>
                        </a:rPr>
                        <a:t>‎2‎</a:t>
                      </a:r>
                      <a:r>
                        <a:rPr sz="1823" b="0" i="0" lang="ur-PK">
                          <a:solidFill>
                            <a:srgbClr val="15201E"/>
                          </a:solidFill>
                          <a:latin typeface="Segoe UI"/>
                          <a:cs typeface="Noto Nastaliq Urdu"/>
                        </a:rPr>
                        <a:t> ہفتے تک؛ اثر میں </a:t>
                      </a:r>
                      <a:r>
                        <a:rPr sz="1823" b="0" i="0" lang="en-US">
                          <a:solidFill>
                            <a:srgbClr val="15201E"/>
                          </a:solidFill>
                          <a:latin typeface="Segoe UI"/>
                        </a:rPr>
                        <a:t>‎2–4‎</a:t>
                      </a:r>
                      <a:r>
                        <a:rPr sz="1823" b="0" i="0" lang="ur-PK">
                          <a:solidFill>
                            <a:srgbClr val="15201E"/>
                          </a:solidFill>
                          <a:latin typeface="Segoe UI"/>
                          <a:cs typeface="Noto Nastaliq Urdu"/>
                        </a:rPr>
                        <a:t> دن۔</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پاخانے میں پانی روکے رکھتی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پولی ایتھیلین گلائکول </a:t>
                      </a:r>
                      <a:r>
                        <a:rPr sz="1823" b="0" i="0" lang="en-US">
                          <a:solidFill>
                            <a:srgbClr val="15201E"/>
                          </a:solidFill>
                          <a:latin typeface="Segoe UI"/>
                        </a:rPr>
                        <a:t>‎3350‎</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اوسموٹک</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اسپغول کے ساتھ کم از کم ایک گلاس مشروب ضروری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Senna: MedlinePlus Drug Information; NIDDK, Treatment for Constipation; MedlinePlus, Constipation - self-care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محرک دوائیں مختصر مدت کے لیے؛ نرم کرنے والی آسانی دیتی ہیں</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rtl="1">
                <a:tableStyleId>{5C22544A-7EE6-4342-B048-85BDC9FD1C3A}</a:tableStyleId>
              </a:tblPr>
              <a:tblGrid>
                <a:gridCol w="3803799"/>
                <a:gridCol w="3803799"/>
                <a:gridCol w="1267933"/>
                <a:gridCol w="2218883"/>
              </a:tblGrid>
              <a:tr h="640080">
                <a:tc>
                  <a:txBody>
                    <a:bodyPr/>
                    <a:lstStyle/>
                    <a:p>
                      <a:pPr algn="r" rtl="1">
                        <a:lnSpc>
                          <a:spcPct val="125000"/>
                        </a:lnSpc>
                      </a:pPr>
                      <a:r>
                        <a:rPr sz="1344" b="0" i="0" lang="ur-PK">
                          <a:solidFill>
                            <a:srgbClr val="46524F"/>
                          </a:solidFill>
                          <a:latin typeface="Segoe UI"/>
                          <a:cs typeface="Noto Nastaliq Urdu"/>
                        </a:rPr>
                        <a:t>لیبل کیا کہتا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کیسے کام کرتی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مثال</a:t>
                      </a:r>
                    </a:p>
                  </a:txBody>
                  <a:tcPr marL="128016" marR="128016" anchor="ctr">
                    <a:solidFill>
                      <a:srgbClr val="EFECE4"/>
                    </a:solidFill>
                  </a:tcPr>
                </a:tc>
                <a:tc>
                  <a:txBody>
                    <a:bodyPr/>
                    <a:lstStyle/>
                    <a:p>
                      <a:pPr algn="r" rtl="1">
                        <a:lnSpc>
                          <a:spcPct val="125000"/>
                        </a:lnSpc>
                      </a:pPr>
                      <a:r>
                        <a:rPr sz="1632" b="0" i="0" lang="ur-PK">
                          <a:solidFill>
                            <a:srgbClr val="46524F"/>
                          </a:solidFill>
                          <a:latin typeface="Segoe UI"/>
                          <a:cs typeface="Noto Nastaliq Urdu"/>
                        </a:rPr>
                        <a:t>قسم</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مختصر مدت؛ معالج کے بغیر </a:t>
                      </a:r>
                      <a:r>
                        <a:rPr sz="1823" b="0" i="0" lang="en-US">
                          <a:solidFill>
                            <a:srgbClr val="15201E"/>
                          </a:solidFill>
                          <a:latin typeface="Segoe UI"/>
                        </a:rPr>
                        <a:t>‎1‎</a:t>
                      </a:r>
                      <a:r>
                        <a:rPr sz="1823" b="0" i="0" lang="ur-PK">
                          <a:solidFill>
                            <a:srgbClr val="15201E"/>
                          </a:solidFill>
                          <a:latin typeface="Segoe UI"/>
                          <a:cs typeface="Noto Nastaliq Urdu"/>
                        </a:rPr>
                        <a:t> ہفتے سے زیادہ نہیں۔ صرف شدید قبض میں یا جب دوسری ناکام ہوں۔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آنتوں کی حرکت بڑھاتی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سنا</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محرک</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پوچھیں کہ کون سی قسم آپ کے لیے موزوں ہے۔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پاخانہ آسانی سے خارج کرنے میں مدد دیتی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ڈوکیوسیٹ</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پاخانہ نرم کرنے والی</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دوائیں ملانے سے پہلے پوچھیں۔</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‎NIDDK‎</a:t>
                      </a:r>
                      <a:r>
                        <a:rPr sz="1823" b="0" i="0" lang="ur-PK">
                          <a:solidFill>
                            <a:srgbClr val="15201E"/>
                          </a:solidFill>
                          <a:latin typeface="Segoe UI"/>
                          <a:cs typeface="Noto Nastaliq Urdu"/>
                        </a:rPr>
                        <a:t> کی فہرست میں بغیر نسخے کی دوا۔</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منرل آئل</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چکنائی والی</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سنا: معالج کے بغیر ایک ہفتے سے زیادہ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Treatment for Constipation; MedlinePlus, Constipation - self-care; MedlinePlus, Psyllium: MedlinePlus Drug Information; MedlinePlus, Senna: MedlinePlus Drug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قبض کشا دوائیں مختصر مدت کے لیے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معالج کے بغیر زیادہ سے زیادہ تقریباً ایک ہفتہ۔</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محرک دوائیں صرف شدید قبض میں۔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سنا کا بار بار استعمال انحصار پیدا کر سکتا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دوا پر انحصار؟ آہستہ چھوڑنے کا منصوبہ بنائیں۔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ہفتے سے زیادہ ضرورت ہو تو پوچھنے کی وجہ ہے۔</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Treatment for Constipation; NCCIH, “Detoxes” and “Cleanses”: What You Need To Know</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64591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645919"/>
          </a:xfrm>
          <a:prstGeom prst="rect">
            <a:avLst/>
          </a:prstGeom>
          <a:noFill/>
        </p:spPr>
        <p:txBody>
          <a:bodyPr wrap="square" lIns="18288" rIns="18288" tIns="18288" bIns="18288" anchor="t">
            <a:spAutoFit/>
          </a:bodyPr>
          <a:lstStyle/>
          <a:p>
            <a:pPr algn="l"/>
            <a:r>
              <a:rPr sz="3300" b="0" i="0">
                <a:solidFill>
                  <a:srgbClr val="0A3F3C"/>
                </a:solidFill>
                <a:latin typeface="Georgia"/>
              </a:rPr>
              <a:t>“For them, their constipation is not just a colon problem.”</a:t>
            </a:r>
          </a:p>
        </p:txBody>
      </p:sp>
      <p:sp>
        <p:nvSpPr>
          <p:cNvPr id="10" name="TextBox 9"/>
          <p:cNvSpPr txBox="1"/>
          <p:nvPr/>
        </p:nvSpPr>
        <p:spPr>
          <a:xfrm>
            <a:off x="5836615" y="2971800"/>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‎2016-07-28‎</a:t>
            </a:r>
          </a:p>
        </p:txBody>
      </p:sp>
      <p:sp>
        <p:nvSpPr>
          <p:cNvPr id="11" name="TextBox 10"/>
          <p:cNvSpPr txBox="1"/>
          <p:nvPr/>
        </p:nvSpPr>
        <p:spPr>
          <a:xfrm>
            <a:off x="5836615" y="338328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"ان کے لیے، ان کی قبض صرف بڑی آنت کا مسئلہ نہیں۔"</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پرانی قبض کو سنجیدگی سے لیں</a:t>
            </a:r>
          </a:p>
          <a:p>
            <a:pPr algn="r" rtl="1">
              <a:lnSpc>
                <a:spcPct val="125000"/>
              </a:lnSpc>
              <a:spcAft>
                <a:spcPts val="1275"/>
              </a:spcAft>
            </a:pPr>
            <a:r>
              <a:rPr sz="1632" b="0" i="0" lang="ur-PK">
                <a:solidFill>
                  <a:srgbClr val="15201E"/>
                </a:solidFill>
                <a:latin typeface="Segoe UI"/>
                <a:cs typeface="Noto Nastaliq Urdu"/>
              </a:rPr>
              <a:t>فائبر اور مشروبات سے آغاز</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کولونک اور انیما</a:t>
            </a:r>
          </a:p>
          <a:p>
            <a:pPr algn="r" rtl="1">
              <a:lnSpc>
                <a:spcPct val="125000"/>
              </a:lnSpc>
              <a:spcAft>
                <a:spcPts val="1275"/>
              </a:spcAft>
            </a:pPr>
            <a:r>
              <a:rPr sz="1632" b="0" i="0" lang="ur-PK">
                <a:solidFill>
                  <a:srgbClr val="15201E"/>
                </a:solidFill>
                <a:latin typeface="Segoe UI"/>
                <a:cs typeface="Noto Nastaliq Urdu"/>
              </a:rPr>
              <a:t>فنگس کش دوا اور ڈیٹاکس</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غذا پہلے رہنمائی سے ملتا ہے؛ صفائی کے طریقوں کی تائید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“Detoxes” and “Cleanses”: What You Need To Know</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4704" b="0" i="0" lang="ur-PK">
                <a:solidFill>
                  <a:srgbClr val="0A3F3C"/>
                </a:solidFill>
                <a:latin typeface="Georgia"/>
                <a:cs typeface="Noto Nastaliq Urdu"/>
              </a:rPr>
              <a:t>صفائی (کلینز) نہیں</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بڑی آنت کی صفائی کے سنگین مضر اثرات ہو سکتے ہیں۔</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ڈیٹاکس</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پروگراموں میں ایسی قبض کشا دوائیں ہو سکتی ہیں جو پانی کی کمی لاتی ہیں۔</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کولونک کے شواہد محدود 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Symptoms &amp; Causes of Constipation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کچھ علامات پر فوراً معالج سے ملیں</a:t>
            </a:r>
          </a:p>
        </p:txBody>
      </p:sp>
      <p:sp>
        <p:nvSpPr>
          <p:cNvPr id="8" name="Rounded Rectangle 7"/>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عموماً گھر پر سنبھل جاتی ہے</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سفر یا معمول بدلنے کے بعد مختصر قبض۔</a:t>
            </a:r>
          </a:p>
          <a:p>
            <a:pPr algn="r" rtl="1">
              <a:lnSpc>
                <a:spcPct val="125000"/>
              </a:lnSpc>
              <a:spcAft>
                <a:spcPts val="1350"/>
              </a:spcAft>
            </a:pPr>
            <a:r>
              <a:rPr sz="1728" b="0" i="0" lang="ur-PK">
                <a:solidFill>
                  <a:srgbClr val="15201E"/>
                </a:solidFill>
                <a:latin typeface="Segoe UI"/>
                <a:cs typeface="Noto Nastaliq Urdu"/>
              </a:rPr>
              <a:t>فائبر، پانی، سرگرمی اور معمول سے بہتری۔</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معالج سے ملیں</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خود دیکھ بھال سے ختم نہ ہونے والی علامات۔</a:t>
            </a:r>
          </a:p>
          <a:p>
            <a:pPr algn="r" rtl="1">
              <a:lnSpc>
                <a:spcPct val="125000"/>
              </a:lnSpc>
              <a:spcAft>
                <a:spcPts val="1350"/>
              </a:spcAft>
            </a:pPr>
            <a:r>
              <a:rPr sz="1728" b="0" i="0" lang="ur-PK">
                <a:solidFill>
                  <a:srgbClr val="15201E"/>
                </a:solidFill>
                <a:latin typeface="Segoe UI"/>
                <a:cs typeface="Noto Nastaliq Urdu"/>
              </a:rPr>
              <a:t>خاندان میں بڑی آنت یا مقعد کا کینسر۔</a:t>
            </a:r>
          </a:p>
          <a:p>
            <a:pPr algn="r" rtl="1">
              <a:lnSpc>
                <a:spcPct val="125000"/>
              </a:lnSpc>
              <a:spcAft>
                <a:spcPts val="1350"/>
              </a:spcAft>
            </a:pPr>
            <a:r>
              <a:rPr sz="1728" b="0" i="0" lang="ur-PK">
                <a:solidFill>
                  <a:srgbClr val="15201E"/>
                </a:solidFill>
                <a:latin typeface="Segoe UI"/>
                <a:cs typeface="Noto Nastaliq Urdu"/>
              </a:rPr>
              <a:t>اجابت کی معمول کی عادت میں تبدیلی۔</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فوراً معالج سے ملیں</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مقعد سے خون یا پاخانے میں خون۔</a:t>
            </a:r>
          </a:p>
          <a:p>
            <a:pPr algn="r" rtl="1">
              <a:lnSpc>
                <a:spcPct val="125000"/>
              </a:lnSpc>
              <a:spcAft>
                <a:spcPts val="1350"/>
              </a:spcAft>
            </a:pPr>
            <a:r>
              <a:rPr sz="1728" b="0" i="0" lang="ur-PK">
                <a:solidFill>
                  <a:srgbClr val="15201E"/>
                </a:solidFill>
                <a:latin typeface="Segoe UI"/>
                <a:cs typeface="Noto Nastaliq Urdu"/>
              </a:rPr>
              <a:t>پیٹ میں مسلسل درد، الٹی، بخار، یا ہوا خارج نہ ہونا۔</a:t>
            </a:r>
          </a:p>
          <a:p>
            <a:pPr algn="r" rtl="1">
              <a:lnSpc>
                <a:spcPct val="125000"/>
              </a:lnSpc>
              <a:spcAft>
                <a:spcPts val="1350"/>
              </a:spcAft>
            </a:pPr>
            <a:r>
              <a:rPr sz="1728" b="0" i="0" lang="ur-PK">
                <a:solidFill>
                  <a:srgbClr val="15201E"/>
                </a:solidFill>
                <a:latin typeface="Segoe UI"/>
                <a:cs typeface="Noto Nastaliq Urdu"/>
              </a:rPr>
              <a:t>کمر کے نچلے حصے میں درد، یا بلاوجہ وزن کم ہونا۔</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خون، مسلسل درد، الٹی یا بخار: انتظار نہ کریں۔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شدید درد، الٹی، پاخانہ یا گیس نہ آنا: فوراً مدد</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پاخانے میں خون یا کالا پاخانہ: معالج سے ملیں۔</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نیا کمر درد: فوراً معالج؛ ٹانگوں میں کمزوری: </a:t>
            </a:r>
            <a:r>
              <a:rPr sz="1920" b="0" i="0" lang="en-US">
                <a:solidFill>
                  <a:srgbClr val="15201E"/>
                </a:solidFill>
                <a:latin typeface="Segoe UI"/>
              </a:rPr>
              <a:t>‎911‎</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وزن کم ہونا: فوراً معالج؛ عادت میں تبدیلی: مشورہ</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ایک ہفتے سے زیادہ قبض کشا دوا کی ضرورت: پہلے پوچھیں۔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شدید درد، الٹی یا پاخانے میں خون: طبی مدد لیں۔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Symptoms &amp; Causes of Constipation; NIDDK, Treatment for Constipation; NIDDK, Diagnosis of Constipation; MedlinePlus, Constipation - self-care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فائبر والی غذا، اور زیادہ پانی</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ناشتے کے بعد معمول بنائیں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حاجت ہو تو جائیں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مختصر ڈائری رکھیں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دواؤں کی فہرست ساتھ لائیں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فائبر والی غذا اور زیادہ پانی سے شروع کریں۔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Definition &amp; Facts for Constipation</a:t>
            </a:r>
          </a:p>
          <a:p>
            <a:pPr algn="l">
              <a:spcAft>
                <a:spcPts val="1200"/>
              </a:spcAft>
            </a:pPr>
            <a:r>
              <a:rPr sz="1600" b="0" i="0">
                <a:solidFill>
                  <a:srgbClr val="46524F"/>
                </a:solidFill>
                <a:latin typeface="Segoe UI"/>
              </a:rPr>
              <a:t>NIDDK — Symptoms &amp; Causes of Constipation</a:t>
            </a:r>
          </a:p>
          <a:p>
            <a:pPr algn="l">
              <a:spcAft>
                <a:spcPts val="1200"/>
              </a:spcAft>
            </a:pPr>
            <a:r>
              <a:rPr sz="1600" b="0" i="0">
                <a:solidFill>
                  <a:srgbClr val="46524F"/>
                </a:solidFill>
                <a:latin typeface="Segoe UI"/>
              </a:rPr>
              <a:t>NIDDK — Treatment for Constipation</a:t>
            </a:r>
          </a:p>
          <a:p>
            <a:pPr algn="l">
              <a:spcAft>
                <a:spcPts val="1200"/>
              </a:spcAft>
            </a:pPr>
            <a:r>
              <a:rPr sz="1600" b="0" i="0">
                <a:solidFill>
                  <a:srgbClr val="46524F"/>
                </a:solidFill>
                <a:latin typeface="Segoe UI"/>
              </a:rPr>
              <a:t>NIDDK — Diagnosis of Constipation</a:t>
            </a:r>
          </a:p>
          <a:p>
            <a:pPr algn="l">
              <a:spcAft>
                <a:spcPts val="1200"/>
              </a:spcAft>
            </a:pPr>
            <a:r>
              <a:rPr sz="1600" b="0" i="0">
                <a:solidFill>
                  <a:srgbClr val="46524F"/>
                </a:solidFill>
                <a:latin typeface="Segoe UI"/>
              </a:rPr>
              <a:t>MedlinePlus — Constipation</a:t>
            </a:r>
          </a:p>
          <a:p>
            <a:pPr algn="l">
              <a:spcAft>
                <a:spcPts val="1200"/>
              </a:spcAft>
            </a:pPr>
            <a:r>
              <a:rPr sz="1600" b="0" i="0">
                <a:solidFill>
                  <a:srgbClr val="46524F"/>
                </a:solidFill>
                <a:latin typeface="Segoe UI"/>
              </a:rPr>
              <a:t>MedlinePlus — Constipation - self-care</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Psyllium: MedlinePlus Drug Information</a:t>
            </a:r>
          </a:p>
          <a:p>
            <a:pPr algn="l">
              <a:spcAft>
                <a:spcPts val="1200"/>
              </a:spcAft>
            </a:pPr>
            <a:r>
              <a:rPr sz="1600" b="0" i="0">
                <a:solidFill>
                  <a:srgbClr val="46524F"/>
                </a:solidFill>
                <a:latin typeface="Segoe UI"/>
              </a:rPr>
              <a:t>MedlinePlus — Polyethylene Glycol 3350: MedlinePlus Drug Information</a:t>
            </a:r>
          </a:p>
          <a:p>
            <a:pPr algn="l">
              <a:spcAft>
                <a:spcPts val="1200"/>
              </a:spcAft>
            </a:pPr>
            <a:r>
              <a:rPr sz="1600" b="0" i="0">
                <a:solidFill>
                  <a:srgbClr val="46524F"/>
                </a:solidFill>
                <a:latin typeface="Segoe UI"/>
              </a:rPr>
              <a:t>MedlinePlus — Senna: MedlinePlus Drug Information</a:t>
            </a:r>
          </a:p>
          <a:p>
            <a:pPr algn="l">
              <a:spcAft>
                <a:spcPts val="1200"/>
              </a:spcAft>
            </a:pPr>
            <a:r>
              <a:rPr sz="1600" b="0" i="0">
                <a:solidFill>
                  <a:srgbClr val="46524F"/>
                </a:solidFill>
                <a:latin typeface="Segoe UI"/>
              </a:rPr>
              <a:t>NCCIH — “Detoxes” and “Cleanses”: What You Need To Know</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‎4‎</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قبض</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17</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یا سپلیمنٹ اس کی وجہ ہو سکتا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کون سی قسم کی قبض کشا دوا میرے لیے موزوں ہے، اور کتنے عرصے کے لیے؟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اب میں دوا پر انحصار کرتا/کرتی ہوں۔ آہستہ آہستہ کیسے چھوڑوں؟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کن علامات پر مجھے فوراً آنا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