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Adults with symptoms</c:v>
                </c:pt>
              </c:strCache>
            </c:strRef>
          </c:tx>
          <c:spPr>
            <a:solidFill>
              <a:srgbClr val="0E5753"/>
            </a:solidFill>
          </c:spPr>
          <c:cat>
            <c:strRef>
              <c:f>Sheet1!$A$2:$A$3</c:f>
              <c:strCache>
                <c:ptCount val="2"/>
                <c:pt idx="0">
                  <c:v>Adults 60 and older</c:v>
                </c:pt>
                <c:pt idx="1">
                  <c:v>All adults</c:v>
                </c:pt>
              </c:strCache>
            </c:strRef>
          </c:cat>
          <c:val>
            <c:numRef>
              <c:f>Sheet1!$B$2:$B$3</c:f>
              <c:numCache>
                <c:formatCode>General</c:formatCode>
                <c:ptCount val="2"/>
                <c:pt idx="0">
                  <c:v>33</c:v>
                </c:pt>
                <c:pt idx="1">
                  <c:v>16</c:v>
                </c:pt>
              </c:numCache>
            </c:numRef>
          </c:val>
        </c:ser>
        <c:dLbls>
          <c:numFmt formatCode="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max val="40.0"/>
          <c:min val="0.0"/>
        </c:scaling>
        <c:delete val="0"/>
        <c:axPos val="b"/>
        <c:majorGridlines>
          <c:spPr>
            <a:ln>
              <a:solidFill>
                <a:srgbClr val="DDD8CD"/>
              </a:solidFill>
            </a:ln>
          </c:spPr>
        </c:majorGridlines>
        <c:numFmt formatCode="0" sourceLinked="0"/>
        <c:majorTickMark val="out"/>
        <c:minorTickMark val="none"/>
        <c:tickLblPos val="nextTo"/>
        <c:spPr>
          <a:ln>
            <a:noFill/>
          </a:ln>
        </c:spPr>
        <c:txPr>
          <a:bodyPr/>
          <a:lstStyle/>
          <a:p>
            <a:pPr>
              <a:defRPr sz="1100">
                <a:solidFill>
                  <a:srgbClr val="5F6A67"/>
                </a:solidFill>
              </a:defRPr>
            </a:pPr>
          </a:p>
        </c:txPr>
        <c:crossAx val="-2068027336"/>
        <c:crosses val="autoZero"/>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explains constipation in plain language: what counts, why it happens, what to try first, and how the laxatives differ. Everything on these slides comes from public-health sources, and each slide names its source. Questions about your own medicines are best taken to a pharmacist or prescriber.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Ask the room how many people keep a laxative at home, and how many know which type it is. Most constipation can be treated at home, starting with fiber and fluid. Laxatives are meant for a short time, and the type matters. That is the thread of today’s talk.</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by removing a worry. You do not need a bowel movement every day. Constipation is about fewer than three a week, or stools that are hard, painful or never quite finished. Patterns differ between people. What matters is a change from what is normal for you.</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Constipation is common. NIDDK estimates about sixteen out of every hundred adults have symptoms, and about thirty-three out of every hundred adults aged sixty and older. So if you are older and struggling, you are not unusual, and it is worth raising with your care team.</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Sometimes the cause is already in the bathroom cabinet. Several common medicines and supplements make constipation worse, including iron, some antacids, diuretics, some blood pressure medicines, opioid pain medicines and some antidepressants. The answer is not to stop them, but to ask whether the dose or the medicine could change.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order the sources describe. Fiber and fluid first. Then activity and a routine, ideally fifteen to forty-five minutes after breakfast. Go when you feel the urge. Check your medicines. And only then a laxative, for a short time, with advice on which type. Many people start at the last step.</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most common reason people say fiber does not agree with them is speed. Adding a lot at once causes bloating and gas. Add one food at a time, drink more water alongside it, and give it a fair trial. Fruit with the skin on, beans and lentils are good, ordinary sources.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laxative types are not interchangeable. Psyllium is bulk-forming: it absorbs liquid and forms a bulky stool, so take it with at least 8 ounces of liquid, and not for more than a week unless your doctor says. Polyethylene glycol 3350 is osmotic: it keeps water in the stool, is for occasional constipation, usually up to two weeks, and takes 2 to 4 days to work.</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Senna is a stimulant that increases the activity of the intestines; it is short-term, not for more than a week without your doctor, and only if constipation is severe or other types have failed. Docusate, a stool softener, helps stool pass more easily, and mineral oil is listed as an over-the-counter option. Read the active ingredient, not the brand name, and ask before combining laxatives.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Most product information says not to keep going beyond about a week without your provider. Stimulants are for severe constipation or when other treatments have failed. If someone already relies on a laxative, the advice is to talk with a doctor about stopping slowly. Over time, the colon should start working normally again.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wrote about people who had lived with severe constipation for years, and took them seriously. He started with self-compassion, hydration and fiber, which matches current guidance. His colonics, enemas, antifungal medicine and detox material are not supported by the sources used here.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Bowel cleanses and detox kits are widely advertised for constipation. NCCIH says the evidence for colonic irrigation is limited, and colon cleansing can have side effects, some of them serious. Detox programs that rely on laxatives can cause diarrhea and dehydration. They are not part of this plan.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to see a doctor. If symptoms do not go away with self-care, or if there is a family history of colon or rectal cancer. And right away for bleeding, blood in the stool, constant belly pain, vomiting, fever, inability to pass gas, lower back pain, or weight loss without trying.</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This list is ProperHealth safety wording and is awaiting pharmacist sign-off, so present it as general guidance and direct people to their own care team. The first item can mean a blockage and should not wait.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Five small steps for this week. Add one high-fiber food with more water, try a routine after breakfast, go when you feel the urge, keep a short diary, and bring your medicine list to the pharmacy. The diary is the most useful thing to take to an appointment.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The historical section draws on the Dr. Majid Ali archive, and the claims we chose not to carry are listed there too. The warning signs also cite: MedlinePlus — Abdominal pain; MedlinePlus — Intestinal obstruction and Ileus; NIDDK — Symptoms &amp; Causes of GI Bleeding; MedlinePlus — Numbness and tingling.</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Suggest they bring the laxative they use at home and their medicine list.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CONSTIPATION</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Constipation: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What counts as constipation, what to try first, how the laxative types differ, and when to see a doctor</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20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CONSTIPATION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Treatment for Constipation</a:t>
            </a:r>
          </a:p>
        </p:txBody>
      </p:sp>
      <p:sp>
        <p:nvSpPr>
          <p:cNvPr id="7" name="TextBox 6"/>
          <p:cNvSpPr txBox="1"/>
          <p:nvPr/>
        </p:nvSpPr>
        <p:spPr>
          <a:xfrm>
            <a:off x="548640" y="2205990"/>
            <a:ext cx="10424160" cy="2564130"/>
          </a:xfrm>
          <a:prstGeom prst="rect">
            <a:avLst/>
          </a:prstGeom>
          <a:noFill/>
        </p:spPr>
        <p:txBody>
          <a:bodyPr wrap="square" lIns="18288" rIns="18288" tIns="18288" bIns="18288" anchor="t">
            <a:spAutoFit/>
          </a:bodyPr>
          <a:lstStyle/>
          <a:p>
            <a:pPr algn="l"/>
            <a:r>
              <a:rPr sz="5000" b="0" i="1">
                <a:solidFill>
                  <a:srgbClr val="0A3F3C"/>
                </a:solidFill>
                <a:latin typeface="Georgia"/>
              </a:rPr>
              <a:t>Reaching for a laxative most weeks? The order you try things in matters.</a:t>
            </a:r>
          </a:p>
        </p:txBody>
      </p:sp>
      <p:sp>
        <p:nvSpPr>
          <p:cNvPr id="8" name="Rectangle 7"/>
          <p:cNvSpPr/>
          <p:nvPr/>
        </p:nvSpPr>
        <p:spPr>
          <a:xfrm>
            <a:off x="548640" y="4953000"/>
            <a:ext cx="54864" cy="670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907280"/>
            <a:ext cx="9601200" cy="762000"/>
          </a:xfrm>
          <a:prstGeom prst="rect">
            <a:avLst/>
          </a:prstGeom>
          <a:noFill/>
        </p:spPr>
        <p:txBody>
          <a:bodyPr wrap="square" lIns="18288" rIns="18288" tIns="18288" bIns="18288" anchor="t">
            <a:spAutoFit/>
          </a:bodyPr>
          <a:lstStyle/>
          <a:p>
            <a:pPr algn="l"/>
            <a:r>
              <a:rPr sz="2400" b="0" i="0">
                <a:solidFill>
                  <a:srgbClr val="46524F"/>
                </a:solidFill>
                <a:latin typeface="Segoe UI"/>
              </a:rPr>
              <a:t>Fiber, fluid, movement and routine come first. Laxatives are for a short time.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CONSTIPATION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Definition &amp; Facts for Constipation; MedlinePlus, Constipation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Constipation is about difficulty, not a daily count</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Fewer than three bowel movements a week.</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Hard, dry or painful stools.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Feeling you haven’t finished.</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 daily bowel movement isn’t required.</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Notice a change from your own normal.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CONSTIPATION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Definition &amp; Facts for Constipation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Constipation becomes more common with age</a:t>
            </a:r>
          </a:p>
        </p:txBody>
      </p:sp>
      <p:sp>
        <p:nvSpPr>
          <p:cNvPr id="8" name="TextBox 7"/>
          <p:cNvSpPr txBox="1"/>
          <p:nvPr/>
        </p:nvSpPr>
        <p:spPr>
          <a:xfrm>
            <a:off x="548640" y="1572768"/>
            <a:ext cx="6675120" cy="365760"/>
          </a:xfrm>
          <a:prstGeom prst="rect">
            <a:avLst/>
          </a:prstGeom>
          <a:noFill/>
        </p:spPr>
        <p:txBody>
          <a:bodyPr wrap="square" lIns="18288" rIns="18288" tIns="18288" bIns="18288" anchor="t">
            <a:spAutoFit/>
          </a:bodyPr>
          <a:lstStyle/>
          <a:p>
            <a:pPr algn="l"/>
            <a:r>
              <a:rPr sz="1350" b="0" i="0">
                <a:solidFill>
                  <a:srgbClr val="5F6A67"/>
                </a:solidFill>
                <a:latin typeface="Segoe UI"/>
              </a:rPr>
              <a:t>Adults with symptoms of constipation, out of every 100</a:t>
            </a:r>
          </a:p>
        </p:txBody>
      </p:sp>
      <p:graphicFrame>
        <p:nvGraphicFramePr>
          <p:cNvPr id="9" name="Chart 8"/>
          <p:cNvGraphicFramePr>
            <a:graphicFrameLocks noGrp="1"/>
          </p:cNvGraphicFramePr>
          <p:nvPr/>
        </p:nvGraphicFramePr>
        <p:xfrm>
          <a:off x="548640" y="2331720"/>
          <a:ext cx="6675120" cy="2788920"/>
        </p:xfrm>
        <a:graphic>
          <a:graphicData uri="http://schemas.openxmlformats.org/drawingml/2006/chart">
            <c:chart xmlns:c="http://schemas.openxmlformats.org/drawingml/2006/chart" r:id="rId3"/>
          </a:graphicData>
        </a:graphic>
      </p:graphicFrame>
      <p:sp>
        <p:nvSpPr>
          <p:cNvPr id="10" name="Rounded Rectangle 9"/>
          <p:cNvSpPr/>
          <p:nvPr/>
        </p:nvSpPr>
        <p:spPr>
          <a:xfrm>
            <a:off x="749807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680959" y="1783080"/>
            <a:ext cx="3779215" cy="457200"/>
          </a:xfrm>
          <a:prstGeom prst="rect">
            <a:avLst/>
          </a:prstGeom>
          <a:noFill/>
        </p:spPr>
        <p:txBody>
          <a:bodyPr wrap="square" lIns="18288" rIns="18288" tIns="18288" bIns="18288" anchor="t">
            <a:spAutoFit/>
          </a:bodyPr>
          <a:lstStyle/>
          <a:p>
            <a:pPr algn="l"/>
            <a:r>
              <a:rPr sz="1500" b="1" i="0">
                <a:solidFill>
                  <a:srgbClr val="15201E"/>
                </a:solidFill>
                <a:latin typeface="Segoe UI"/>
              </a:rPr>
              <a:t>Who these numbers describe</a:t>
            </a:r>
          </a:p>
        </p:txBody>
      </p:sp>
      <p:sp>
        <p:nvSpPr>
          <p:cNvPr id="12" name="TextBox 11"/>
          <p:cNvSpPr txBox="1"/>
          <p:nvPr/>
        </p:nvSpPr>
        <p:spPr>
          <a:xfrm>
            <a:off x="7680959" y="2286000"/>
            <a:ext cx="3779215" cy="2103120"/>
          </a:xfrm>
          <a:prstGeom prst="rect">
            <a:avLst/>
          </a:prstGeom>
          <a:noFill/>
        </p:spPr>
        <p:txBody>
          <a:bodyPr wrap="square" lIns="18288" rIns="18288" tIns="18288" bIns="18288" anchor="t">
            <a:spAutoFit/>
          </a:bodyPr>
          <a:lstStyle/>
          <a:p>
            <a:pPr algn="l">
              <a:spcAft>
                <a:spcPts val="937"/>
              </a:spcAft>
            </a:pPr>
            <a:r>
              <a:rPr sz="1250" b="0" i="0">
                <a:solidFill>
                  <a:srgbClr val="15201E"/>
                </a:solidFill>
                <a:latin typeface="Segoe UI"/>
              </a:rPr>
              <a:t>Adults in the United States, as estimated by NIDDK.</a:t>
            </a:r>
          </a:p>
          <a:p>
            <a:pPr algn="l">
              <a:spcAft>
                <a:spcPts val="937"/>
              </a:spcAft>
            </a:pPr>
            <a:r>
              <a:rPr sz="1250" b="0" i="0">
                <a:solidFill>
                  <a:srgbClr val="15201E"/>
                </a:solidFill>
                <a:latin typeface="Segoe UI"/>
              </a:rPr>
              <a:t>Two groups: all adults, and adults aged 60 and older.</a:t>
            </a:r>
          </a:p>
          <a:p>
            <a:pPr algn="l">
              <a:spcAft>
                <a:spcPts val="937"/>
              </a:spcAft>
            </a:pPr>
            <a:r>
              <a:rPr sz="1250" b="0" i="0">
                <a:solidFill>
                  <a:srgbClr val="15201E"/>
                </a:solidFill>
                <a:latin typeface="Segoe UI"/>
              </a:rPr>
              <a:t>Symptom estimates only. No treatment or product was compared.</a:t>
            </a:r>
          </a:p>
        </p:txBody>
      </p:sp>
      <p:sp>
        <p:nvSpPr>
          <p:cNvPr id="13" name="Rounded Rectangle 12"/>
          <p:cNvSpPr/>
          <p:nvPr/>
        </p:nvSpPr>
        <p:spPr>
          <a:xfrm>
            <a:off x="7680959"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790688" y="4334256"/>
            <a:ext cx="3559759" cy="603504"/>
          </a:xfrm>
          <a:prstGeom prst="rect">
            <a:avLst/>
          </a:prstGeom>
          <a:noFill/>
        </p:spPr>
        <p:txBody>
          <a:bodyPr wrap="square" lIns="18288" rIns="18288" tIns="18288" bIns="18288" anchor="ctr">
            <a:spAutoFit/>
          </a:bodyPr>
          <a:lstStyle/>
          <a:p>
            <a:pPr algn="l"/>
            <a:r>
              <a:rPr sz="1150" b="0" i="0">
                <a:solidFill>
                  <a:srgbClr val="7A5300"/>
                </a:solidFill>
                <a:latin typeface="Segoe UI"/>
              </a:rPr>
              <a:t>Population estimates published by NIDDK — not a description of a ProperHealth or Clarkson service.</a:t>
            </a:r>
          </a:p>
        </p:txBody>
      </p:sp>
      <p:sp>
        <p:nvSpPr>
          <p:cNvPr id="15" name="Rounded Rectangle 14"/>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About 33 in 100 adults aged 60 and older have symptoms.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CONSTIPATION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Symptoms &amp; Causes of Constipation; NIDDK, Treatment for Constipation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Your medicines may be part of the cause</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Aluminum or calcium antacids; iron.</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Diuretics; calcium channel blockers.</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Opioid pain medicines; some antidepressants.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Never stop one without asking first.</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Bring your full medicine list to the pharmacy.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CONSTIPATION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Treatment for Constipation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Work through the steps in order</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1889699" cy="640080"/>
          </a:xfrm>
          <a:prstGeom prst="rect">
            <a:avLst/>
          </a:prstGeom>
          <a:noFill/>
        </p:spPr>
        <p:txBody>
          <a:bodyPr wrap="square" lIns="18288" rIns="18288" tIns="18288" bIns="18288" anchor="t">
            <a:spAutoFit/>
          </a:bodyPr>
          <a:lstStyle/>
          <a:p>
            <a:pPr algn="l"/>
            <a:r>
              <a:rPr sz="1900" b="1" i="0">
                <a:solidFill>
                  <a:srgbClr val="15201E"/>
                </a:solidFill>
                <a:latin typeface="Segoe UI"/>
              </a:rPr>
              <a:t>Fiber and fluid</a:t>
            </a:r>
          </a:p>
        </p:txBody>
      </p:sp>
      <p:sp>
        <p:nvSpPr>
          <p:cNvPr id="11" name="TextBox 10"/>
          <p:cNvSpPr txBox="1"/>
          <p:nvPr/>
        </p:nvSpPr>
        <p:spPr>
          <a:xfrm>
            <a:off x="548640" y="3611880"/>
            <a:ext cx="1889699" cy="1371600"/>
          </a:xfrm>
          <a:prstGeom prst="rect">
            <a:avLst/>
          </a:prstGeom>
          <a:noFill/>
        </p:spPr>
        <p:txBody>
          <a:bodyPr wrap="square" lIns="18288" rIns="18288" tIns="18288" bIns="18288" anchor="t">
            <a:spAutoFit/>
          </a:bodyPr>
          <a:lstStyle/>
          <a:p>
            <a:pPr algn="l"/>
            <a:r>
              <a:rPr sz="1400" b="0" i="0">
                <a:solidFill>
                  <a:srgbClr val="46524F"/>
                </a:solidFill>
                <a:latin typeface="Segoe UI"/>
              </a:rPr>
              <a:t>More fiber, added slowly, with plenty of water.</a:t>
            </a:r>
          </a:p>
        </p:txBody>
      </p:sp>
      <p:sp>
        <p:nvSpPr>
          <p:cNvPr id="12" name="Oval 11"/>
          <p:cNvSpPr/>
          <p:nvPr/>
        </p:nvSpPr>
        <p:spPr>
          <a:xfrm>
            <a:off x="2849819"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3901379"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849819" y="2926080"/>
            <a:ext cx="1889699" cy="640080"/>
          </a:xfrm>
          <a:prstGeom prst="rect">
            <a:avLst/>
          </a:prstGeom>
          <a:noFill/>
        </p:spPr>
        <p:txBody>
          <a:bodyPr wrap="square" lIns="18288" rIns="18288" tIns="18288" bIns="18288" anchor="t">
            <a:spAutoFit/>
          </a:bodyPr>
          <a:lstStyle/>
          <a:p>
            <a:pPr algn="l"/>
            <a:r>
              <a:rPr sz="1900" b="1" i="0">
                <a:solidFill>
                  <a:srgbClr val="15201E"/>
                </a:solidFill>
                <a:latin typeface="Segoe UI"/>
              </a:rPr>
              <a:t>Move and keep a routine</a:t>
            </a:r>
          </a:p>
        </p:txBody>
      </p:sp>
      <p:sp>
        <p:nvSpPr>
          <p:cNvPr id="15" name="TextBox 14"/>
          <p:cNvSpPr txBox="1"/>
          <p:nvPr/>
        </p:nvSpPr>
        <p:spPr>
          <a:xfrm>
            <a:off x="2849819" y="3611880"/>
            <a:ext cx="1889699" cy="1371600"/>
          </a:xfrm>
          <a:prstGeom prst="rect">
            <a:avLst/>
          </a:prstGeom>
          <a:noFill/>
        </p:spPr>
        <p:txBody>
          <a:bodyPr wrap="square" lIns="18288" rIns="18288" tIns="18288" bIns="18288" anchor="t">
            <a:spAutoFit/>
          </a:bodyPr>
          <a:lstStyle/>
          <a:p>
            <a:pPr algn="l"/>
            <a:r>
              <a:rPr sz="1400" b="0" i="0">
                <a:solidFill>
                  <a:srgbClr val="46524F"/>
                </a:solidFill>
                <a:latin typeface="Segoe UI"/>
              </a:rPr>
              <a:t>Regular activity; try 15 to 45 minutes after breakfast.</a:t>
            </a:r>
          </a:p>
        </p:txBody>
      </p:sp>
      <p:sp>
        <p:nvSpPr>
          <p:cNvPr id="16" name="Oval 15"/>
          <p:cNvSpPr/>
          <p:nvPr/>
        </p:nvSpPr>
        <p:spPr>
          <a:xfrm>
            <a:off x="5150998"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6202558"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150998" y="2926080"/>
            <a:ext cx="1889699" cy="640080"/>
          </a:xfrm>
          <a:prstGeom prst="rect">
            <a:avLst/>
          </a:prstGeom>
          <a:noFill/>
        </p:spPr>
        <p:txBody>
          <a:bodyPr wrap="square" lIns="18288" rIns="18288" tIns="18288" bIns="18288" anchor="t">
            <a:spAutoFit/>
          </a:bodyPr>
          <a:lstStyle/>
          <a:p>
            <a:pPr algn="l"/>
            <a:r>
              <a:rPr sz="1900" b="1" i="0">
                <a:solidFill>
                  <a:srgbClr val="15201E"/>
                </a:solidFill>
                <a:latin typeface="Segoe UI"/>
              </a:rPr>
              <a:t>Don’t hold it in</a:t>
            </a:r>
          </a:p>
        </p:txBody>
      </p:sp>
      <p:sp>
        <p:nvSpPr>
          <p:cNvPr id="19" name="TextBox 18"/>
          <p:cNvSpPr txBox="1"/>
          <p:nvPr/>
        </p:nvSpPr>
        <p:spPr>
          <a:xfrm>
            <a:off x="5150998" y="3611880"/>
            <a:ext cx="1889699" cy="1371600"/>
          </a:xfrm>
          <a:prstGeom prst="rect">
            <a:avLst/>
          </a:prstGeom>
          <a:noFill/>
        </p:spPr>
        <p:txBody>
          <a:bodyPr wrap="square" lIns="18288" rIns="18288" tIns="18288" bIns="18288" anchor="t">
            <a:spAutoFit/>
          </a:bodyPr>
          <a:lstStyle/>
          <a:p>
            <a:pPr algn="l"/>
            <a:r>
              <a:rPr sz="1400" b="0" i="0">
                <a:solidFill>
                  <a:srgbClr val="46524F"/>
                </a:solidFill>
                <a:latin typeface="Segoe UI"/>
              </a:rPr>
              <a:t>Go when you feel the urge, and give yourself time.</a:t>
            </a:r>
          </a:p>
        </p:txBody>
      </p:sp>
      <p:sp>
        <p:nvSpPr>
          <p:cNvPr id="20" name="Oval 19"/>
          <p:cNvSpPr/>
          <p:nvPr/>
        </p:nvSpPr>
        <p:spPr>
          <a:xfrm>
            <a:off x="745217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cxnSp>
        <p:nvCxnSpPr>
          <p:cNvPr id="21" name="Connector 20"/>
          <p:cNvCxnSpPr/>
          <p:nvPr/>
        </p:nvCxnSpPr>
        <p:spPr>
          <a:xfrm>
            <a:off x="8503737" y="2267712"/>
            <a:ext cx="1066739"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7452177" y="2926080"/>
            <a:ext cx="1889699" cy="640080"/>
          </a:xfrm>
          <a:prstGeom prst="rect">
            <a:avLst/>
          </a:prstGeom>
          <a:noFill/>
        </p:spPr>
        <p:txBody>
          <a:bodyPr wrap="square" lIns="18288" rIns="18288" tIns="18288" bIns="18288" anchor="t">
            <a:spAutoFit/>
          </a:bodyPr>
          <a:lstStyle/>
          <a:p>
            <a:pPr algn="l"/>
            <a:r>
              <a:rPr sz="1900" b="1" i="0">
                <a:solidFill>
                  <a:srgbClr val="15201E"/>
                </a:solidFill>
                <a:latin typeface="Segoe UI"/>
              </a:rPr>
              <a:t>Check your medicines</a:t>
            </a:r>
          </a:p>
        </p:txBody>
      </p:sp>
      <p:sp>
        <p:nvSpPr>
          <p:cNvPr id="23" name="TextBox 22"/>
          <p:cNvSpPr txBox="1"/>
          <p:nvPr/>
        </p:nvSpPr>
        <p:spPr>
          <a:xfrm>
            <a:off x="7452177" y="3611880"/>
            <a:ext cx="1889699" cy="1371600"/>
          </a:xfrm>
          <a:prstGeom prst="rect">
            <a:avLst/>
          </a:prstGeom>
          <a:noFill/>
        </p:spPr>
        <p:txBody>
          <a:bodyPr wrap="square" lIns="18288" rIns="18288" tIns="18288" bIns="18288" anchor="t">
            <a:spAutoFit/>
          </a:bodyPr>
          <a:lstStyle/>
          <a:p>
            <a:pPr algn="l"/>
            <a:r>
              <a:rPr sz="1400" b="0" i="0">
                <a:solidFill>
                  <a:srgbClr val="46524F"/>
                </a:solidFill>
                <a:latin typeface="Segoe UI"/>
              </a:rPr>
              <a:t>Some medicines and supplements make it worse. Ask before changing any.</a:t>
            </a:r>
          </a:p>
        </p:txBody>
      </p:sp>
      <p:sp>
        <p:nvSpPr>
          <p:cNvPr id="24" name="Oval 23"/>
          <p:cNvSpPr/>
          <p:nvPr/>
        </p:nvSpPr>
        <p:spPr>
          <a:xfrm>
            <a:off x="9753356"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5</a:t>
            </a:r>
          </a:p>
        </p:txBody>
      </p:sp>
      <p:sp>
        <p:nvSpPr>
          <p:cNvPr id="25" name="TextBox 24"/>
          <p:cNvSpPr txBox="1"/>
          <p:nvPr/>
        </p:nvSpPr>
        <p:spPr>
          <a:xfrm>
            <a:off x="9753356" y="2926080"/>
            <a:ext cx="1889699" cy="640080"/>
          </a:xfrm>
          <a:prstGeom prst="rect">
            <a:avLst/>
          </a:prstGeom>
          <a:noFill/>
        </p:spPr>
        <p:txBody>
          <a:bodyPr wrap="square" lIns="18288" rIns="18288" tIns="18288" bIns="18288" anchor="t">
            <a:spAutoFit/>
          </a:bodyPr>
          <a:lstStyle/>
          <a:p>
            <a:pPr algn="l"/>
            <a:r>
              <a:rPr sz="1900" b="1" i="0">
                <a:solidFill>
                  <a:srgbClr val="15201E"/>
                </a:solidFill>
                <a:latin typeface="Segoe UI"/>
              </a:rPr>
              <a:t>Short-term laxative</a:t>
            </a:r>
          </a:p>
        </p:txBody>
      </p:sp>
      <p:sp>
        <p:nvSpPr>
          <p:cNvPr id="26" name="TextBox 25"/>
          <p:cNvSpPr txBox="1"/>
          <p:nvPr/>
        </p:nvSpPr>
        <p:spPr>
          <a:xfrm>
            <a:off x="9753356" y="3611880"/>
            <a:ext cx="1889699" cy="1371600"/>
          </a:xfrm>
          <a:prstGeom prst="rect">
            <a:avLst/>
          </a:prstGeom>
          <a:noFill/>
        </p:spPr>
        <p:txBody>
          <a:bodyPr wrap="square" lIns="18288" rIns="18288" tIns="18288" bIns="18288" anchor="t">
            <a:spAutoFit/>
          </a:bodyPr>
          <a:lstStyle/>
          <a:p>
            <a:pPr algn="l"/>
            <a:r>
              <a:rPr sz="1400" b="0" i="0">
                <a:solidFill>
                  <a:srgbClr val="46524F"/>
                </a:solidFill>
                <a:latin typeface="Segoe UI"/>
              </a:rPr>
              <a:t>With advice on the type, for a short time.</a:t>
            </a:r>
          </a:p>
        </p:txBody>
      </p:sp>
      <p:sp>
        <p:nvSpPr>
          <p:cNvPr id="27" name="Rounded Rectangle 2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Many people start at the last step — the laxative.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CONSTIPATION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Treatment for Constipation; MedlinePlus, Constipation - self-care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Fiber works when added slowly, with water</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Add one high-fiber food at a time.</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Drink more water alongside it.</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Fruit with skins, beans, lentils, nuts.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Go when you feel the urge.</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Adding fiber fast causes gas and bloating — go slowly.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CONSTIPATION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Psyllium: MedlinePlus Drug Information; MedlinePlus, Polyethylene Glycol 3350: MedlinePlus Drug Information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Bulk-forming and osmotic laxatives hold water</a:t>
            </a:r>
          </a:p>
        </p:txBody>
      </p:sp>
      <p:graphicFrame>
        <p:nvGraphicFramePr>
          <p:cNvPr id="8" name="Table 7"/>
          <p:cNvGraphicFramePr>
            <a:graphicFrameLocks noGrp="1"/>
          </p:cNvGraphicFramePr>
          <p:nvPr/>
        </p:nvGraphicFramePr>
        <p:xfrm>
          <a:off x="548640" y="1783080"/>
          <a:ext cx="11094414" cy="1920239"/>
        </p:xfrm>
        <a:graphic>
          <a:graphicData uri="http://schemas.openxmlformats.org/drawingml/2006/table">
            <a:tbl>
              <a:tblPr firstRow="1" bandRow="0">
                <a:tableStyleId>{5C22544A-7EE6-4342-B048-85BDC9FD1C3A}</a:tableStyleId>
              </a:tblPr>
              <a:tblGrid>
                <a:gridCol w="1991305"/>
                <a:gridCol w="2275777"/>
                <a:gridCol w="3413666"/>
                <a:gridCol w="3413666"/>
              </a:tblGrid>
              <a:tr h="640079">
                <a:tc>
                  <a:txBody>
                    <a:bodyPr/>
                    <a:lstStyle/>
                    <a:p>
                      <a:pPr algn="l"/>
                      <a:r>
                        <a:rPr sz="1400" b="1" i="0">
                          <a:solidFill>
                            <a:srgbClr val="46524F"/>
                          </a:solidFill>
                          <a:latin typeface="Segoe UI"/>
                        </a:rPr>
                        <a:t>Type</a:t>
                      </a:r>
                    </a:p>
                  </a:txBody>
                  <a:tcPr marL="128016" marR="128016" anchor="ctr">
                    <a:solidFill>
                      <a:srgbClr val="EFECE4"/>
                    </a:solidFill>
                  </a:tcPr>
                </a:tc>
                <a:tc>
                  <a:txBody>
                    <a:bodyPr/>
                    <a:lstStyle/>
                    <a:p>
                      <a:pPr algn="l"/>
                      <a:r>
                        <a:rPr sz="1400" b="1" i="0">
                          <a:solidFill>
                            <a:srgbClr val="46524F"/>
                          </a:solidFill>
                          <a:latin typeface="Segoe UI"/>
                        </a:rPr>
                        <a:t>Example</a:t>
                      </a:r>
                    </a:p>
                  </a:txBody>
                  <a:tcPr marL="128016" marR="128016" anchor="ctr">
                    <a:solidFill>
                      <a:srgbClr val="EFECE4"/>
                    </a:solidFill>
                  </a:tcPr>
                </a:tc>
                <a:tc>
                  <a:txBody>
                    <a:bodyPr/>
                    <a:lstStyle/>
                    <a:p>
                      <a:pPr algn="l"/>
                      <a:r>
                        <a:rPr sz="1400" b="1" i="0">
                          <a:solidFill>
                            <a:srgbClr val="46524F"/>
                          </a:solidFill>
                          <a:latin typeface="Segoe UI"/>
                        </a:rPr>
                        <a:t>How it works</a:t>
                      </a:r>
                    </a:p>
                  </a:txBody>
                  <a:tcPr marL="128016" marR="128016" anchor="ctr">
                    <a:solidFill>
                      <a:srgbClr val="EFECE4"/>
                    </a:solidFill>
                  </a:tcPr>
                </a:tc>
                <a:tc>
                  <a:txBody>
                    <a:bodyPr/>
                    <a:lstStyle/>
                    <a:p>
                      <a:pPr algn="l"/>
                      <a:r>
                        <a:rPr sz="1400" b="1" i="0">
                          <a:solidFill>
                            <a:srgbClr val="46524F"/>
                          </a:solidFill>
                          <a:latin typeface="Segoe UI"/>
                        </a:rPr>
                        <a:t>What the label says</a:t>
                      </a:r>
                    </a:p>
                  </a:txBody>
                  <a:tcPr marL="128016" marR="128016" anchor="ctr">
                    <a:solidFill>
                      <a:srgbClr val="EFECE4"/>
                    </a:solidFill>
                  </a:tcPr>
                </a:tc>
              </a:tr>
              <a:tr h="640079">
                <a:tc>
                  <a:txBody>
                    <a:bodyPr/>
                    <a:lstStyle/>
                    <a:p>
                      <a:pPr algn="l"/>
                      <a:r>
                        <a:rPr sz="1900" b="1" i="0">
                          <a:solidFill>
                            <a:srgbClr val="15201E"/>
                          </a:solidFill>
                          <a:latin typeface="Segoe UI"/>
                        </a:rPr>
                        <a:t>Bulk-forming (fiber)</a:t>
                      </a:r>
                    </a:p>
                  </a:txBody>
                  <a:tcPr marL="128016" marR="128016" anchor="ctr">
                    <a:solidFill>
                      <a:srgbClr val="FFFFFF"/>
                    </a:solidFill>
                  </a:tcPr>
                </a:tc>
                <a:tc>
                  <a:txBody>
                    <a:bodyPr/>
                    <a:lstStyle/>
                    <a:p>
                      <a:pPr algn="l"/>
                      <a:r>
                        <a:rPr sz="1900" b="0" i="0">
                          <a:solidFill>
                            <a:srgbClr val="15201E"/>
                          </a:solidFill>
                          <a:latin typeface="Segoe UI"/>
                        </a:rPr>
                        <a:t>Psyllium</a:t>
                      </a:r>
                    </a:p>
                  </a:txBody>
                  <a:tcPr marL="128016" marR="128016" anchor="ctr">
                    <a:solidFill>
                      <a:srgbClr val="FFFFFF"/>
                    </a:solidFill>
                  </a:tcPr>
                </a:tc>
                <a:tc>
                  <a:txBody>
                    <a:bodyPr/>
                    <a:lstStyle/>
                    <a:p>
                      <a:pPr algn="l"/>
                      <a:r>
                        <a:rPr sz="1900" b="0" i="0">
                          <a:solidFill>
                            <a:srgbClr val="15201E"/>
                          </a:solidFill>
                          <a:latin typeface="Segoe UI"/>
                        </a:rPr>
                        <a:t>Absorbs liquid, swells and forms a bulky stool.</a:t>
                      </a:r>
                    </a:p>
                  </a:txBody>
                  <a:tcPr marL="128016" marR="128016" anchor="ctr">
                    <a:solidFill>
                      <a:srgbClr val="FFFFFF"/>
                    </a:solidFill>
                  </a:tcPr>
                </a:tc>
                <a:tc>
                  <a:txBody>
                    <a:bodyPr/>
                    <a:lstStyle/>
                    <a:p>
                      <a:pPr algn="l"/>
                      <a:r>
                        <a:rPr sz="1900" b="0" i="0">
                          <a:solidFill>
                            <a:srgbClr val="15201E"/>
                          </a:solidFill>
                          <a:latin typeface="Segoe UI"/>
                        </a:rPr>
                        <a:t>Take with at least 8 ounces of liquid; not over 1 week unless your doctor says.</a:t>
                      </a:r>
                    </a:p>
                  </a:txBody>
                  <a:tcPr marL="128016" marR="128016" anchor="ctr">
                    <a:solidFill>
                      <a:srgbClr val="F6ECDB"/>
                    </a:solidFill>
                  </a:tcPr>
                </a:tc>
              </a:tr>
              <a:tr h="640081">
                <a:tc>
                  <a:txBody>
                    <a:bodyPr/>
                    <a:lstStyle/>
                    <a:p>
                      <a:pPr algn="l"/>
                      <a:r>
                        <a:rPr sz="1900" b="1" i="0">
                          <a:solidFill>
                            <a:srgbClr val="15201E"/>
                          </a:solidFill>
                          <a:latin typeface="Segoe UI"/>
                        </a:rPr>
                        <a:t>Osmotic</a:t>
                      </a:r>
                    </a:p>
                  </a:txBody>
                  <a:tcPr marL="128016" marR="128016" anchor="ctr">
                    <a:solidFill>
                      <a:srgbClr val="FFFFFF"/>
                    </a:solidFill>
                  </a:tcPr>
                </a:tc>
                <a:tc>
                  <a:txBody>
                    <a:bodyPr/>
                    <a:lstStyle/>
                    <a:p>
                      <a:pPr algn="l"/>
                      <a:r>
                        <a:rPr sz="1900" b="0" i="0">
                          <a:solidFill>
                            <a:srgbClr val="15201E"/>
                          </a:solidFill>
                          <a:latin typeface="Segoe UI"/>
                        </a:rPr>
                        <a:t>Polyethylene glycol 3350</a:t>
                      </a:r>
                    </a:p>
                  </a:txBody>
                  <a:tcPr marL="128016" marR="128016" anchor="ctr">
                    <a:solidFill>
                      <a:srgbClr val="FFFFFF"/>
                    </a:solidFill>
                  </a:tcPr>
                </a:tc>
                <a:tc>
                  <a:txBody>
                    <a:bodyPr/>
                    <a:lstStyle/>
                    <a:p>
                      <a:pPr algn="l"/>
                      <a:r>
                        <a:rPr sz="1900" b="0" i="0">
                          <a:solidFill>
                            <a:srgbClr val="15201E"/>
                          </a:solidFill>
                          <a:latin typeface="Segoe UI"/>
                        </a:rPr>
                        <a:t>Keeps water in the stool.</a:t>
                      </a:r>
                    </a:p>
                  </a:txBody>
                  <a:tcPr marL="128016" marR="128016" anchor="ctr">
                    <a:solidFill>
                      <a:srgbClr val="FFFFFF"/>
                    </a:solidFill>
                  </a:tcPr>
                </a:tc>
                <a:tc>
                  <a:txBody>
                    <a:bodyPr/>
                    <a:lstStyle/>
                    <a:p>
                      <a:pPr algn="l"/>
                      <a:r>
                        <a:rPr sz="1900" b="0" i="0">
                          <a:solidFill>
                            <a:srgbClr val="15201E"/>
                          </a:solidFill>
                          <a:latin typeface="Segoe UI"/>
                        </a:rPr>
                        <a:t>For occasional constipation; usually up to 2 weeks; 2 to 4 days to work.</a:t>
                      </a:r>
                    </a:p>
                  </a:txBody>
                  <a:tcPr marL="128016" marR="128016" anchor="ctr">
                    <a:solidFill>
                      <a:srgbClr val="F6ECDB"/>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Psyllium needs at least 8 ounces of liquid.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CONSTIPATION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Senna: MedlinePlus Drug Information; NIDDK, Treatment for Constipation; MedlinePlus, Constipation - self-care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Stimulants are short-term; softeners ease passage</a:t>
            </a:r>
          </a:p>
        </p:txBody>
      </p:sp>
      <p:graphicFrame>
        <p:nvGraphicFramePr>
          <p:cNvPr id="8" name="Table 7"/>
          <p:cNvGraphicFramePr>
            <a:graphicFrameLocks noGrp="1"/>
          </p:cNvGraphicFramePr>
          <p:nvPr/>
        </p:nvGraphicFramePr>
        <p:xfrm>
          <a:off x="548640" y="1783080"/>
          <a:ext cx="11094413" cy="2560320"/>
        </p:xfrm>
        <a:graphic>
          <a:graphicData uri="http://schemas.openxmlformats.org/drawingml/2006/table">
            <a:tbl>
              <a:tblPr firstRow="1" bandRow="0">
                <a:tableStyleId>{5C22544A-7EE6-4342-B048-85BDC9FD1C3A}</a:tableStyleId>
              </a:tblPr>
              <a:tblGrid>
                <a:gridCol w="1781584"/>
                <a:gridCol w="1538641"/>
                <a:gridCol w="3887094"/>
                <a:gridCol w="3887094"/>
              </a:tblGrid>
              <a:tr h="640080">
                <a:tc>
                  <a:txBody>
                    <a:bodyPr/>
                    <a:lstStyle/>
                    <a:p>
                      <a:pPr algn="l"/>
                      <a:r>
                        <a:rPr sz="1400" b="1" i="0">
                          <a:solidFill>
                            <a:srgbClr val="46524F"/>
                          </a:solidFill>
                          <a:latin typeface="Segoe UI"/>
                        </a:rPr>
                        <a:t>Type</a:t>
                      </a:r>
                    </a:p>
                  </a:txBody>
                  <a:tcPr marL="128016" marR="128016" anchor="ctr">
                    <a:solidFill>
                      <a:srgbClr val="EFECE4"/>
                    </a:solidFill>
                  </a:tcPr>
                </a:tc>
                <a:tc>
                  <a:txBody>
                    <a:bodyPr/>
                    <a:lstStyle/>
                    <a:p>
                      <a:pPr algn="l"/>
                      <a:r>
                        <a:rPr sz="1400" b="1" i="0">
                          <a:solidFill>
                            <a:srgbClr val="46524F"/>
                          </a:solidFill>
                          <a:latin typeface="Segoe UI"/>
                        </a:rPr>
                        <a:t>Example</a:t>
                      </a:r>
                    </a:p>
                  </a:txBody>
                  <a:tcPr marL="128016" marR="128016" anchor="ctr">
                    <a:solidFill>
                      <a:srgbClr val="EFECE4"/>
                    </a:solidFill>
                  </a:tcPr>
                </a:tc>
                <a:tc>
                  <a:txBody>
                    <a:bodyPr/>
                    <a:lstStyle/>
                    <a:p>
                      <a:pPr algn="l"/>
                      <a:r>
                        <a:rPr sz="1400" b="1" i="0">
                          <a:solidFill>
                            <a:srgbClr val="46524F"/>
                          </a:solidFill>
                          <a:latin typeface="Segoe UI"/>
                        </a:rPr>
                        <a:t>How it works</a:t>
                      </a:r>
                    </a:p>
                  </a:txBody>
                  <a:tcPr marL="128016" marR="128016" anchor="ctr">
                    <a:solidFill>
                      <a:srgbClr val="EFECE4"/>
                    </a:solidFill>
                  </a:tcPr>
                </a:tc>
                <a:tc>
                  <a:txBody>
                    <a:bodyPr/>
                    <a:lstStyle/>
                    <a:p>
                      <a:pPr algn="l"/>
                      <a:r>
                        <a:rPr sz="1400" b="1" i="0">
                          <a:solidFill>
                            <a:srgbClr val="46524F"/>
                          </a:solidFill>
                          <a:latin typeface="Segoe UI"/>
                        </a:rPr>
                        <a:t>What the label says</a:t>
                      </a:r>
                    </a:p>
                  </a:txBody>
                  <a:tcPr marL="128016" marR="128016" anchor="ctr">
                    <a:solidFill>
                      <a:srgbClr val="EFECE4"/>
                    </a:solidFill>
                  </a:tcPr>
                </a:tc>
              </a:tr>
              <a:tr h="640080">
                <a:tc>
                  <a:txBody>
                    <a:bodyPr/>
                    <a:lstStyle/>
                    <a:p>
                      <a:pPr algn="l"/>
                      <a:r>
                        <a:rPr sz="1900" b="1" i="0">
                          <a:solidFill>
                            <a:srgbClr val="15201E"/>
                          </a:solidFill>
                          <a:latin typeface="Segoe UI"/>
                        </a:rPr>
                        <a:t>Stimulant</a:t>
                      </a:r>
                    </a:p>
                  </a:txBody>
                  <a:tcPr marL="128016" marR="128016" anchor="ctr">
                    <a:solidFill>
                      <a:srgbClr val="FFFFFF"/>
                    </a:solidFill>
                  </a:tcPr>
                </a:tc>
                <a:tc>
                  <a:txBody>
                    <a:bodyPr/>
                    <a:lstStyle/>
                    <a:p>
                      <a:pPr algn="l"/>
                      <a:r>
                        <a:rPr sz="1900" b="0" i="0">
                          <a:solidFill>
                            <a:srgbClr val="15201E"/>
                          </a:solidFill>
                          <a:latin typeface="Segoe UI"/>
                        </a:rPr>
                        <a:t>Senna</a:t>
                      </a:r>
                    </a:p>
                  </a:txBody>
                  <a:tcPr marL="128016" marR="128016" anchor="ctr">
                    <a:solidFill>
                      <a:srgbClr val="FFFFFF"/>
                    </a:solidFill>
                  </a:tcPr>
                </a:tc>
                <a:tc>
                  <a:txBody>
                    <a:bodyPr/>
                    <a:lstStyle/>
                    <a:p>
                      <a:pPr algn="l"/>
                      <a:r>
                        <a:rPr sz="1900" b="0" i="0">
                          <a:solidFill>
                            <a:srgbClr val="15201E"/>
                          </a:solidFill>
                          <a:latin typeface="Segoe UI"/>
                        </a:rPr>
                        <a:t>Increases activity of the intestines.</a:t>
                      </a:r>
                    </a:p>
                  </a:txBody>
                  <a:tcPr marL="128016" marR="128016" anchor="ctr">
                    <a:solidFill>
                      <a:srgbClr val="FFFFFF"/>
                    </a:solidFill>
                  </a:tcPr>
                </a:tc>
                <a:tc>
                  <a:txBody>
                    <a:bodyPr/>
                    <a:lstStyle/>
                    <a:p>
                      <a:pPr algn="l"/>
                      <a:r>
                        <a:rPr sz="1900" b="0" i="0">
                          <a:solidFill>
                            <a:srgbClr val="15201E"/>
                          </a:solidFill>
                          <a:latin typeface="Segoe UI"/>
                        </a:rPr>
                        <a:t>Short-term; not over 1 week without your doctor. Only if severe or others failed.</a:t>
                      </a:r>
                    </a:p>
                  </a:txBody>
                  <a:tcPr marL="128016" marR="128016" anchor="ctr">
                    <a:solidFill>
                      <a:srgbClr val="F6ECDB"/>
                    </a:solidFill>
                  </a:tcPr>
                </a:tc>
              </a:tr>
              <a:tr h="640080">
                <a:tc>
                  <a:txBody>
                    <a:bodyPr/>
                    <a:lstStyle/>
                    <a:p>
                      <a:pPr algn="l"/>
                      <a:r>
                        <a:rPr sz="1900" b="1" i="0">
                          <a:solidFill>
                            <a:srgbClr val="15201E"/>
                          </a:solidFill>
                          <a:latin typeface="Segoe UI"/>
                        </a:rPr>
                        <a:t>Stool softener</a:t>
                      </a:r>
                    </a:p>
                  </a:txBody>
                  <a:tcPr marL="128016" marR="128016" anchor="ctr">
                    <a:solidFill>
                      <a:srgbClr val="FFFFFF"/>
                    </a:solidFill>
                  </a:tcPr>
                </a:tc>
                <a:tc>
                  <a:txBody>
                    <a:bodyPr/>
                    <a:lstStyle/>
                    <a:p>
                      <a:pPr algn="l"/>
                      <a:r>
                        <a:rPr sz="1900" b="0" i="0">
                          <a:solidFill>
                            <a:srgbClr val="15201E"/>
                          </a:solidFill>
                          <a:latin typeface="Segoe UI"/>
                        </a:rPr>
                        <a:t>Docusate</a:t>
                      </a:r>
                    </a:p>
                  </a:txBody>
                  <a:tcPr marL="128016" marR="128016" anchor="ctr">
                    <a:solidFill>
                      <a:srgbClr val="FFFFFF"/>
                    </a:solidFill>
                  </a:tcPr>
                </a:tc>
                <a:tc>
                  <a:txBody>
                    <a:bodyPr/>
                    <a:lstStyle/>
                    <a:p>
                      <a:pPr algn="l"/>
                      <a:r>
                        <a:rPr sz="1900" b="0" i="0">
                          <a:solidFill>
                            <a:srgbClr val="15201E"/>
                          </a:solidFill>
                          <a:latin typeface="Segoe UI"/>
                        </a:rPr>
                        <a:t>Helps you pass stool more easily.</a:t>
                      </a:r>
                    </a:p>
                  </a:txBody>
                  <a:tcPr marL="128016" marR="128016" anchor="ctr">
                    <a:solidFill>
                      <a:srgbClr val="FFFFFF"/>
                    </a:solidFill>
                  </a:tcPr>
                </a:tc>
                <a:tc>
                  <a:txBody>
                    <a:bodyPr/>
                    <a:lstStyle/>
                    <a:p>
                      <a:pPr algn="l"/>
                      <a:r>
                        <a:rPr sz="1900" b="0" i="0">
                          <a:solidFill>
                            <a:srgbClr val="15201E"/>
                          </a:solidFill>
                          <a:latin typeface="Segoe UI"/>
                        </a:rPr>
                        <a:t>Ask which type suits you.</a:t>
                      </a:r>
                    </a:p>
                  </a:txBody>
                  <a:tcPr marL="128016" marR="128016" anchor="ctr">
                    <a:solidFill>
                      <a:srgbClr val="F6ECDB"/>
                    </a:solidFill>
                  </a:tcPr>
                </a:tc>
              </a:tr>
              <a:tr h="640080">
                <a:tc>
                  <a:txBody>
                    <a:bodyPr/>
                    <a:lstStyle/>
                    <a:p>
                      <a:pPr algn="l"/>
                      <a:r>
                        <a:rPr sz="1900" b="1" i="0">
                          <a:solidFill>
                            <a:srgbClr val="15201E"/>
                          </a:solidFill>
                          <a:latin typeface="Segoe UI"/>
                        </a:rPr>
                        <a:t>Lubricant</a:t>
                      </a:r>
                    </a:p>
                  </a:txBody>
                  <a:tcPr marL="128016" marR="128016" anchor="ctr">
                    <a:solidFill>
                      <a:srgbClr val="FFFFFF"/>
                    </a:solidFill>
                  </a:tcPr>
                </a:tc>
                <a:tc>
                  <a:txBody>
                    <a:bodyPr/>
                    <a:lstStyle/>
                    <a:p>
                      <a:pPr algn="l"/>
                      <a:r>
                        <a:rPr sz="1900" b="0" i="0">
                          <a:solidFill>
                            <a:srgbClr val="15201E"/>
                          </a:solidFill>
                          <a:latin typeface="Segoe UI"/>
                        </a:rPr>
                        <a:t>Mineral oil</a:t>
                      </a:r>
                    </a:p>
                  </a:txBody>
                  <a:tcPr marL="128016" marR="128016" anchor="ctr">
                    <a:solidFill>
                      <a:srgbClr val="FFFFFF"/>
                    </a:solidFill>
                  </a:tcPr>
                </a:tc>
                <a:tc>
                  <a:txBody>
                    <a:bodyPr/>
                    <a:lstStyle/>
                    <a:p>
                      <a:pPr algn="l"/>
                      <a:r>
                        <a:rPr sz="1900" b="0" i="0">
                          <a:solidFill>
                            <a:srgbClr val="15201E"/>
                          </a:solidFill>
                          <a:latin typeface="Segoe UI"/>
                        </a:rPr>
                        <a:t>Listed by NIDDK as an over-the-counter option.</a:t>
                      </a:r>
                    </a:p>
                  </a:txBody>
                  <a:tcPr marL="128016" marR="128016" anchor="ctr">
                    <a:solidFill>
                      <a:srgbClr val="FFFFFF"/>
                    </a:solidFill>
                  </a:tcPr>
                </a:tc>
                <a:tc>
                  <a:txBody>
                    <a:bodyPr/>
                    <a:lstStyle/>
                    <a:p>
                      <a:pPr algn="l"/>
                      <a:r>
                        <a:rPr sz="1900" b="0" i="0">
                          <a:solidFill>
                            <a:srgbClr val="15201E"/>
                          </a:solidFill>
                          <a:latin typeface="Segoe UI"/>
                        </a:rPr>
                        <a:t>Ask before combining laxatives.</a:t>
                      </a:r>
                    </a:p>
                  </a:txBody>
                  <a:tcPr marL="128016" marR="128016" anchor="ctr">
                    <a:solidFill>
                      <a:srgbClr val="F6ECDB"/>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Senna: not over a week without your doctor.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CONSTIPATION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Treatment for Constipation; MedlinePlus, Constipation - self-care; MedlinePlus, Psyllium: MedlinePlus Drug Information; MedlinePlus, Senna: MedlinePlus Drug Information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Laxatives are meant for short-term use</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About a week at most without your provider.</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Stimulants only when constipation is severe.</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Frequent senna use may cause dependence.</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Relying on one? Plan a slow stop.</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Needing one beyond a week is a reason to ask.</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CONSTIPATION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Treatment for Constipation; NCCIH, “Detoxes” and “Cleanses”: What You Need To Know</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64591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645919"/>
          </a:xfrm>
          <a:prstGeom prst="rect">
            <a:avLst/>
          </a:prstGeom>
          <a:noFill/>
        </p:spPr>
        <p:txBody>
          <a:bodyPr wrap="square" lIns="18288" rIns="18288" tIns="18288" bIns="18288" anchor="t">
            <a:spAutoFit/>
          </a:bodyPr>
          <a:lstStyle/>
          <a:p>
            <a:pPr algn="l"/>
            <a:r>
              <a:rPr sz="3300" b="0" i="0">
                <a:solidFill>
                  <a:srgbClr val="0A3F3C"/>
                </a:solidFill>
                <a:latin typeface="Georgia"/>
              </a:rPr>
              <a:t>“For them, their constipation is not just a colon problem.”</a:t>
            </a:r>
          </a:p>
        </p:txBody>
      </p:sp>
      <p:sp>
        <p:nvSpPr>
          <p:cNvPr id="10" name="TextBox 9"/>
          <p:cNvSpPr txBox="1"/>
          <p:nvPr/>
        </p:nvSpPr>
        <p:spPr>
          <a:xfrm>
            <a:off x="868680" y="2971800"/>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2016-07-28</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Take long-term constipation seriously</a:t>
            </a:r>
          </a:p>
          <a:p>
            <a:pPr algn="l">
              <a:spcAft>
                <a:spcPts val="1275"/>
              </a:spcAft>
            </a:pPr>
            <a:r>
              <a:rPr sz="1700" b="0" i="0">
                <a:solidFill>
                  <a:srgbClr val="15201E"/>
                </a:solidFill>
                <a:latin typeface="Segoe UI"/>
              </a:rPr>
              <a:t>Start with fiber and liquids</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Colonics and enemas</a:t>
            </a:r>
          </a:p>
          <a:p>
            <a:pPr algn="l">
              <a:spcAft>
                <a:spcPts val="1275"/>
              </a:spcAft>
            </a:pPr>
            <a:r>
              <a:rPr sz="1700" b="0" i="0">
                <a:solidFill>
                  <a:srgbClr val="15201E"/>
                </a:solidFill>
                <a:latin typeface="Segoe UI"/>
              </a:rPr>
              <a:t>Antifungal medicine and detox</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Food first fits guidance; his cleanse methods lack support.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CONSTIPATION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NCCIH, “Detoxes” and “Cleanses”: What You Need To Know</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5500" b="0" i="0">
                <a:solidFill>
                  <a:srgbClr val="0A3F3C"/>
                </a:solidFill>
                <a:latin typeface="Georgia"/>
              </a:rPr>
              <a:t>Skip the cleanse</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Colon cleansing can have serious side effects.</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Detox</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programs may include laxatives that cause dehydration.</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Evidence for colonic irrigation is limited.</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CONSTIPATION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NIDDK, Symptoms &amp; Causes of Constipation</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Some symptoms need a doctor right away</a:t>
            </a:r>
          </a:p>
        </p:txBody>
      </p:sp>
      <p:sp>
        <p:nvSpPr>
          <p:cNvPr id="8" name="Rounded Rectangle 7"/>
          <p:cNvSpPr/>
          <p:nvPr/>
        </p:nvSpPr>
        <p:spPr>
          <a:xfrm>
            <a:off x="548640" y="1691640"/>
            <a:ext cx="3515258"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3058058" cy="822960"/>
          </a:xfrm>
          <a:prstGeom prst="rect">
            <a:avLst/>
          </a:prstGeom>
          <a:noFill/>
        </p:spPr>
        <p:txBody>
          <a:bodyPr wrap="square" lIns="18288" rIns="18288" tIns="18288" bIns="18288" anchor="t">
            <a:spAutoFit/>
          </a:bodyPr>
          <a:lstStyle/>
          <a:p>
            <a:pPr algn="l"/>
            <a:r>
              <a:rPr sz="1900" b="1" i="0">
                <a:solidFill>
                  <a:srgbClr val="0A3F3C"/>
                </a:solidFill>
                <a:latin typeface="Segoe UI"/>
              </a:rPr>
              <a:t>Usually fine to manage at home</a:t>
            </a:r>
          </a:p>
        </p:txBody>
      </p:sp>
      <p:sp>
        <p:nvSpPr>
          <p:cNvPr id="10" name="TextBox 9"/>
          <p:cNvSpPr txBox="1"/>
          <p:nvPr/>
        </p:nvSpPr>
        <p:spPr>
          <a:xfrm>
            <a:off x="777240"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Short-lived constipation after travel or a change in routine.</a:t>
            </a:r>
          </a:p>
          <a:p>
            <a:pPr algn="l">
              <a:spcAft>
                <a:spcPts val="1350"/>
              </a:spcAft>
            </a:pPr>
            <a:r>
              <a:rPr sz="1800" b="0" i="0">
                <a:solidFill>
                  <a:srgbClr val="15201E"/>
                </a:solidFill>
                <a:latin typeface="Segoe UI"/>
              </a:rPr>
              <a:t>Improves with fiber, fluid, activity and routine.</a:t>
            </a:r>
          </a:p>
        </p:txBody>
      </p:sp>
      <p:sp>
        <p:nvSpPr>
          <p:cNvPr id="11" name="Rounded Rectangle 10"/>
          <p:cNvSpPr/>
          <p:nvPr/>
        </p:nvSpPr>
        <p:spPr>
          <a:xfrm>
            <a:off x="4338218"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66818"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See a doctor</a:t>
            </a:r>
          </a:p>
        </p:txBody>
      </p:sp>
      <p:sp>
        <p:nvSpPr>
          <p:cNvPr id="13" name="TextBox 12"/>
          <p:cNvSpPr txBox="1"/>
          <p:nvPr/>
        </p:nvSpPr>
        <p:spPr>
          <a:xfrm>
            <a:off x="4566818"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Symptoms that don’t go away with self-care.</a:t>
            </a:r>
          </a:p>
          <a:p>
            <a:pPr algn="l">
              <a:spcAft>
                <a:spcPts val="1350"/>
              </a:spcAft>
            </a:pPr>
            <a:r>
              <a:rPr sz="1800" b="0" i="0">
                <a:solidFill>
                  <a:srgbClr val="15201E"/>
                </a:solidFill>
                <a:latin typeface="Segoe UI"/>
              </a:rPr>
              <a:t>A family history of colon or rectal cancer.</a:t>
            </a:r>
          </a:p>
          <a:p>
            <a:pPr algn="l">
              <a:spcAft>
                <a:spcPts val="1350"/>
              </a:spcAft>
            </a:pPr>
            <a:r>
              <a:rPr sz="1800" b="0" i="0">
                <a:solidFill>
                  <a:srgbClr val="15201E"/>
                </a:solidFill>
                <a:latin typeface="Segoe UI"/>
              </a:rPr>
              <a:t>A change in your usual bowel habits.</a:t>
            </a:r>
          </a:p>
        </p:txBody>
      </p:sp>
      <p:sp>
        <p:nvSpPr>
          <p:cNvPr id="14" name="Rounded Rectangle 13"/>
          <p:cNvSpPr/>
          <p:nvPr/>
        </p:nvSpPr>
        <p:spPr>
          <a:xfrm>
            <a:off x="8127796" y="1691640"/>
            <a:ext cx="3515258"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356396" y="1828800"/>
            <a:ext cx="3058058" cy="822960"/>
          </a:xfrm>
          <a:prstGeom prst="rect">
            <a:avLst/>
          </a:prstGeom>
          <a:noFill/>
        </p:spPr>
        <p:txBody>
          <a:bodyPr wrap="square" lIns="18288" rIns="18288" tIns="18288" bIns="18288" anchor="t">
            <a:spAutoFit/>
          </a:bodyPr>
          <a:lstStyle/>
          <a:p>
            <a:pPr algn="l"/>
            <a:r>
              <a:rPr sz="1900" b="1" i="0">
                <a:solidFill>
                  <a:srgbClr val="7A5300"/>
                </a:solidFill>
                <a:latin typeface="Segoe UI"/>
              </a:rPr>
              <a:t>See a doctor right away</a:t>
            </a:r>
          </a:p>
        </p:txBody>
      </p:sp>
      <p:sp>
        <p:nvSpPr>
          <p:cNvPr id="16" name="TextBox 15"/>
          <p:cNvSpPr txBox="1"/>
          <p:nvPr/>
        </p:nvSpPr>
        <p:spPr>
          <a:xfrm>
            <a:off x="8356396" y="2743200"/>
            <a:ext cx="3058058"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Bleeding from the rectum or blood in the stool.</a:t>
            </a:r>
          </a:p>
          <a:p>
            <a:pPr algn="l">
              <a:spcAft>
                <a:spcPts val="1350"/>
              </a:spcAft>
            </a:pPr>
            <a:r>
              <a:rPr sz="1800" b="0" i="0">
                <a:solidFill>
                  <a:srgbClr val="15201E"/>
                </a:solidFill>
                <a:latin typeface="Segoe UI"/>
              </a:rPr>
              <a:t>Constant belly pain, vomiting, fever, or being unable to pass gas.</a:t>
            </a:r>
          </a:p>
          <a:p>
            <a:pPr algn="l">
              <a:spcAft>
                <a:spcPts val="1350"/>
              </a:spcAft>
            </a:pPr>
            <a:r>
              <a:rPr sz="1800" b="0" i="0">
                <a:solidFill>
                  <a:srgbClr val="15201E"/>
                </a:solidFill>
                <a:latin typeface="Segoe UI"/>
              </a:rPr>
              <a:t>Lower back pain, or weight loss without trying.</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Blood, constant pain, vomiting or fever: don’t wait.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CONSTIPATION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14</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Severe pain, vomiting, no stool or gas: help right away</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Blood in stool or black stools: see a doctor.</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New back pain: see a doctor now; leg weakness: 911</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Weight loss: see a doctor now; habit change: ask</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Needing a laxative over a week: ask first.</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Severe pain, vomiting or blood in stool needs care.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CONSTIPATION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Symptoms &amp; Causes of Constipation; NIDDK, Treatment for Constipation; NIDDK, Diagnosis of Constipation; MedlinePlus, Constipation - self-care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Add one high-fiber food, and more water</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Try a routine after breakfast</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Go when you feel the urge</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Keep a short diary</a:t>
            </a:r>
          </a:p>
        </p:txBody>
      </p:sp>
      <p:sp>
        <p:nvSpPr>
          <p:cNvPr id="16" name="Oval 15"/>
          <p:cNvSpPr/>
          <p:nvPr/>
        </p:nvSpPr>
        <p:spPr>
          <a:xfrm>
            <a:off x="548640"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1280160" y="4416552"/>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Bring your medicine list</a:t>
            </a:r>
          </a:p>
        </p:txBody>
      </p:sp>
      <p:sp>
        <p:nvSpPr>
          <p:cNvPr id="18" name="Rounded Rectangle 17"/>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with one high-fiber food and more water.</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CONSTIPATION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16</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Definition &amp; Facts for Constipation</a:t>
            </a:r>
          </a:p>
          <a:p>
            <a:pPr algn="l">
              <a:spcAft>
                <a:spcPts val="1200"/>
              </a:spcAft>
            </a:pPr>
            <a:r>
              <a:rPr sz="1600" b="0" i="0">
                <a:solidFill>
                  <a:srgbClr val="46524F"/>
                </a:solidFill>
                <a:latin typeface="Segoe UI"/>
              </a:rPr>
              <a:t>NIDDK — Symptoms &amp; Causes of Constipation</a:t>
            </a:r>
          </a:p>
          <a:p>
            <a:pPr algn="l">
              <a:spcAft>
                <a:spcPts val="1200"/>
              </a:spcAft>
            </a:pPr>
            <a:r>
              <a:rPr sz="1600" b="0" i="0">
                <a:solidFill>
                  <a:srgbClr val="46524F"/>
                </a:solidFill>
                <a:latin typeface="Segoe UI"/>
              </a:rPr>
              <a:t>NIDDK — Treatment for Constipation</a:t>
            </a:r>
          </a:p>
          <a:p>
            <a:pPr algn="l">
              <a:spcAft>
                <a:spcPts val="1200"/>
              </a:spcAft>
            </a:pPr>
            <a:r>
              <a:rPr sz="1600" b="0" i="0">
                <a:solidFill>
                  <a:srgbClr val="46524F"/>
                </a:solidFill>
                <a:latin typeface="Segoe UI"/>
              </a:rPr>
              <a:t>NIDDK — Diagnosis of Constipation</a:t>
            </a:r>
          </a:p>
          <a:p>
            <a:pPr algn="l">
              <a:spcAft>
                <a:spcPts val="1200"/>
              </a:spcAft>
            </a:pPr>
            <a:r>
              <a:rPr sz="1600" b="0" i="0">
                <a:solidFill>
                  <a:srgbClr val="46524F"/>
                </a:solidFill>
                <a:latin typeface="Segoe UI"/>
              </a:rPr>
              <a:t>MedlinePlus — Constipation</a:t>
            </a:r>
          </a:p>
          <a:p>
            <a:pPr algn="l">
              <a:spcAft>
                <a:spcPts val="1200"/>
              </a:spcAft>
            </a:pPr>
            <a:r>
              <a:rPr sz="1600" b="0" i="0">
                <a:solidFill>
                  <a:srgbClr val="46524F"/>
                </a:solidFill>
                <a:latin typeface="Segoe UI"/>
              </a:rPr>
              <a:t>MedlinePlus — Constipation - self-care</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Psyllium: MedlinePlus Drug Information</a:t>
            </a:r>
          </a:p>
          <a:p>
            <a:pPr algn="l">
              <a:spcAft>
                <a:spcPts val="1200"/>
              </a:spcAft>
            </a:pPr>
            <a:r>
              <a:rPr sz="1600" b="0" i="0">
                <a:solidFill>
                  <a:srgbClr val="46524F"/>
                </a:solidFill>
                <a:latin typeface="Segoe UI"/>
              </a:rPr>
              <a:t>MedlinePlus — Polyethylene Glycol 3350: MedlinePlus Drug Information</a:t>
            </a:r>
          </a:p>
          <a:p>
            <a:pPr algn="l">
              <a:spcAft>
                <a:spcPts val="1200"/>
              </a:spcAft>
            </a:pPr>
            <a:r>
              <a:rPr sz="1600" b="0" i="0">
                <a:solidFill>
                  <a:srgbClr val="46524F"/>
                </a:solidFill>
                <a:latin typeface="Segoe UI"/>
              </a:rPr>
              <a:t>MedlinePlus — Senna: MedlinePlus Drug Information</a:t>
            </a:r>
          </a:p>
          <a:p>
            <a:pPr algn="l">
              <a:spcAft>
                <a:spcPts val="1200"/>
              </a:spcAft>
            </a:pPr>
            <a:r>
              <a:rPr sz="1600" b="0" i="0">
                <a:solidFill>
                  <a:srgbClr val="46524F"/>
                </a:solidFill>
                <a:latin typeface="Segoe UI"/>
              </a:rPr>
              <a:t>NCCIH — “Detoxes” and “Cleanses”: What You Need To Know</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4 more warning-sign sources.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CONSTIPATION</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17</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Could any of my medicines or supplements be causing this?</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Which type of laxative suits me, and for how long?</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 rely on a laxative now. How can I stop slowly?</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Which symptoms mean I should come in straight away?</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