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کولیسٹرول کے بارے میں ہے: لپڈ پینل کے ہر عدد کا مطلب، آپ کا ہدف آپ کے مجموعی خطرے پر کیوں منحصر ہے، کولیسٹرول کیا بڑھاتا اور کیا کم کرتا ہے، اور دوائیں کیسے کام کرتی ہیں۔ ہر بات صحتِ عامہ کے ذرائع سے ہے جن کے نام ہر سلائیڈ پر درج ہیں۔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سلائیڈ کے سوال سے آغاز کریں۔ زیادہ تر لوگوں نے اپنا کُل کولیسٹرول سنا ہوتا ہے، مگر پینل میں کئی اعداد ہوتے ہیں اور ان کے مطلب مختلف ہیں۔ زیادہ کولیسٹرول عموماً کوئی علامت نہیں دیتا، اس لیے ٹیسٹ ہی واحد راستہ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جسم کو کچھ کولیسٹرول کی ضرورت ہے۔ مگر زیادہ ایل ڈی ایل شریانوں میں پلاک کی صورت جمع ہو سکتا ہے، اور علاج نہ ہو تو یہ دل کے دورے یا فالج کا سبب بن سکتا ہے۔ یہ عموماً کوئی علامت نہیں دیتا، اس لیے زیادہ تر لوگوں کو معمول کے خون کے ٹیسٹ سے پتا چلتا ہے۔ یہ خاکہ تصویری وضاحت ہے، ناپا ہوا ڈیٹا نہیں۔</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پہلے تین اعداد۔ کُل کولیسٹرول سب کچھ اکٹھا ہے؛ بالغوں کے لیے دو سو سے کم صحت مند ہے۔ ایل ڈی ایل جماؤ اور رکاوٹ کا بنیادی ذریعہ ہے؛ زیادہ تر بالغوں کے لیے سو سے کم صحت مند ہے۔ ایچ ڈی ایل کولیسٹرول کو جگر تک لے جاتا ہے؛ ساٹھ یا زیادہ بہترین ہے، اور مردوں میں چالیس یا خواتین میں پچاس سے کم، کم سمجھا جاتا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 اور۔ نان ایچ ڈی ایل، کُل میں سے ایچ ڈی ایل نکال کر، تمام بری اقسام کی بہتر تصویر دیتا ہے؛ ہدف ایک سو تیس سے کم ہے۔ ٹرائی گلیسرائیڈز خون میں چکنائی کی ایک اور قسم ہیں، اسی ٹیسٹ میں ناپی جاتی ہیں؛ نارمل سطح ایک سو پچاس سے کم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وہ حصہ ہے جو زیادہ تر لوگ نہیں سنتے۔ ایل ڈی ایل کے اہداف خطرے سے طے ہوتے ہیں: کم یا سرحدی خطرے پر سو یا کم، زیادہ خطرے یا دل کی بیماری میں ستر یا کم، اور دل کی بیماری کے ساتھ بہت زیادہ خطرے میں پچپن یا کم۔ معالج پریوینٹ نامی آلے سے آپ کا خطرہ اندازہ کر سکتا ہے، جو عمر، صحت کی تاریخ اور خاندانی تاریخ دیکھتا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کتنی بار ٹیسٹ کروائیں۔ بچے نو سے گیارہ سال کی عمر میں ایک بار، پھر ہر پانچ سال۔ جوان بالغ ہر پانچ سال۔ پینتالیس سے پینسٹھ سال کے مرد اور پچپن سے پینسٹھ سال کی خواتین ہر ایک سے دو سال۔ پینسٹھ سے زیادہ، ہر سال۔ آٹھ سے بارہ گھنٹے کچھ نہ کھانے کو کہا جا سکتا ہے۔ ایل پی اے معمول کے پینل کا حصہ نہیں؛ اگر خاندان میں فالج یا کم عمری میں دل کی بیماری ہو تو اس کا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کولیسٹرول کیا بڑھاتا ہے۔ عادتیں: سیر شدہ چکنائی، سگریٹ نوشی جو ایچ ڈی ایل کم کرتی ہے، اور زیادہ الکحل۔ وراثت: خاندان کے افراد کی سطحیں ملتی جلتی ہوتی ہیں، اور ایشیائی امریکیوں، بشمول ہندوستانی نسل کے لوگوں، میں زیادہ ایل ڈی ایل کا امکان زیادہ ہے۔ سن یاس کے بعد ایل ڈی ایل عموماً بڑھتا ہے۔ اور ذیابیطس، گردوں کی بیماری، کم کام کرنے والا تھائیرائیڈ یا پی سی او ایس، اور اسٹیرائڈز جیسی بعض دوائیں۔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تین اعداد جن پر عمل ہو سکتا ہے۔ صرف تین سے پانچ فیصد وزن کم کرنا ایل ڈی ایل کم اور ایچ ڈی ایل زیادہ کر سکتا ہے۔ سات سے نو گھنٹے کی نیند زیادہ ایل ڈی ایل کا خطرہ کم کرتی ہے۔ اور روزانہ کیلوریز کا دس فیصد سے زیادہ سیر شدہ چکنائی سے نہیں آنا چاہیے۔ ٹی ایل سی اور ڈیش غذائی منصوبے، اور باقاعدہ جسمانی سرگرمی بھی مدد دیتے 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اسٹیٹنز جگر میں بننے والا کولیسٹرول کم کرتی ہیں، اور زیادہ ایل ڈی ایل والوں میں دل کے دورے اور فالج کا خطرہ کم کرتی ہیں۔ جگر کا اصل نقصان انتہائی کم ہے، اور پٹھوں کا نقصان ایک کم یاب مضر اثر ہے۔ یہ حمل یا دودھ پلانے میں نہیں لی جاتیں۔ اگر اسٹیٹنز سے مضر اثرات ہوں یا کافی نہ ہوں تو ایزیٹمائب یا بیمپیڈوئک ایسڈ دی جا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اگر اسٹیٹنز نہ لی جا سکیں یا کافی نہ ہوں تو بائل ایسڈ سیکوئسٹرنٹس دی جا سکتی ہیں، اور پی سی ایس کے نائن انہیبیٹرز جلد کے نیچے انجیکشن سے لیے جاتے ہیں۔ جو بھی دوا دی جائے، صحت مند عادتیں ساتھ جاری رہتی ہیں۔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کی فارمولری کولیسٹرول کے تحت ریڈ ییسٹ رائس، پودوں کے فائٹوسٹیرولز اور گگل درج کرتی ہے، اور ایک پرچہ زیادہ کولیسٹرول کو اُن کیفیات میں گنتا ہے جن کے لیے لمبروکائنیز انتہائی مؤثر بتایا گیا ہے۔ ریڈ ییسٹ رائس میں موناکولن کے ہو سکتا ہے، جو اسٹیٹن لوواسٹیٹن جیسا ہے، نامعلوم مقدار میں، ویسے ہی مضر اثرات اور تعامل کے ساتھ، اور بعض مصنوعات میں گردوں کا زہر ہوتا ہے۔ پراپر ہیلتھ نے فائٹوسٹیرولز یا گگل کا جائزہ نہیں لیا، اور کولیسٹرول کے لیے لمبروکائنیز کا کوئی این آئی ایچ یا ایف ڈی اے جائزہ نہیں ملا۔</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کہتے تھے کہ کُل کولیسٹرول موٹا پیمانہ ہے اور حصے زیادہ اہم ہیں؛ موجودہ رہنمائی انہیں الگ الگ بتاتی ہے اور نان ایچ ڈی ایل استعمال کرتی ہے۔ ایچ ڈی ایل کے بارے میں موجودہ ذرائع ان سے زیادہ محتاط ہیں۔ انہوں نے اسٹیٹنز پر تنقید بھی کی اور لکھا کہ زیادہ کولیسٹرول بزرگوں کو بچاتا ہے؛ یہاں استعمال کیے گئے ذرائع ان میں سے کسی کی تائید نہیں کرتے، اور اسٹیٹنز دل کے دورے اور فالج کا خطرہ کم کرتی ہیں۔</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اسٹیٹن والے نکتے پر زور دیں: گہرے پیشاب کے ساتھ شدید پٹھوں کا درد ہو تو ابھی معالج کو کال کریں۔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پانچ قدم۔ اپنا آخری پینل تلاش کریں۔ اپنا مجموعی خطرہ پوچھیں۔ ہر سپلیمنٹ ساتھ لائیں، خاص طور پر ریڈ ییسٹ رائس۔ ایک عادت بدلیں۔ اور تجویز کردہ اسٹیٹن لیتے رہیں؛ خود سے کبھی بند نہ کریں۔</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کلینک کی دستاویزات نجی اسکین ہیں۔ فوری مدد کی علامات ان ذرائع کا بھی حوالہ دیتی ہیں: MedlinePlus — Heart Attack؛ NHLBI — Stroke - Symptoms؛ MedlinePlus — Atorvastatin: MedlinePlus Drug Information؛ NHLBI — Peripheral Artery Disease - Symptoms؛ MedlinePlus — Peripheral artery disease - legs۔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کولیسٹرول: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لپڈ پینل پڑھنا، خطرے پر مبنی اہداف، اور کولیسٹرول کیا کم کرتا ہے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NHLBI, Blood Cholesterol — Symptoms</a:t>
            </a:r>
          </a:p>
        </p:txBody>
      </p:sp>
      <p:sp>
        <p:nvSpPr>
          <p:cNvPr id="7" name="TextBox 6"/>
          <p:cNvSpPr txBox="1"/>
          <p:nvPr/>
        </p:nvSpPr>
        <p:spPr>
          <a:xfrm>
            <a:off x="1218895" y="15138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آپ کے پاس کولیسٹرول کا نتیجہ ہے۔ کیا آپ جانتے ہیں کون سا عدد اہم ہے؟</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زیادہ کولیسٹرول شاذ ہی کوئی علامت دیتا ہے، اس لیے لپڈ پینل ہی سے پتا چلتا ہے۔ یہاں ہر عدد کا مطلب، آپ کے </a:t>
            </a:r>
            <a:r>
              <a:rPr sz="2304" b="0" i="0" lang="en-US">
                <a:solidFill>
                  <a:srgbClr val="46524F"/>
                </a:solidFill>
                <a:latin typeface="Segoe UI"/>
              </a:rPr>
              <a:t>‎LDL‎</a:t>
            </a:r>
            <a:r>
              <a:rPr sz="2304" b="0" i="0" lang="ur-PK">
                <a:solidFill>
                  <a:srgbClr val="46524F"/>
                </a:solidFill>
                <a:latin typeface="Segoe UI"/>
                <a:cs typeface="Noto Nastaliq Urdu"/>
              </a:rPr>
              <a:t> ہدف کا آپ کے مجموعی خطرے پر انحصار، کولیسٹرول بڑھانے اور کم کرنے والی چیزیں، اور دواؤں کا کام بیان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What Is Blood Cholesterol?; NHLBI, Blood Cholesterol — Symptoms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زیادہ کولیسٹرول عموماً خاموش ہوتا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جسم کو کچھ ضرورت ہے</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صحت کے لیے مناسب مقدار میں کولیسٹرول ضروری ہے۔</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en-US">
                <a:solidFill>
                  <a:srgbClr val="15201E"/>
                </a:solidFill>
                <a:latin typeface="Segoe UI"/>
              </a:rPr>
              <a:t>‎LDL‎</a:t>
            </a:r>
            <a:r>
              <a:rPr sz="1823" b="0" i="0" lang="ur-PK">
                <a:solidFill>
                  <a:srgbClr val="15201E"/>
                </a:solidFill>
                <a:latin typeface="Segoe UI"/>
                <a:cs typeface="Noto Nastaliq Urdu"/>
              </a:rPr>
              <a:t> پلاک بن کر جمع ہوتا ہے</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زیادہ </a:t>
            </a:r>
            <a:r>
              <a:rPr sz="1344" b="0" i="0" lang="en-US">
                <a:solidFill>
                  <a:srgbClr val="46524F"/>
                </a:solidFill>
                <a:latin typeface="Segoe UI"/>
              </a:rPr>
              <a:t>‎LDL‎</a:t>
            </a:r>
            <a:r>
              <a:rPr sz="1344" b="0" i="0" lang="ur-PK">
                <a:solidFill>
                  <a:srgbClr val="46524F"/>
                </a:solidFill>
                <a:latin typeface="Segoe UI"/>
                <a:cs typeface="Noto Nastaliq Urdu"/>
              </a:rPr>
              <a:t> شریانوں میں جمع ہو سکتا ہے۔</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عموماً کوئی علامت نہیں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زیادہ تر لوگوں کو معمول کے خون کے ٹیسٹ سے پتا چلتا ہے۔</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دل کا دورہ یا فالج</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علاج نہ ہو تو زیادہ کولیسٹرول دونوں کا سبب بن سکتا ہے۔</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معمول کا خون کا ٹیسٹ ہی بتاتا ہے۔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Blood Cholesterol — Diagnosis; NHLBI, What Is Blood Cholesterol?; MedlinePlus, Cholesterol Levels: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 </a:t>
            </a:r>
            <a:r>
              <a:rPr sz="2937" b="0" i="0" lang="en-US">
                <a:solidFill>
                  <a:srgbClr val="15201E"/>
                </a:solidFill>
                <a:latin typeface="Georgia"/>
              </a:rPr>
              <a:t>‎LDL‎</a:t>
            </a:r>
            <a:r>
              <a:rPr sz="2937" b="0" i="0" lang="ur-PK">
                <a:solidFill>
                  <a:srgbClr val="15201E"/>
                </a:solidFill>
                <a:latin typeface="Georgia"/>
                <a:cs typeface="Noto Nastaliq Urdu"/>
              </a:rPr>
              <a:t> اور </a:t>
            </a:r>
            <a:r>
              <a:rPr sz="2937" b="0" i="0" lang="en-US">
                <a:solidFill>
                  <a:srgbClr val="15201E"/>
                </a:solidFill>
                <a:latin typeface="Georgia"/>
              </a:rPr>
              <a:t>‎HDL‎</a:t>
            </a:r>
            <a:r>
              <a:rPr sz="2937" b="0" i="0" lang="ur-PK">
                <a:solidFill>
                  <a:srgbClr val="15201E"/>
                </a:solidFill>
                <a:latin typeface="Georgia"/>
                <a:cs typeface="Noto Nastaliq Urdu"/>
              </a:rPr>
              <a:t>: ان کا مطلب</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rtl="1">
                <a:tableStyleId>{5C22544A-7EE6-4342-B048-85BDC9FD1C3A}</a:tableStyleId>
              </a:tblPr>
              <a:tblGrid>
                <a:gridCol w="4551554"/>
                <a:gridCol w="4551554"/>
                <a:gridCol w="1991305"/>
              </a:tblGrid>
              <a:tr h="640080">
                <a:tc>
                  <a:txBody>
                    <a:bodyPr/>
                    <a:lstStyle/>
                    <a:p>
                      <a:pPr algn="r" rtl="1">
                        <a:lnSpc>
                          <a:spcPct val="125000"/>
                        </a:lnSpc>
                      </a:pPr>
                      <a:r>
                        <a:rPr sz="1344" b="0" i="0" lang="ur-PK">
                          <a:solidFill>
                            <a:srgbClr val="46524F"/>
                          </a:solidFill>
                          <a:latin typeface="Segoe UI"/>
                          <a:cs typeface="Noto Nastaliq Urdu"/>
                        </a:rPr>
                        <a:t>بالغوں کے لیے صحت مند سطح (</a:t>
                      </a:r>
                      <a:r>
                        <a:rPr sz="1344" b="0" i="0" lang="en-US">
                          <a:solidFill>
                            <a:srgbClr val="46524F"/>
                          </a:solidFill>
                          <a:latin typeface="Segoe UI"/>
                        </a:rPr>
                        <a:t>‎mg/dL‎</a:t>
                      </a:r>
                      <a:r>
                        <a:rPr sz="1344" b="0" i="0" lang="ur-PK">
                          <a:solidFill>
                            <a:srgbClr val="46524F"/>
                          </a:solidFill>
                          <a:latin typeface="Segoe UI"/>
                          <a:cs typeface="Noto Nastaliq Urdu"/>
                        </a:rPr>
                        <a:t>)</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عدد</a:t>
                      </a:r>
                    </a:p>
                  </a:txBody>
                  <a:tcPr marL="128016" marR="128016" anchor="ctr">
                    <a:solidFill>
                      <a:srgbClr val="EFECE4"/>
                    </a:solidFill>
                  </a:tcPr>
                </a:tc>
              </a:tr>
              <a:tr h="640080">
                <a:tc>
                  <a:txBody>
                    <a:bodyPr/>
                    <a:lstStyle/>
                    <a:p>
                      <a:pPr algn="r" rtl="1">
                        <a:lnSpc>
                          <a:spcPct val="125000"/>
                        </a:lnSpc>
                      </a:pPr>
                      <a:r>
                        <a:rPr sz="1823" b="0" i="0" lang="en-US">
                          <a:solidFill>
                            <a:srgbClr val="15201E"/>
                          </a:solidFill>
                          <a:latin typeface="Segoe UI"/>
                        </a:rPr>
                        <a:t>‎200‎</a:t>
                      </a:r>
                      <a:r>
                        <a:rPr sz="1823" b="0" i="0" lang="ur-PK">
                          <a:solidFill>
                            <a:srgbClr val="15201E"/>
                          </a:solidFill>
                          <a:latin typeface="Segoe UI"/>
                          <a:cs typeface="Noto Nastaliq Urdu"/>
                        </a:rPr>
                        <a:t> سے کم</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خون میں تمام کولیسٹرول، </a:t>
                      </a:r>
                      <a:r>
                        <a:rPr sz="1823" b="0" i="0" lang="en-US">
                          <a:solidFill>
                            <a:srgbClr val="15201E"/>
                          </a:solidFill>
                          <a:latin typeface="Segoe UI"/>
                        </a:rPr>
                        <a:t>‎LDL‎</a:t>
                      </a:r>
                      <a:r>
                        <a:rPr sz="1823" b="0" i="0" lang="ur-PK">
                          <a:solidFill>
                            <a:srgbClr val="15201E"/>
                          </a:solidFill>
                          <a:latin typeface="Segoe UI"/>
                          <a:cs typeface="Noto Nastaliq Urdu"/>
                        </a:rPr>
                        <a:t> اور </a:t>
                      </a:r>
                      <a:r>
                        <a:rPr sz="1823" b="0" i="0" lang="en-US">
                          <a:solidFill>
                            <a:srgbClr val="15201E"/>
                          </a:solidFill>
                          <a:latin typeface="Segoe UI"/>
                        </a:rPr>
                        <a:t>‎HDL‎</a:t>
                      </a:r>
                      <a:r>
                        <a:rPr sz="1823" b="0" i="0" lang="ur-PK">
                          <a:solidFill>
                            <a:srgbClr val="15201E"/>
                          </a:solidFill>
                          <a:latin typeface="Segoe UI"/>
                          <a:cs typeface="Noto Nastaliq Urdu"/>
                        </a:rPr>
                        <a:t> سمیت۔</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کُل کولیسٹرول</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‎100‎</a:t>
                      </a:r>
                      <a:r>
                        <a:rPr sz="1823" b="0" i="0" lang="ur-PK">
                          <a:solidFill>
                            <a:srgbClr val="15201E"/>
                          </a:solidFill>
                          <a:latin typeface="Segoe UI"/>
                          <a:cs typeface="Noto Nastaliq Urdu"/>
                        </a:rPr>
                        <a:t> سے کم</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شریانوں میں جماؤ اور رکاوٹ کا بنیادی ذریعہ۔</a:t>
                      </a:r>
                    </a:p>
                  </a:txBody>
                  <a:tcPr marL="128016" marR="128016" anchor="ctr">
                    <a:solidFill>
                      <a:srgbClr val="FFFFFF"/>
                    </a:solidFill>
                  </a:tcPr>
                </a:tc>
                <a:tc>
                  <a:txBody>
                    <a:bodyPr/>
                    <a:lstStyle/>
                    <a:p>
                      <a:pPr algn="r" rtl="1">
                        <a:lnSpc>
                          <a:spcPct val="125000"/>
                        </a:lnSpc>
                      </a:pPr>
                      <a:r>
                        <a:rPr sz="1823" b="0" i="0" lang="en-US">
                          <a:solidFill>
                            <a:srgbClr val="15201E"/>
                          </a:solidFill>
                          <a:latin typeface="Segoe UI"/>
                        </a:rPr>
                        <a:t>‎LDL‎</a:t>
                      </a:r>
                      <a:r>
                        <a:rPr sz="1823" b="0" i="0" lang="ur-PK">
                          <a:solidFill>
                            <a:srgbClr val="15201E"/>
                          </a:solidFill>
                          <a:latin typeface="Segoe UI"/>
                          <a:cs typeface="Noto Nastaliq Urdu"/>
                        </a:rPr>
                        <a:t> ("برا")</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‎60‎</a:t>
                      </a:r>
                      <a:r>
                        <a:rPr sz="1823" b="0" i="0" lang="ur-PK">
                          <a:solidFill>
                            <a:srgbClr val="15201E"/>
                          </a:solidFill>
                          <a:latin typeface="Segoe UI"/>
                          <a:cs typeface="Noto Nastaliq Urdu"/>
                        </a:rPr>
                        <a:t> یا زیادہ بہترین؛ </a:t>
                      </a:r>
                      <a:r>
                        <a:rPr sz="1823" b="0" i="0" lang="en-US">
                          <a:solidFill>
                            <a:srgbClr val="15201E"/>
                          </a:solidFill>
                          <a:latin typeface="Segoe UI"/>
                        </a:rPr>
                        <a:t>‎40‎</a:t>
                      </a:r>
                      <a:r>
                        <a:rPr sz="1823" b="0" i="0" lang="ur-PK">
                          <a:solidFill>
                            <a:srgbClr val="15201E"/>
                          </a:solidFill>
                          <a:latin typeface="Segoe UI"/>
                          <a:cs typeface="Noto Nastaliq Urdu"/>
                        </a:rPr>
                        <a:t> (مرد) یا </a:t>
                      </a:r>
                      <a:r>
                        <a:rPr sz="1823" b="0" i="0" lang="en-US">
                          <a:solidFill>
                            <a:srgbClr val="15201E"/>
                          </a:solidFill>
                          <a:latin typeface="Segoe UI"/>
                        </a:rPr>
                        <a:t>‎50‎</a:t>
                      </a:r>
                      <a:r>
                        <a:rPr sz="1823" b="0" i="0" lang="ur-PK">
                          <a:solidFill>
                            <a:srgbClr val="15201E"/>
                          </a:solidFill>
                          <a:latin typeface="Segoe UI"/>
                          <a:cs typeface="Noto Nastaliq Urdu"/>
                        </a:rPr>
                        <a:t> (خواتین) سے کم، کم ہے</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کولیسٹرول کو جگر تک لے جاتا ہے تاکہ نکل جائے۔</a:t>
                      </a:r>
                    </a:p>
                  </a:txBody>
                  <a:tcPr marL="128016" marR="128016" anchor="ctr">
                    <a:solidFill>
                      <a:srgbClr val="FFFFFF"/>
                    </a:solidFill>
                  </a:tcPr>
                </a:tc>
                <a:tc>
                  <a:txBody>
                    <a:bodyPr/>
                    <a:lstStyle/>
                    <a:p>
                      <a:pPr algn="r" rtl="1">
                        <a:lnSpc>
                          <a:spcPct val="125000"/>
                        </a:lnSpc>
                      </a:pPr>
                      <a:r>
                        <a:rPr sz="1823" b="0" i="0" lang="en-US">
                          <a:solidFill>
                            <a:srgbClr val="15201E"/>
                          </a:solidFill>
                          <a:latin typeface="Segoe UI"/>
                        </a:rPr>
                        <a:t>‎HDL‎</a:t>
                      </a:r>
                      <a:r>
                        <a:rPr sz="1823" b="0" i="0" lang="ur-PK">
                          <a:solidFill>
                            <a:srgbClr val="15201E"/>
                          </a:solidFill>
                          <a:latin typeface="Segoe UI"/>
                          <a:cs typeface="Noto Nastaliq Urdu"/>
                        </a:rPr>
                        <a:t> ("اچھا")</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‎LDL‎</a:t>
            </a:r>
            <a:r>
              <a:rPr sz="1728" b="0" i="0" lang="ur-PK">
                <a:solidFill>
                  <a:srgbClr val="0A3F3C"/>
                </a:solidFill>
                <a:latin typeface="Segoe UI"/>
                <a:cs typeface="Noto Nastaliq Urdu"/>
              </a:rPr>
              <a:t> شریانوں میں جماؤ کا بنیادی ذریعہ ہے۔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Blood Cholesterol — Diagnosis; MedlinePlus, Cholesterol Levels: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نان </a:t>
            </a:r>
            <a:r>
              <a:rPr sz="2937" b="0" i="0" lang="en-US">
                <a:solidFill>
                  <a:srgbClr val="15201E"/>
                </a:solidFill>
                <a:latin typeface="Georgia"/>
              </a:rPr>
              <a:t>‎HDL‎</a:t>
            </a:r>
            <a:r>
              <a:rPr sz="2937" b="0" i="0" lang="ur-PK">
                <a:solidFill>
                  <a:srgbClr val="15201E"/>
                </a:solidFill>
                <a:latin typeface="Georgia"/>
                <a:cs typeface="Noto Nastaliq Urdu"/>
              </a:rPr>
              <a:t> اور ٹرائی گلیسرائیڈز تصویر مکمل کرتے ہیں</a:t>
            </a:r>
          </a:p>
        </p:txBody>
      </p:sp>
      <p:graphicFrame>
        <p:nvGraphicFramePr>
          <p:cNvPr id="8" name="Table 7"/>
          <p:cNvGraphicFramePr>
            <a:graphicFrameLocks noGrp="1"/>
          </p:cNvGraphicFramePr>
          <p:nvPr/>
        </p:nvGraphicFramePr>
        <p:xfrm>
          <a:off x="548640" y="1783080"/>
          <a:ext cx="11094413" cy="1920239"/>
        </p:xfrm>
        <a:graphic>
          <a:graphicData uri="http://schemas.openxmlformats.org/drawingml/2006/table">
            <a:tbl>
              <a:tblPr firstRow="1" bandRow="0" rtl="1">
                <a:tableStyleId>{5C22544A-7EE6-4342-B048-85BDC9FD1C3A}</a:tableStyleId>
              </a:tblPr>
              <a:tblGrid>
                <a:gridCol w="4025407"/>
                <a:gridCol w="4712671"/>
                <a:gridCol w="2356335"/>
              </a:tblGrid>
              <a:tr h="640079">
                <a:tc>
                  <a:txBody>
                    <a:bodyPr/>
                    <a:lstStyle/>
                    <a:p>
                      <a:pPr algn="r" rtl="1">
                        <a:lnSpc>
                          <a:spcPct val="125000"/>
                        </a:lnSpc>
                      </a:pPr>
                      <a:r>
                        <a:rPr sz="1344" b="0" i="0" lang="ur-PK">
                          <a:solidFill>
                            <a:srgbClr val="46524F"/>
                          </a:solidFill>
                          <a:latin typeface="Segoe UI"/>
                          <a:cs typeface="Noto Nastaliq Urdu"/>
                        </a:rPr>
                        <a:t>بالغوں کے لیے صحت مند سطح (</a:t>
                      </a:r>
                      <a:r>
                        <a:rPr sz="1344" b="0" i="0" lang="en-US">
                          <a:solidFill>
                            <a:srgbClr val="46524F"/>
                          </a:solidFill>
                          <a:latin typeface="Segoe UI"/>
                        </a:rPr>
                        <a:t>‎mg/dL‎</a:t>
                      </a:r>
                      <a:r>
                        <a:rPr sz="1344" b="0" i="0" lang="ur-PK">
                          <a:solidFill>
                            <a:srgbClr val="46524F"/>
                          </a:solidFill>
                          <a:latin typeface="Segoe UI"/>
                          <a:cs typeface="Noto Nastaliq Urdu"/>
                        </a:rPr>
                        <a:t>)</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عدد</a:t>
                      </a:r>
                    </a:p>
                  </a:txBody>
                  <a:tcPr marL="128016" marR="128016" anchor="ctr">
                    <a:solidFill>
                      <a:srgbClr val="EFECE4"/>
                    </a:solidFill>
                  </a:tcPr>
                </a:tc>
              </a:tr>
              <a:tr h="640079">
                <a:tc>
                  <a:txBody>
                    <a:bodyPr/>
                    <a:lstStyle/>
                    <a:p>
                      <a:pPr algn="r" rtl="1">
                        <a:lnSpc>
                          <a:spcPct val="125000"/>
                        </a:lnSpc>
                      </a:pPr>
                      <a:r>
                        <a:rPr sz="1823" b="0" i="0" lang="en-US">
                          <a:solidFill>
                            <a:srgbClr val="15201E"/>
                          </a:solidFill>
                          <a:latin typeface="Segoe UI"/>
                        </a:rPr>
                        <a:t>‎130‎</a:t>
                      </a:r>
                      <a:r>
                        <a:rPr sz="1823" b="0" i="0" lang="ur-PK">
                          <a:solidFill>
                            <a:srgbClr val="15201E"/>
                          </a:solidFill>
                          <a:latin typeface="Segoe UI"/>
                          <a:cs typeface="Noto Nastaliq Urdu"/>
                        </a:rPr>
                        <a:t> سے کم</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کُل میں سے </a:t>
                      </a:r>
                      <a:r>
                        <a:rPr sz="1823" b="0" i="0" lang="en-US">
                          <a:solidFill>
                            <a:srgbClr val="15201E"/>
                          </a:solidFill>
                          <a:latin typeface="Segoe UI"/>
                        </a:rPr>
                        <a:t>‎HDL‎</a:t>
                      </a:r>
                      <a:r>
                        <a:rPr sz="1823" b="0" i="0" lang="ur-PK">
                          <a:solidFill>
                            <a:srgbClr val="15201E"/>
                          </a:solidFill>
                          <a:latin typeface="Segoe UI"/>
                          <a:cs typeface="Noto Nastaliq Urdu"/>
                        </a:rPr>
                        <a:t> نکال کر: تمام "بری" اقسام اکٹھی۔</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نان </a:t>
                      </a:r>
                      <a:r>
                        <a:rPr sz="1823" b="0" i="0" lang="en-US">
                          <a:solidFill>
                            <a:srgbClr val="15201E"/>
                          </a:solidFill>
                          <a:latin typeface="Segoe UI"/>
                        </a:rPr>
                        <a:t>‎HDL‎</a:t>
                      </a:r>
                    </a:p>
                  </a:txBody>
                  <a:tcPr marL="128016" marR="128016" anchor="ctr">
                    <a:solidFill>
                      <a:srgbClr val="FFFFFF"/>
                    </a:solidFill>
                  </a:tcPr>
                </a:tc>
              </a:tr>
              <a:tr h="640081">
                <a:tc>
                  <a:txBody>
                    <a:bodyPr/>
                    <a:lstStyle/>
                    <a:p>
                      <a:pPr algn="r" rtl="1">
                        <a:lnSpc>
                          <a:spcPct val="125000"/>
                        </a:lnSpc>
                      </a:pPr>
                      <a:r>
                        <a:rPr sz="1823" b="0" i="0" lang="en-US">
                          <a:solidFill>
                            <a:srgbClr val="15201E"/>
                          </a:solidFill>
                          <a:latin typeface="Segoe UI"/>
                        </a:rPr>
                        <a:t>‎150‎</a:t>
                      </a:r>
                      <a:r>
                        <a:rPr sz="1823" b="0" i="0" lang="ur-PK">
                          <a:solidFill>
                            <a:srgbClr val="15201E"/>
                          </a:solidFill>
                          <a:latin typeface="Segoe UI"/>
                          <a:cs typeface="Noto Nastaliq Urdu"/>
                        </a:rPr>
                        <a:t> سے کم</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خون میں چکنائی کی ایک اور قسم، اسی ٹیسٹ میں ناپی جاتی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ٹرائی گلیسرائیڈز</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نان </a:t>
            </a:r>
            <a:r>
              <a:rPr sz="1728" b="0" i="0" lang="en-US">
                <a:solidFill>
                  <a:srgbClr val="0A3F3C"/>
                </a:solidFill>
                <a:latin typeface="Segoe UI"/>
              </a:rPr>
              <a:t>‎HDL‎</a:t>
            </a:r>
            <a:r>
              <a:rPr sz="1728" b="0" i="0" lang="ur-PK">
                <a:solidFill>
                  <a:srgbClr val="0A3F3C"/>
                </a:solidFill>
                <a:latin typeface="Segoe UI"/>
                <a:cs typeface="Noto Nastaliq Urdu"/>
              </a:rPr>
              <a:t> تمام بری اقسام کو اکٹھا دکھاتا ہے۔</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MedlinePlus, Cholesterol Levels: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آپ کا </a:t>
            </a:r>
            <a:r>
              <a:rPr sz="2937" b="0" i="0" lang="en-US">
                <a:solidFill>
                  <a:srgbClr val="15201E"/>
                </a:solidFill>
                <a:latin typeface="Georgia"/>
              </a:rPr>
              <a:t>‎LDL‎</a:t>
            </a:r>
            <a:r>
              <a:rPr sz="2937" b="0" i="0" lang="ur-PK">
                <a:solidFill>
                  <a:srgbClr val="15201E"/>
                </a:solidFill>
                <a:latin typeface="Georgia"/>
                <a:cs typeface="Noto Nastaliq Urdu"/>
              </a:rPr>
              <a:t> ہدف آپ کے خطرے پر منحصر ہے</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3120304"/>
                <a:gridCol w="7974110"/>
              </a:tblGrid>
              <a:tr h="640080">
                <a:tc>
                  <a:txBody>
                    <a:bodyPr/>
                    <a:lstStyle/>
                    <a:p>
                      <a:pPr algn="r" rtl="1">
                        <a:lnSpc>
                          <a:spcPct val="125000"/>
                        </a:lnSpc>
                      </a:pPr>
                      <a:r>
                        <a:rPr sz="1344" b="0" i="0" lang="en-US">
                          <a:solidFill>
                            <a:srgbClr val="46524F"/>
                          </a:solidFill>
                          <a:latin typeface="Segoe UI"/>
                        </a:rPr>
                        <a:t>‎LDL‎</a:t>
                      </a:r>
                      <a:r>
                        <a:rPr sz="1344" b="0" i="0" lang="ur-PK">
                          <a:solidFill>
                            <a:srgbClr val="46524F"/>
                          </a:solidFill>
                          <a:latin typeface="Segoe UI"/>
                          <a:cs typeface="Noto Nastaliq Urdu"/>
                        </a:rPr>
                        <a:t> کا ہدف</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آپ کا خطرہ</a:t>
                      </a:r>
                    </a:p>
                  </a:txBody>
                  <a:tcPr marL="128016" marR="128016" anchor="ctr">
                    <a:solidFill>
                      <a:srgbClr val="EFECE4"/>
                    </a:solidFill>
                  </a:tcPr>
                </a:tc>
              </a:tr>
              <a:tr h="640080">
                <a:tc>
                  <a:txBody>
                    <a:bodyPr/>
                    <a:lstStyle/>
                    <a:p>
                      <a:pPr algn="r" rtl="1">
                        <a:lnSpc>
                          <a:spcPct val="125000"/>
                        </a:lnSpc>
                      </a:pPr>
                      <a:r>
                        <a:rPr sz="1823" b="0" i="0" lang="en-US">
                          <a:solidFill>
                            <a:srgbClr val="15201E"/>
                          </a:solidFill>
                          <a:latin typeface="Segoe UI"/>
                        </a:rPr>
                        <a:t>‎100‎</a:t>
                      </a:r>
                      <a:r>
                        <a:rPr sz="1823" b="0" i="0" lang="ur-PK">
                          <a:solidFill>
                            <a:srgbClr val="15201E"/>
                          </a:solidFill>
                          <a:latin typeface="Segoe UI"/>
                          <a:cs typeface="Noto Nastaliq Urdu"/>
                        </a:rPr>
                        <a:t> یا کم</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کم یا سرحدی خطرہ</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‎70‎</a:t>
                      </a:r>
                      <a:r>
                        <a:rPr sz="1823" b="0" i="0" lang="ur-PK">
                          <a:solidFill>
                            <a:srgbClr val="15201E"/>
                          </a:solidFill>
                          <a:latin typeface="Segoe UI"/>
                          <a:cs typeface="Noto Nastaliq Urdu"/>
                        </a:rPr>
                        <a:t> یا کم</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آئندہ دل کے دورے یا فالج کا زیادہ خطرہ</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‎70‎</a:t>
                      </a:r>
                      <a:r>
                        <a:rPr sz="1823" b="0" i="0" lang="ur-PK">
                          <a:solidFill>
                            <a:srgbClr val="15201E"/>
                          </a:solidFill>
                          <a:latin typeface="Segoe UI"/>
                          <a:cs typeface="Noto Nastaliq Urdu"/>
                        </a:rPr>
                        <a:t> یا کم</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پہلے سے دل کی بیماری</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‎55‎</a:t>
                      </a:r>
                      <a:r>
                        <a:rPr sz="1823" b="0" i="0" lang="ur-PK">
                          <a:solidFill>
                            <a:srgbClr val="15201E"/>
                          </a:solidFill>
                          <a:latin typeface="Segoe UI"/>
                          <a:cs typeface="Noto Nastaliq Urdu"/>
                        </a:rPr>
                        <a:t> یا کم</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دل کی بیماری اور بہت زیادہ خطرہ</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صرف </a:t>
            </a:r>
            <a:r>
              <a:rPr sz="1728" b="0" i="0" lang="en-US">
                <a:solidFill>
                  <a:srgbClr val="0A3F3C"/>
                </a:solidFill>
                <a:latin typeface="Segoe UI"/>
              </a:rPr>
              <a:t>‎LDL‎</a:t>
            </a:r>
            <a:r>
              <a:rPr sz="1728" b="0" i="0" lang="ur-PK">
                <a:solidFill>
                  <a:srgbClr val="0A3F3C"/>
                </a:solidFill>
                <a:latin typeface="Segoe UI"/>
                <a:cs typeface="Noto Nastaliq Urdu"/>
              </a:rPr>
              <a:t> نہیں، اپنے خطرے کا اندازہ پوچھیں۔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NHLBI, Blood Cholesterol — Diagnosis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مقررہ وقفوں پر ٹیسٹ کروائیں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‎9‎</a:t>
            </a:r>
            <a:r>
              <a:rPr sz="2111" b="0" i="0" lang="ur-PK">
                <a:solidFill>
                  <a:srgbClr val="15201E"/>
                </a:solidFill>
                <a:latin typeface="Segoe UI"/>
                <a:cs typeface="Noto Nastaliq Urdu"/>
              </a:rPr>
              <a:t> سے </a:t>
            </a:r>
            <a:r>
              <a:rPr sz="2111" b="0" i="0" lang="en-US">
                <a:solidFill>
                  <a:srgbClr val="15201E"/>
                </a:solidFill>
                <a:latin typeface="Segoe UI"/>
              </a:rPr>
              <a:t>‎11‎</a:t>
            </a:r>
            <a:r>
              <a:rPr sz="2111" b="0" i="0" lang="ur-PK">
                <a:solidFill>
                  <a:srgbClr val="15201E"/>
                </a:solidFill>
                <a:latin typeface="Segoe UI"/>
                <a:cs typeface="Noto Nastaliq Urdu"/>
              </a:rPr>
              <a:t> سال، پھر ہر </a:t>
            </a:r>
            <a:r>
              <a:rPr sz="2111" b="0" i="0" lang="en-US">
                <a:solidFill>
                  <a:srgbClr val="15201E"/>
                </a:solidFill>
                <a:latin typeface="Segoe UI"/>
              </a:rPr>
              <a:t>‎5‎</a:t>
            </a:r>
            <a:r>
              <a:rPr sz="2111" b="0" i="0" lang="ur-PK">
                <a:solidFill>
                  <a:srgbClr val="15201E"/>
                </a:solidFill>
                <a:latin typeface="Segoe UI"/>
                <a:cs typeface="Noto Nastaliq Urdu"/>
              </a:rPr>
              <a:t> سال۔</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‎20‎</a:t>
            </a:r>
            <a:r>
              <a:rPr sz="2111" b="0" i="0" lang="ur-PK">
                <a:solidFill>
                  <a:srgbClr val="15201E"/>
                </a:solidFill>
                <a:latin typeface="Segoe UI"/>
                <a:cs typeface="Noto Nastaliq Urdu"/>
              </a:rPr>
              <a:t> سے </a:t>
            </a:r>
            <a:r>
              <a:rPr sz="2111" b="0" i="0" lang="en-US">
                <a:solidFill>
                  <a:srgbClr val="15201E"/>
                </a:solidFill>
                <a:latin typeface="Segoe UI"/>
              </a:rPr>
              <a:t>‎65‎</a:t>
            </a:r>
            <a:r>
              <a:rPr sz="2111" b="0" i="0" lang="ur-PK">
                <a:solidFill>
                  <a:srgbClr val="15201E"/>
                </a:solidFill>
                <a:latin typeface="Segoe UI"/>
                <a:cs typeface="Noto Nastaliq Urdu"/>
              </a:rPr>
              <a:t> سال کے بالغ: ہر </a:t>
            </a:r>
            <a:r>
              <a:rPr sz="2111" b="0" i="0" lang="en-US">
                <a:solidFill>
                  <a:srgbClr val="15201E"/>
                </a:solidFill>
                <a:latin typeface="Segoe UI"/>
              </a:rPr>
              <a:t>‎5‎</a:t>
            </a:r>
            <a:r>
              <a:rPr sz="2111" b="0" i="0" lang="ur-PK">
                <a:solidFill>
                  <a:srgbClr val="15201E"/>
                </a:solidFill>
                <a:latin typeface="Segoe UI"/>
                <a:cs typeface="Noto Nastaliq Urdu"/>
              </a:rPr>
              <a:t> سال۔</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مرد </a:t>
            </a:r>
            <a:r>
              <a:rPr sz="2111" b="0" i="0" lang="en-US">
                <a:solidFill>
                  <a:srgbClr val="15201E"/>
                </a:solidFill>
                <a:latin typeface="Segoe UI"/>
              </a:rPr>
              <a:t>‎45–65‎</a:t>
            </a:r>
            <a:r>
              <a:rPr sz="2111" b="0" i="0" lang="ur-PK">
                <a:solidFill>
                  <a:srgbClr val="15201E"/>
                </a:solidFill>
                <a:latin typeface="Segoe UI"/>
                <a:cs typeface="Noto Nastaliq Urdu"/>
              </a:rPr>
              <a:t>، خواتین </a:t>
            </a:r>
            <a:r>
              <a:rPr sz="2111" b="0" i="0" lang="en-US">
                <a:solidFill>
                  <a:srgbClr val="15201E"/>
                </a:solidFill>
                <a:latin typeface="Segoe UI"/>
              </a:rPr>
              <a:t>‎55–65‎</a:t>
            </a:r>
            <a:r>
              <a:rPr sz="2111" b="0" i="0" lang="ur-PK">
                <a:solidFill>
                  <a:srgbClr val="15201E"/>
                </a:solidFill>
                <a:latin typeface="Segoe UI"/>
                <a:cs typeface="Noto Nastaliq Urdu"/>
              </a:rPr>
              <a:t>: ہر </a:t>
            </a:r>
            <a:r>
              <a:rPr sz="2111" b="0" i="0" lang="en-US">
                <a:solidFill>
                  <a:srgbClr val="15201E"/>
                </a:solidFill>
                <a:latin typeface="Segoe UI"/>
              </a:rPr>
              <a:t>‎1–2‎</a:t>
            </a:r>
            <a:r>
              <a:rPr sz="2111" b="0" i="0" lang="ur-PK">
                <a:solidFill>
                  <a:srgbClr val="15201E"/>
                </a:solidFill>
                <a:latin typeface="Segoe UI"/>
                <a:cs typeface="Noto Nastaliq Urdu"/>
              </a:rPr>
              <a:t> سال۔</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‎65‎</a:t>
            </a:r>
            <a:r>
              <a:rPr sz="2111" b="0" i="0" lang="ur-PK">
                <a:solidFill>
                  <a:srgbClr val="15201E"/>
                </a:solidFill>
                <a:latin typeface="Segoe UI"/>
                <a:cs typeface="Noto Nastaliq Urdu"/>
              </a:rPr>
              <a:t> سے زیادہ: ہر سال۔</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خاندانی تاریخ؟ جلد ٹیسٹ اور </a:t>
            </a:r>
            <a:r>
              <a:rPr sz="1728" b="0" i="0" lang="en-US">
                <a:solidFill>
                  <a:srgbClr val="0A3F3C"/>
                </a:solidFill>
                <a:latin typeface="Segoe UI"/>
              </a:rPr>
              <a:t>‎Lp‎</a:t>
            </a:r>
            <a:r>
              <a:rPr sz="1728" b="0" i="0" lang="ur-PK">
                <a:solidFill>
                  <a:srgbClr val="0A3F3C"/>
                </a:solidFill>
                <a:latin typeface="Segoe UI"/>
                <a:cs typeface="Noto Nastaliq Urdu"/>
              </a:rPr>
              <a:t>(</a:t>
            </a:r>
            <a:r>
              <a:rPr sz="1728" b="0" i="0" lang="en-US">
                <a:solidFill>
                  <a:srgbClr val="0A3F3C"/>
                </a:solidFill>
                <a:latin typeface="Segoe UI"/>
              </a:rPr>
              <a:t>‎a‎</a:t>
            </a:r>
            <a:r>
              <a:rPr sz="1728" b="0" i="0" lang="ur-PK">
                <a:solidFill>
                  <a:srgbClr val="0A3F3C"/>
                </a:solidFill>
                <a:latin typeface="Segoe UI"/>
                <a:cs typeface="Noto Nastaliq Urdu"/>
              </a:rPr>
              <a:t>) کا پوچھیں۔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Blood Cholesterol — Causes and Risk Factors; MedlinePlus, Cholesterol Levels: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صرف غذا نہیں، بہت سی چیزیں کولیسٹرول بڑھاتی ہیں</a:t>
            </a:r>
          </a:p>
        </p:txBody>
      </p:sp>
      <p:sp>
        <p:nvSpPr>
          <p:cNvPr id="8" name="Rounded Rectangle 7"/>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عادتیں جو بدلی جا سکتی ہیں</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سیر شدہ چکنائی والی غذائیں۔</a:t>
            </a:r>
          </a:p>
          <a:p>
            <a:pPr algn="r" rtl="1">
              <a:lnSpc>
                <a:spcPct val="125000"/>
              </a:lnSpc>
              <a:spcAft>
                <a:spcPts val="1350"/>
              </a:spcAft>
            </a:pPr>
            <a:r>
              <a:rPr sz="1728" b="0" i="0" lang="ur-PK">
                <a:solidFill>
                  <a:srgbClr val="15201E"/>
                </a:solidFill>
                <a:latin typeface="Segoe UI"/>
                <a:cs typeface="Noto Nastaliq Urdu"/>
              </a:rPr>
              <a:t>سگریٹ نوشی </a:t>
            </a:r>
            <a:r>
              <a:rPr sz="1728" b="0" i="0" lang="en-US">
                <a:solidFill>
                  <a:srgbClr val="15201E"/>
                </a:solidFill>
                <a:latin typeface="Segoe UI"/>
              </a:rPr>
              <a:t>‎HDL‎</a:t>
            </a:r>
            <a:r>
              <a:rPr sz="1728" b="0" i="0" lang="ur-PK">
                <a:solidFill>
                  <a:srgbClr val="15201E"/>
                </a:solidFill>
                <a:latin typeface="Segoe UI"/>
                <a:cs typeface="Noto Nastaliq Urdu"/>
              </a:rPr>
              <a:t> کم کرتی ہے۔</a:t>
            </a:r>
          </a:p>
          <a:p>
            <a:pPr algn="r" rtl="1">
              <a:lnSpc>
                <a:spcPct val="125000"/>
              </a:lnSpc>
              <a:spcAft>
                <a:spcPts val="1350"/>
              </a:spcAft>
            </a:pPr>
            <a:r>
              <a:rPr sz="1728" b="0" i="0" lang="ur-PK">
                <a:solidFill>
                  <a:srgbClr val="15201E"/>
                </a:solidFill>
                <a:latin typeface="Segoe UI"/>
                <a:cs typeface="Noto Nastaliq Urdu"/>
              </a:rPr>
              <a:t>دن میں ایک یا دو سے زیادہ الکحل والے مشروب۔</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وراثت میں ملنے والی باتیں</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خاندان کے افراد کی سطحیں ملتی جلتی ہوتی ہیں۔</a:t>
            </a:r>
          </a:p>
          <a:p>
            <a:pPr algn="r" rtl="1">
              <a:lnSpc>
                <a:spcPct val="125000"/>
              </a:lnSpc>
              <a:spcAft>
                <a:spcPts val="1350"/>
              </a:spcAft>
            </a:pPr>
            <a:r>
              <a:rPr sz="1728" b="0" i="0" lang="ur-PK">
                <a:solidFill>
                  <a:srgbClr val="15201E"/>
                </a:solidFill>
                <a:latin typeface="Segoe UI"/>
                <a:cs typeface="Noto Nastaliq Urdu"/>
              </a:rPr>
              <a:t>ایشیائی امریکیوں، بشمول ہندوستانی نسل کے لوگوں، میں زیادہ </a:t>
            </a:r>
            <a:r>
              <a:rPr sz="1728" b="0" i="0" lang="en-US">
                <a:solidFill>
                  <a:srgbClr val="15201E"/>
                </a:solidFill>
                <a:latin typeface="Segoe UI"/>
              </a:rPr>
              <a:t>‎LDL‎</a:t>
            </a:r>
            <a:r>
              <a:rPr sz="1728" b="0" i="0" lang="ur-PK">
                <a:solidFill>
                  <a:srgbClr val="15201E"/>
                </a:solidFill>
                <a:latin typeface="Segoe UI"/>
                <a:cs typeface="Noto Nastaliq Urdu"/>
              </a:rPr>
              <a:t> زیادہ عام ہے۔</a:t>
            </a:r>
          </a:p>
          <a:p>
            <a:pPr algn="r" rtl="1">
              <a:lnSpc>
                <a:spcPct val="125000"/>
              </a:lnSpc>
              <a:spcAft>
                <a:spcPts val="1350"/>
              </a:spcAft>
            </a:pPr>
            <a:r>
              <a:rPr sz="1728" b="0" i="0" lang="ur-PK">
                <a:solidFill>
                  <a:srgbClr val="15201E"/>
                </a:solidFill>
                <a:latin typeface="Segoe UI"/>
                <a:cs typeface="Noto Nastaliq Urdu"/>
              </a:rPr>
              <a:t>سن یاس کے بعد </a:t>
            </a:r>
            <a:r>
              <a:rPr sz="1728" b="0" i="0" lang="en-US">
                <a:solidFill>
                  <a:srgbClr val="15201E"/>
                </a:solidFill>
                <a:latin typeface="Segoe UI"/>
              </a:rPr>
              <a:t>‎LDL‎</a:t>
            </a:r>
            <a:r>
              <a:rPr sz="1728" b="0" i="0" lang="ur-PK">
                <a:solidFill>
                  <a:srgbClr val="15201E"/>
                </a:solidFill>
                <a:latin typeface="Segoe UI"/>
                <a:cs typeface="Noto Nastaliq Urdu"/>
              </a:rPr>
              <a:t> عموماً بڑھتا ہے۔</a:t>
            </a:r>
          </a:p>
        </p:txBody>
      </p:sp>
      <p:sp>
        <p:nvSpPr>
          <p:cNvPr id="14" name="Rounded Rectangle 13"/>
          <p:cNvSpPr/>
          <p:nvPr/>
        </p:nvSpPr>
        <p:spPr>
          <a:xfrm>
            <a:off x="548639"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بیماریاں اور دوائیں</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ذیابیطس، گردوں کی بیماری، کم کام کرنے والا تھائیرائیڈ یا </a:t>
            </a:r>
            <a:r>
              <a:rPr sz="1728" b="0" i="0" lang="en-US">
                <a:solidFill>
                  <a:srgbClr val="15201E"/>
                </a:solidFill>
                <a:latin typeface="Segoe UI"/>
              </a:rPr>
              <a:t>‎PCOS‎</a:t>
            </a:r>
            <a:r>
              <a:rPr sz="1728" b="0" i="0" lang="ur-PK">
                <a:solidFill>
                  <a:srgbClr val="15201E"/>
                </a:solidFill>
                <a:latin typeface="Segoe UI"/>
                <a:cs typeface="Noto Nastaliq Urdu"/>
              </a:rPr>
              <a:t>۔</a:t>
            </a:r>
          </a:p>
          <a:p>
            <a:pPr algn="r" rtl="1">
              <a:lnSpc>
                <a:spcPct val="125000"/>
              </a:lnSpc>
              <a:spcAft>
                <a:spcPts val="1350"/>
              </a:spcAft>
            </a:pPr>
            <a:r>
              <a:rPr sz="1728" b="0" i="0" lang="ur-PK">
                <a:solidFill>
                  <a:srgbClr val="15201E"/>
                </a:solidFill>
                <a:latin typeface="Segoe UI"/>
                <a:cs typeface="Noto Nastaliq Urdu"/>
              </a:rPr>
              <a:t>بعض دوائیں، جیسے اسٹیرائڈز اور ایمیوڈیرون۔</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ہندوستانی نسل کے لوگوں میں زیادہ </a:t>
            </a:r>
            <a:r>
              <a:rPr sz="1728" b="0" i="0" lang="en-US">
                <a:solidFill>
                  <a:srgbClr val="0A3F3C"/>
                </a:solidFill>
                <a:latin typeface="Segoe UI"/>
              </a:rPr>
              <a:t>‎LDL‎</a:t>
            </a:r>
            <a:r>
              <a:rPr sz="1728" b="0" i="0" lang="ur-PK">
                <a:solidFill>
                  <a:srgbClr val="0A3F3C"/>
                </a:solidFill>
                <a:latin typeface="Segoe UI"/>
                <a:cs typeface="Noto Nastaliq Urdu"/>
              </a:rPr>
              <a:t> زیادہ عام ہے۔</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Blood Cholesterol — Treatment; NHLBI, Blood Cholesterol — Causes and Risk Factors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طرزِ زندگی کی تبدیلیاں اعداد بدلتی ہیں</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8400" b="0" i="0">
                <a:solidFill>
                  <a:srgbClr val="0A3F3C"/>
                </a:solidFill>
                <a:latin typeface="Georgia"/>
              </a:rPr>
              <a:t>3⁠–⁠5%</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وزن کم کرنا </a:t>
            </a:r>
            <a:r>
              <a:rPr sz="2016" b="0" i="0" lang="en-US">
                <a:solidFill>
                  <a:srgbClr val="46524F"/>
                </a:solidFill>
                <a:latin typeface="Segoe UI"/>
              </a:rPr>
              <a:t>‎LDL‎</a:t>
            </a:r>
            <a:r>
              <a:rPr sz="2016" b="0" i="0" lang="ur-PK">
                <a:solidFill>
                  <a:srgbClr val="46524F"/>
                </a:solidFill>
                <a:latin typeface="Segoe UI"/>
                <a:cs typeface="Noto Nastaliq Urdu"/>
              </a:rPr>
              <a:t> کم اور </a:t>
            </a:r>
            <a:r>
              <a:rPr sz="2016" b="0" i="0" lang="en-US">
                <a:solidFill>
                  <a:srgbClr val="46524F"/>
                </a:solidFill>
                <a:latin typeface="Segoe UI"/>
              </a:rPr>
              <a:t>‎HDL‎</a:t>
            </a:r>
            <a:r>
              <a:rPr sz="2016" b="0" i="0" lang="ur-PK">
                <a:solidFill>
                  <a:srgbClr val="46524F"/>
                </a:solidFill>
                <a:latin typeface="Segoe UI"/>
                <a:cs typeface="Noto Nastaliq Urdu"/>
              </a:rPr>
              <a:t> زیادہ کر سکتا ہے</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8400" b="0" i="0">
                <a:solidFill>
                  <a:srgbClr val="0A3F3C"/>
                </a:solidFill>
                <a:latin typeface="Georgia"/>
              </a:rPr>
              <a:t>7⁠–⁠9</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گھنٹے کی نیند زیادہ </a:t>
            </a:r>
            <a:r>
              <a:rPr sz="2016" b="0" i="0" lang="en-US">
                <a:solidFill>
                  <a:srgbClr val="46524F"/>
                </a:solidFill>
                <a:latin typeface="Segoe UI"/>
              </a:rPr>
              <a:t>‎LDL‎</a:t>
            </a:r>
            <a:r>
              <a:rPr sz="2016" b="0" i="0" lang="ur-PK">
                <a:solidFill>
                  <a:srgbClr val="46524F"/>
                </a:solidFill>
                <a:latin typeface="Segoe UI"/>
                <a:cs typeface="Noto Nastaliq Urdu"/>
              </a:rPr>
              <a:t> کا خطرہ کم کرتی ہے</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a:r>
              <a:rPr sz="8400" b="0" i="0">
                <a:solidFill>
                  <a:srgbClr val="0A3F3C"/>
                </a:solidFill>
                <a:latin typeface="Georgia"/>
              </a:rPr>
              <a:t>&lt;10%</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روزانہ کیلوریز سیر شدہ چکنائی سے</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سیر شدہ چکنائی کیلوریز کے </a:t>
            </a:r>
            <a:r>
              <a:rPr sz="1728" b="0" i="0" lang="en-US">
                <a:solidFill>
                  <a:srgbClr val="0A3F3C"/>
                </a:solidFill>
                <a:latin typeface="Segoe UI"/>
              </a:rPr>
              <a:t>‎10%‎</a:t>
            </a:r>
            <a:r>
              <a:rPr sz="1728" b="0" i="0" lang="ur-PK">
                <a:solidFill>
                  <a:srgbClr val="0A3F3C"/>
                </a:solidFill>
                <a:latin typeface="Segoe UI"/>
                <a:cs typeface="Noto Nastaliq Urdu"/>
              </a:rPr>
              <a:t> سے کم رکھیں۔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Blood Cholesterol — Treatment; MedlinePlus, Statins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اسٹیٹنز سب سے عام علاج ہیں</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rtl="1">
                <a:tableStyleId>{5C22544A-7EE6-4342-B048-85BDC9FD1C3A}</a:tableStyleId>
              </a:tblPr>
              <a:tblGrid>
                <a:gridCol w="4065129"/>
                <a:gridCol w="4065129"/>
                <a:gridCol w="2964156"/>
              </a:tblGrid>
              <a:tr h="640079">
                <a:tc>
                  <a:txBody>
                    <a:bodyPr/>
                    <a:lstStyle/>
                    <a:p>
                      <a:pPr algn="r" rtl="1">
                        <a:lnSpc>
                          <a:spcPct val="125000"/>
                        </a:lnSpc>
                      </a:pPr>
                      <a:r>
                        <a:rPr sz="1344" b="0" i="0" lang="ur-PK">
                          <a:solidFill>
                            <a:srgbClr val="46524F"/>
                          </a:solidFill>
                          <a:latin typeface="Segoe UI"/>
                          <a:cs typeface="Noto Nastaliq Urdu"/>
                        </a:rPr>
                        <a:t>جاننے کی بات</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کیا کرتی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دوا</a:t>
                      </a: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جگر کا نقصان انتہائی کم، پٹھوں کا نقصان کم یاب۔ حمل یا دودھ پلانے میں نہیں۔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جگر میں بننے والا کولیسٹرول کم کرتی ہیں؛ دل کے دورے اور فالج کا خطرہ کم کرتی ہیں۔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اسٹیٹنز</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صحت مند عادتوں کے ساتھ دی جاتی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اسٹیٹنز سے مضر اثرات ہوں یا کافی نہ ہوں تو </a:t>
                      </a:r>
                      <a:r>
                        <a:rPr sz="1823" b="0" i="0" lang="en-US">
                          <a:solidFill>
                            <a:srgbClr val="15201E"/>
                          </a:solidFill>
                          <a:latin typeface="Segoe UI"/>
                        </a:rPr>
                        <a:t>‎LDL‎</a:t>
                      </a:r>
                      <a:r>
                        <a:rPr sz="1823" b="0" i="0" lang="ur-PK">
                          <a:solidFill>
                            <a:srgbClr val="15201E"/>
                          </a:solidFill>
                          <a:latin typeface="Segoe UI"/>
                          <a:cs typeface="Noto Nastaliq Urdu"/>
                        </a:rPr>
                        <a:t> کم کرتی ہیں۔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ایزیٹمائب یا بیمپیڈوئک ایسڈ</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اسٹیٹنز دل کے دورے اور فالج کا خطرہ کم کرتی ہیں۔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NHLBI, Blood Cholesterol — Treatment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اسٹیٹنز کافی نہ ہوں تو دوسری دوائیں مدد دیتی ہیں</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rtl="1">
                <a:tableStyleId>{5C22544A-7EE6-4342-B048-85BDC9FD1C3A}</a:tableStyleId>
              </a:tblPr>
              <a:tblGrid>
                <a:gridCol w="3975498"/>
                <a:gridCol w="4437766"/>
                <a:gridCol w="2681150"/>
              </a:tblGrid>
              <a:tr h="640079">
                <a:tc>
                  <a:txBody>
                    <a:bodyPr/>
                    <a:lstStyle/>
                    <a:p>
                      <a:pPr algn="r" rtl="1">
                        <a:lnSpc>
                          <a:spcPct val="125000"/>
                        </a:lnSpc>
                      </a:pPr>
                      <a:r>
                        <a:rPr sz="1344" b="0" i="0" lang="ur-PK">
                          <a:solidFill>
                            <a:srgbClr val="46524F"/>
                          </a:solidFill>
                          <a:latin typeface="Segoe UI"/>
                          <a:cs typeface="Noto Nastaliq Urdu"/>
                        </a:rPr>
                        <a:t>جاننے کی بات</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کیا کرتی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دوا</a:t>
                      </a: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صحت مند عادتوں کے ساتھ دی جاتی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اسٹیٹنز نہ لی جا سکیں یا کافی نہ ہوں تو </a:t>
                      </a:r>
                      <a:r>
                        <a:rPr sz="1823" b="0" i="0" lang="en-US">
                          <a:solidFill>
                            <a:srgbClr val="15201E"/>
                          </a:solidFill>
                          <a:latin typeface="Segoe UI"/>
                        </a:rPr>
                        <a:t>‎LDL‎</a:t>
                      </a:r>
                      <a:r>
                        <a:rPr sz="1823" b="0" i="0" lang="ur-PK">
                          <a:solidFill>
                            <a:srgbClr val="15201E"/>
                          </a:solidFill>
                          <a:latin typeface="Segoe UI"/>
                          <a:cs typeface="Noto Nastaliq Urdu"/>
                        </a:rPr>
                        <a:t> کم کرتی ہیں۔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بائل ایسڈ سیکوئسٹرنٹس</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صحت مند عادتوں کے ساتھ دی جاتی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جلد کے نیچے انجیکشن سے </a:t>
                      </a:r>
                      <a:r>
                        <a:rPr sz="1823" b="0" i="0" lang="en-US">
                          <a:solidFill>
                            <a:srgbClr val="15201E"/>
                          </a:solidFill>
                          <a:latin typeface="Segoe UI"/>
                        </a:rPr>
                        <a:t>‎LDL‎</a:t>
                      </a:r>
                      <a:r>
                        <a:rPr sz="1823" b="0" i="0" lang="ur-PK">
                          <a:solidFill>
                            <a:srgbClr val="15201E"/>
                          </a:solidFill>
                          <a:latin typeface="Segoe UI"/>
                          <a:cs typeface="Noto Nastaliq Urdu"/>
                        </a:rPr>
                        <a:t> کم کرتی ہیں۔</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‎PCSK9‎</a:t>
                      </a:r>
                      <a:r>
                        <a:rPr sz="1823" b="0" i="0" lang="ur-PK">
                          <a:solidFill>
                            <a:srgbClr val="15201E"/>
                          </a:solidFill>
                          <a:latin typeface="Segoe UI"/>
                          <a:cs typeface="Noto Nastaliq Urdu"/>
                        </a:rPr>
                        <a:t> انہیبیٹرز</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کسی بھی دوا کے ساتھ صحت مند عادتیں جاری رکھیں۔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NCCIH, Red Yeast Rice: What You Need To Know; NHLBI, Blood Cholesterol — Treatment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کے کولیسٹرول نسخے، اور شواہد</a:t>
            </a:r>
          </a:p>
        </p:txBody>
      </p:sp>
      <p:sp>
        <p:nvSpPr>
          <p:cNvPr id="8" name="Rounded Rectangle 7"/>
          <p:cNvSpPr/>
          <p:nvPr/>
        </p:nvSpPr>
        <p:spPr>
          <a:xfrm>
            <a:off x="548639" y="1691640"/>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018032"/>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560832"/>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ریڈ ییسٹ رائس (فارمولری)</a:t>
            </a:r>
          </a:p>
        </p:txBody>
      </p:sp>
      <p:sp>
        <p:nvSpPr>
          <p:cNvPr id="11" name="TextBox 10"/>
          <p:cNvSpPr txBox="1"/>
          <p:nvPr/>
        </p:nvSpPr>
        <p:spPr>
          <a:xfrm>
            <a:off x="6202375" y="2325624"/>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فارمولری میں درج</a:t>
            </a:r>
          </a:p>
        </p:txBody>
      </p:sp>
      <p:sp>
        <p:nvSpPr>
          <p:cNvPr id="12" name="Rounded Rectangle 11"/>
          <p:cNvSpPr/>
          <p:nvPr/>
        </p:nvSpPr>
        <p:spPr>
          <a:xfrm>
            <a:off x="3276295"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ملے جلے شواہد</a:t>
            </a:r>
          </a:p>
        </p:txBody>
      </p:sp>
      <p:sp>
        <p:nvSpPr>
          <p:cNvPr id="13" name="TextBox 12"/>
          <p:cNvSpPr txBox="1"/>
          <p:nvPr/>
        </p:nvSpPr>
        <p:spPr>
          <a:xfrm>
            <a:off x="731519" y="2221992"/>
            <a:ext cx="5196535" cy="414528"/>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اسٹیٹن کی طرح کام کر سکتی ہے، نامعلوم مقدار میں؛ بعض میں گردوں کا زہر۔</a:t>
            </a:r>
          </a:p>
        </p:txBody>
      </p:sp>
      <p:sp>
        <p:nvSpPr>
          <p:cNvPr id="14" name="Rounded Rectangle 13"/>
          <p:cNvSpPr/>
          <p:nvPr/>
        </p:nvSpPr>
        <p:spPr>
          <a:xfrm>
            <a:off x="548639" y="2874264"/>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2874264"/>
            <a:ext cx="82296" cy="1018032"/>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2983992"/>
            <a:ext cx="5120640" cy="560832"/>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فائٹوسٹیرولز اور گگل (فارمولری)</a:t>
            </a:r>
          </a:p>
        </p:txBody>
      </p:sp>
      <p:sp>
        <p:nvSpPr>
          <p:cNvPr id="17" name="TextBox 16"/>
          <p:cNvSpPr txBox="1"/>
          <p:nvPr/>
        </p:nvSpPr>
        <p:spPr>
          <a:xfrm>
            <a:off x="6202375" y="3508248"/>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فارمولری میں درج</a:t>
            </a:r>
          </a:p>
        </p:txBody>
      </p:sp>
      <p:sp>
        <p:nvSpPr>
          <p:cNvPr id="18" name="Rounded Rectangle 17"/>
          <p:cNvSpPr/>
          <p:nvPr/>
        </p:nvSpPr>
        <p:spPr>
          <a:xfrm>
            <a:off x="3276295" y="3002280"/>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یہاں جائزہ نہیں لیا گیا</a:t>
            </a:r>
          </a:p>
        </p:txBody>
      </p:sp>
      <p:sp>
        <p:nvSpPr>
          <p:cNvPr id="19" name="TextBox 18"/>
          <p:cNvSpPr txBox="1"/>
          <p:nvPr/>
        </p:nvSpPr>
        <p:spPr>
          <a:xfrm>
            <a:off x="731519" y="3404616"/>
            <a:ext cx="5196535" cy="414528"/>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ابھی جائزہ نہیں لیا گیا؛ کسی طرف کوئی دعویٰ نہیں۔</a:t>
            </a:r>
          </a:p>
        </p:txBody>
      </p:sp>
      <p:sp>
        <p:nvSpPr>
          <p:cNvPr id="20" name="Rounded Rectangle 19"/>
          <p:cNvSpPr/>
          <p:nvPr/>
        </p:nvSpPr>
        <p:spPr>
          <a:xfrm>
            <a:off x="548639" y="4056888"/>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4056888"/>
            <a:ext cx="82296" cy="1018032"/>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202375" y="4166616"/>
            <a:ext cx="5120640" cy="560832"/>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زیادہ کولیسٹرول کے لیے لمبروکائنیز</a:t>
            </a:r>
          </a:p>
        </p:txBody>
      </p:sp>
      <p:sp>
        <p:nvSpPr>
          <p:cNvPr id="23" name="TextBox 22"/>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کے پرچے میں پیش کردہ</a:t>
            </a:r>
          </a:p>
        </p:txBody>
      </p:sp>
      <p:sp>
        <p:nvSpPr>
          <p:cNvPr id="24" name="Rounded Rectangle 23"/>
          <p:cNvSpPr/>
          <p:nvPr/>
        </p:nvSpPr>
        <p:spPr>
          <a:xfrm>
            <a:off x="3276295" y="4184904"/>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25" name="TextBox 24"/>
          <p:cNvSpPr txBox="1"/>
          <p:nvPr/>
        </p:nvSpPr>
        <p:spPr>
          <a:xfrm>
            <a:off x="731519" y="4587240"/>
            <a:ext cx="5196535" cy="414528"/>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کوئی </a:t>
            </a:r>
            <a:r>
              <a:rPr sz="1392" b="0" i="0" lang="en-US">
                <a:solidFill>
                  <a:srgbClr val="46524F"/>
                </a:solidFill>
                <a:latin typeface="Segoe UI"/>
              </a:rPr>
              <a:t>‎NIH‎</a:t>
            </a:r>
            <a:r>
              <a:rPr sz="1392" b="0" i="0" lang="ur-PK">
                <a:solidFill>
                  <a:srgbClr val="46524F"/>
                </a:solidFill>
                <a:latin typeface="Segoe UI"/>
                <a:cs typeface="Noto Nastaliq Urdu"/>
              </a:rPr>
              <a:t> یا </a:t>
            </a:r>
            <a:r>
              <a:rPr sz="1392" b="0" i="0" lang="en-US">
                <a:solidFill>
                  <a:srgbClr val="46524F"/>
                </a:solidFill>
                <a:latin typeface="Segoe UI"/>
              </a:rPr>
              <a:t>‎FDA‎</a:t>
            </a:r>
            <a:r>
              <a:rPr sz="1392" b="0" i="0" lang="ur-PK">
                <a:solidFill>
                  <a:srgbClr val="46524F"/>
                </a:solidFill>
                <a:latin typeface="Segoe UI"/>
                <a:cs typeface="Noto Nastaliq Urdu"/>
              </a:rPr>
              <a:t> جائزہ نہیں ملا؛ لوتھڑا گھلانا کولیسٹرول کم کرنا نہیں۔</a:t>
            </a:r>
          </a:p>
        </p:txBody>
      </p:sp>
      <p:sp>
        <p:nvSpPr>
          <p:cNvPr id="26" name="Rounded Rectangle 2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ریڈ ییسٹ رائس میں چھپی اسٹیٹن ہو سکتی ہے۔</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Blood Cholesterol — Diagnosis; MedlinePlus, Cholesterol Levels: What You Need to Know; NHLBI, Blood Cholesterol — Causes and Risk Factors; NHLBI, Blood Cholesterol — Treatment</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“HDL cholesterol is dignified cholesterol.”</a:t>
            </a:r>
          </a:p>
        </p:txBody>
      </p:sp>
      <p:sp>
        <p:nvSpPr>
          <p:cNvPr id="10" name="TextBox 9"/>
          <p:cNvSpPr txBox="1"/>
          <p:nvPr/>
        </p:nvSpPr>
        <p:spPr>
          <a:xfrm>
            <a:off x="5836615" y="26212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‎2011-12-01‎</a:t>
            </a:r>
          </a:p>
        </p:txBody>
      </p:sp>
      <p:sp>
        <p:nvSpPr>
          <p:cNvPr id="11" name="TextBox 10"/>
          <p:cNvSpPr txBox="1"/>
          <p:nvPr/>
        </p:nvSpPr>
        <p:spPr>
          <a:xfrm>
            <a:off x="5836615" y="30327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a:t>
            </a:r>
            <a:r>
              <a:rPr sz="1920" b="0" i="0" lang="en-US">
                <a:solidFill>
                  <a:srgbClr val="0A3F3C"/>
                </a:solidFill>
                <a:latin typeface="Segoe UI"/>
              </a:rPr>
              <a:t>‎HDL‎</a:t>
            </a:r>
            <a:r>
              <a:rPr sz="1920" b="0" i="0" lang="ur-PK">
                <a:solidFill>
                  <a:srgbClr val="0A3F3C"/>
                </a:solidFill>
                <a:latin typeface="Segoe UI"/>
                <a:cs typeface="Noto Nastaliq Urdu"/>
              </a:rPr>
              <a:t> کولیسٹرول باوقار کولیسٹرول ہے۔"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کُل کولیسٹرول ایک موٹا پیمانہ ہے</a:t>
            </a:r>
          </a:p>
          <a:p>
            <a:pPr algn="r" rtl="1">
              <a:lnSpc>
                <a:spcPct val="125000"/>
              </a:lnSpc>
              <a:spcAft>
                <a:spcPts val="1275"/>
              </a:spcAft>
            </a:pPr>
            <a:r>
              <a:rPr sz="1632" b="0" i="0" lang="ur-PK">
                <a:solidFill>
                  <a:srgbClr val="15201E"/>
                </a:solidFill>
                <a:latin typeface="Segoe UI"/>
                <a:cs typeface="Noto Nastaliq Urdu"/>
              </a:rPr>
              <a:t>حصے زیادہ اہم ہیں</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اسٹیٹنز پر تنقید</a:t>
            </a:r>
          </a:p>
          <a:p>
            <a:pPr algn="r" rtl="1">
              <a:lnSpc>
                <a:spcPct val="125000"/>
              </a:lnSpc>
              <a:spcAft>
                <a:spcPts val="1275"/>
              </a:spcAft>
            </a:pPr>
            <a:r>
              <a:rPr sz="1632" b="0" i="0" lang="ur-PK">
                <a:solidFill>
                  <a:srgbClr val="15201E"/>
                </a:solidFill>
                <a:latin typeface="Segoe UI"/>
                <a:cs typeface="Noto Nastaliq Urdu"/>
              </a:rPr>
              <a:t>زیادہ کولیسٹرول بزرگوں کو بچاتا ہے</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حصوں کا نکتہ درست؛ اسٹیٹن پر ان کے خیال کی تائید نہیں۔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سینے میں درد، سانس پھولنا، بازو یا جبڑے کا درد: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چہرہ لٹکنا، بازو کمزور، بولنے میں دقت: </a:t>
            </a:r>
            <a:r>
              <a:rPr sz="1920" b="0" i="0" lang="en-US">
                <a:solidFill>
                  <a:srgbClr val="15201E"/>
                </a:solidFill>
                <a:latin typeface="Segoe UI"/>
              </a:rPr>
              <a:t>‎911‎</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اسٹیٹن کے ساتھ شدید پٹھوں کا درد اور گہرا پیشاب: ابھی کال</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دوا کے ساتھ پیلی آنکھیں یا جلد: ابھی کال</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چلنے پر ٹانگ کا درد جو آرام سے جائے: ملاقات</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سینے میں درد یا فالج کی علامات: </a:t>
            </a:r>
            <a:r>
              <a:rPr sz="1728" b="0" i="0" lang="en-US">
                <a:solidFill>
                  <a:srgbClr val="0A3F3C"/>
                </a:solidFill>
                <a:latin typeface="Segoe UI"/>
              </a:rPr>
              <a:t>‎911‎</a:t>
            </a:r>
            <a:r>
              <a:rPr sz="1728" b="0" i="0" lang="ur-PK">
                <a:solidFill>
                  <a:srgbClr val="0A3F3C"/>
                </a:solidFill>
                <a:latin typeface="Segoe UI"/>
                <a:cs typeface="Noto Nastaliq Urdu"/>
              </a:rPr>
              <a:t> پر کال کریں۔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Blood Cholesterol — Diagnosis; MedlinePlus, Cholesterol Levels: What You Need to Know; NCCIH, Red Yeast Rice: What You Need To Know; NHLBI, Blood Cholesterol — Treatment; MedlinePlus, Statins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اپنا آخری لپڈ پینل تلاش کریں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اپنا مجموعی خطرہ پوچھیں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ہر سپلیمنٹ ساتھ لائیں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ایک عادت بدلیں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تجویز کردہ اسٹیٹن لیتے رہیں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اپنا آخری لپڈ پینل تلاش کرنے سے شروع کریں۔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NHLBI — What Is Blood Cholesterol?</a:t>
            </a:r>
          </a:p>
          <a:p>
            <a:pPr algn="l">
              <a:spcAft>
                <a:spcPts val="1200"/>
              </a:spcAft>
            </a:pPr>
            <a:r>
              <a:rPr sz="1600" b="0" i="0">
                <a:solidFill>
                  <a:srgbClr val="46524F"/>
                </a:solidFill>
                <a:latin typeface="Segoe UI"/>
              </a:rPr>
              <a:t>NHLBI — Blood Cholesterol — Symptoms</a:t>
            </a:r>
          </a:p>
          <a:p>
            <a:pPr algn="l">
              <a:spcAft>
                <a:spcPts val="1200"/>
              </a:spcAft>
            </a:pPr>
            <a:r>
              <a:rPr sz="1600" b="0" i="0">
                <a:solidFill>
                  <a:srgbClr val="46524F"/>
                </a:solidFill>
                <a:latin typeface="Segoe UI"/>
              </a:rPr>
              <a:t>NHLBI — Blood Cholesterol — Causes and Risk Factors</a:t>
            </a:r>
          </a:p>
          <a:p>
            <a:pPr algn="l">
              <a:spcAft>
                <a:spcPts val="1200"/>
              </a:spcAft>
            </a:pPr>
            <a:r>
              <a:rPr sz="1600" b="0" i="0">
                <a:solidFill>
                  <a:srgbClr val="46524F"/>
                </a:solidFill>
                <a:latin typeface="Segoe UI"/>
              </a:rPr>
              <a:t>NHLBI — Blood Cholesterol — Diagnosis</a:t>
            </a:r>
          </a:p>
          <a:p>
            <a:pPr algn="l">
              <a:spcAft>
                <a:spcPts val="1200"/>
              </a:spcAft>
            </a:pPr>
            <a:r>
              <a:rPr sz="1600" b="0" i="0">
                <a:solidFill>
                  <a:srgbClr val="46524F"/>
                </a:solidFill>
                <a:latin typeface="Segoe UI"/>
              </a:rPr>
              <a:t>NHLBI — Blood Cholesterol — Treatment</a:t>
            </a:r>
          </a:p>
          <a:p>
            <a:pPr algn="l">
              <a:spcAft>
                <a:spcPts val="1200"/>
              </a:spcAft>
            </a:pPr>
            <a:r>
              <a:rPr sz="1600" b="0" i="0">
                <a:solidFill>
                  <a:srgbClr val="46524F"/>
                </a:solidFill>
                <a:latin typeface="Segoe UI"/>
              </a:rPr>
              <a:t>MedlinePlus — Cholesterol Levels: What You Need to Know</a:t>
            </a:r>
          </a:p>
          <a:p>
            <a:pPr algn="l">
              <a:spcAft>
                <a:spcPts val="1200"/>
              </a:spcAft>
            </a:pPr>
            <a:r>
              <a:rPr sz="1600" b="0" i="0">
                <a:solidFill>
                  <a:srgbClr val="46524F"/>
                </a:solidFill>
                <a:latin typeface="Segoe UI"/>
              </a:rPr>
              <a:t>MedlinePlus — Statins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Triglycerides</a:t>
            </a:r>
          </a:p>
          <a:p>
            <a:pPr algn="l">
              <a:spcAft>
                <a:spcPts val="1200"/>
              </a:spcAft>
            </a:pPr>
            <a:r>
              <a:rPr sz="1600" b="0" i="0">
                <a:solidFill>
                  <a:srgbClr val="46524F"/>
                </a:solidFill>
                <a:latin typeface="Segoe UI"/>
              </a:rPr>
              <a:t>U.S. Food and Drug Administration — Grapefruit Juice and Some Drugs Don't Mix</a:t>
            </a:r>
          </a:p>
          <a:p>
            <a:pPr algn="l">
              <a:spcAft>
                <a:spcPts val="1200"/>
              </a:spcAft>
            </a:pPr>
            <a:r>
              <a:rPr sz="1600" b="0" i="0">
                <a:solidFill>
                  <a:srgbClr val="46524F"/>
                </a:solidFill>
                <a:latin typeface="Segoe UI"/>
              </a:rPr>
              <a:t>NCCIH — Red Yeast Rice: What You Need To Know</a:t>
            </a:r>
          </a:p>
          <a:p>
            <a:pPr algn="l">
              <a:spcAft>
                <a:spcPts val="1200"/>
              </a:spcAft>
            </a:pPr>
            <a:r>
              <a:rPr sz="1600" b="0" i="0">
                <a:solidFill>
                  <a:srgbClr val="46524F"/>
                </a:solidFill>
                <a:latin typeface="Segoe UI"/>
              </a:rPr>
              <a:t>Pakistan Institute of Medical Advancement — Handwritten clinic formulary, 2 pages</a:t>
            </a:r>
          </a:p>
          <a:p>
            <a:pPr algn="l">
              <a:spcAft>
                <a:spcPts val="1200"/>
              </a:spcAft>
            </a:pPr>
            <a:r>
              <a:rPr sz="1600" b="0" i="0">
                <a:solidFill>
                  <a:srgbClr val="46524F"/>
                </a:solidFill>
                <a:latin typeface="Segoe UI"/>
              </a:rPr>
              <a:t>Pakistan Institute of Medical Advancement — Printed brochure set, 8 pages (pages cited individually)</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‎5‎</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کولیسٹرول</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17</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دل کے دورے یا فالج کا میرا مجموعی خطرہ کیا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میرے لیے </a:t>
            </a:r>
            <a:r>
              <a:rPr sz="2111" b="0" i="0" lang="en-US">
                <a:solidFill>
                  <a:srgbClr val="F7F5F0"/>
                </a:solidFill>
                <a:latin typeface="Segoe UI"/>
              </a:rPr>
              <a:t>‎LDL‎</a:t>
            </a:r>
            <a:r>
              <a:rPr sz="2111" b="0" i="0" lang="ur-PK">
                <a:solidFill>
                  <a:srgbClr val="F7F5F0"/>
                </a:solidFill>
                <a:latin typeface="Segoe UI"/>
                <a:cs typeface="Noto Nastaliq Urdu"/>
              </a:rPr>
              <a:t> کا کون سا ہدف درست ہے، اور کیوں؟</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a:t>
            </a:r>
            <a:r>
              <a:rPr sz="2111" b="0" i="0" lang="en-US">
                <a:solidFill>
                  <a:srgbClr val="F7F5F0"/>
                </a:solidFill>
                <a:latin typeface="Segoe UI"/>
              </a:rPr>
              <a:t>‎Lp‎</a:t>
            </a:r>
            <a:r>
              <a:rPr sz="2111" b="0" i="0" lang="ur-PK">
                <a:solidFill>
                  <a:srgbClr val="F7F5F0"/>
                </a:solidFill>
                <a:latin typeface="Segoe UI"/>
                <a:cs typeface="Noto Nastaliq Urdu"/>
              </a:rPr>
              <a:t>(</a:t>
            </a:r>
            <a:r>
              <a:rPr sz="2111" b="0" i="0" lang="en-US">
                <a:solidFill>
                  <a:srgbClr val="F7F5F0"/>
                </a:solidFill>
                <a:latin typeface="Segoe UI"/>
              </a:rPr>
              <a:t>‎a‎</a:t>
            </a:r>
            <a:r>
              <a:rPr sz="2111" b="0" i="0" lang="ur-PK">
                <a:solidFill>
                  <a:srgbClr val="F7F5F0"/>
                </a:solidFill>
                <a:latin typeface="Segoe UI"/>
                <a:cs typeface="Noto Nastaliq Urdu"/>
              </a:rPr>
              <a:t>) کا ٹیسٹ کروانا چاہیے؟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یا سپلیمنٹ میرے کولیسٹرول یا اسٹیٹن پر اثر ڈال سکتا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